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1"/>
  </p:notesMasterIdLst>
  <p:sldIdLst>
    <p:sldId id="256" r:id="rId2"/>
    <p:sldId id="275" r:id="rId3"/>
    <p:sldId id="258" r:id="rId4"/>
    <p:sldId id="266" r:id="rId5"/>
    <p:sldId id="262" r:id="rId6"/>
    <p:sldId id="259" r:id="rId7"/>
    <p:sldId id="271" r:id="rId8"/>
    <p:sldId id="260" r:id="rId9"/>
    <p:sldId id="263" r:id="rId10"/>
    <p:sldId id="273" r:id="rId11"/>
    <p:sldId id="274" r:id="rId12"/>
    <p:sldId id="261" r:id="rId13"/>
    <p:sldId id="264" r:id="rId14"/>
    <p:sldId id="268" r:id="rId15"/>
    <p:sldId id="270" r:id="rId16"/>
    <p:sldId id="267" r:id="rId17"/>
    <p:sldId id="265" r:id="rId18"/>
    <p:sldId id="269"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25BCAE-F5B4-4792-B1D8-5AA79511A3DD}" v="226" dt="2025-03-18T06:50:27.404"/>
    <p1510:client id="{A0B56409-FF74-1C4C-8825-DE10FF5055E4}" v="72" dt="2025-03-17T22:55:24.586"/>
    <p1510:client id="{B013D66C-20A0-4AB2-ACE4-7A79C984EA80}" v="2" dt="2025-03-18T14:46:50.587"/>
    <p1510:client id="{F08C1449-985E-46EC-BCB0-DBE50DDDF23A}" v="16" dt="2025-03-18T06:57:23.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24"/>
  </p:normalViewPr>
  <p:slideViewPr>
    <p:cSldViewPr snapToGrid="0">
      <p:cViewPr varScale="1">
        <p:scale>
          <a:sx n="106" d="100"/>
          <a:sy n="106" d="100"/>
        </p:scale>
        <p:origin x="6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1BCC8-2BB3-4D2A-B6CD-717C41D2D6F0}"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C46C1F1B-C362-4374-9DFF-1B5345605824}">
      <dgm:prSet/>
      <dgm:spPr/>
      <dgm:t>
        <a:bodyPr/>
        <a:lstStyle/>
        <a:p>
          <a:r>
            <a:rPr lang="en-US" b="1" dirty="0"/>
            <a:t>Postpartum Anxiety Disorder</a:t>
          </a:r>
          <a:endParaRPr lang="en-US" dirty="0"/>
        </a:p>
      </dgm:t>
    </dgm:pt>
    <dgm:pt modelId="{B62DD782-34E2-40DF-9D31-359DBFF5A37E}" type="parTrans" cxnId="{2C45D3AF-EF55-44B6-A643-70664437CD7B}">
      <dgm:prSet/>
      <dgm:spPr/>
      <dgm:t>
        <a:bodyPr/>
        <a:lstStyle/>
        <a:p>
          <a:endParaRPr lang="en-US"/>
        </a:p>
      </dgm:t>
    </dgm:pt>
    <dgm:pt modelId="{BEE0A680-517F-475A-B958-885C8B24E67B}" type="sibTrans" cxnId="{2C45D3AF-EF55-44B6-A643-70664437CD7B}">
      <dgm:prSet phldrT="01" phldr="0"/>
      <dgm:spPr/>
      <dgm:t>
        <a:bodyPr/>
        <a:lstStyle/>
        <a:p>
          <a:r>
            <a:rPr lang="en-US" dirty="0"/>
            <a:t>01</a:t>
          </a:r>
        </a:p>
      </dgm:t>
    </dgm:pt>
    <dgm:pt modelId="{7FF4D754-9190-49E1-98B1-C707C6AE0276}">
      <dgm:prSet/>
      <dgm:spPr/>
      <dgm:t>
        <a:bodyPr/>
        <a:lstStyle/>
        <a:p>
          <a:r>
            <a:rPr lang="en-US" b="1" dirty="0"/>
            <a:t>Postpartum Panic Disorder</a:t>
          </a:r>
          <a:endParaRPr lang="en-US" dirty="0"/>
        </a:p>
      </dgm:t>
    </dgm:pt>
    <dgm:pt modelId="{E6F92CA7-B083-43D1-A392-3587CE50A62B}" type="parTrans" cxnId="{E1C10726-FD55-4DEC-BF7D-4E469237CA30}">
      <dgm:prSet/>
      <dgm:spPr/>
      <dgm:t>
        <a:bodyPr/>
        <a:lstStyle/>
        <a:p>
          <a:endParaRPr lang="en-US"/>
        </a:p>
      </dgm:t>
    </dgm:pt>
    <dgm:pt modelId="{E2CF324D-364B-45EA-9905-1012E4B391A9}" type="sibTrans" cxnId="{E1C10726-FD55-4DEC-BF7D-4E469237CA30}">
      <dgm:prSet phldrT="02" phldr="0"/>
      <dgm:spPr/>
      <dgm:t>
        <a:bodyPr/>
        <a:lstStyle/>
        <a:p>
          <a:r>
            <a:rPr lang="en-US" dirty="0"/>
            <a:t>02</a:t>
          </a:r>
        </a:p>
      </dgm:t>
    </dgm:pt>
    <dgm:pt modelId="{94B23F61-4D54-4DED-B49C-36F10E32CA0A}">
      <dgm:prSet/>
      <dgm:spPr/>
      <dgm:t>
        <a:bodyPr/>
        <a:lstStyle/>
        <a:p>
          <a:r>
            <a:rPr lang="en-US" b="1" dirty="0"/>
            <a:t>Postpartum Psychosis</a:t>
          </a:r>
          <a:endParaRPr lang="en-US" dirty="0"/>
        </a:p>
      </dgm:t>
    </dgm:pt>
    <dgm:pt modelId="{163AB35E-F451-45B1-BD14-983312DB6929}" type="parTrans" cxnId="{13FC2598-72DA-40E3-B5D5-4FDA7A1A9BCA}">
      <dgm:prSet/>
      <dgm:spPr/>
      <dgm:t>
        <a:bodyPr/>
        <a:lstStyle/>
        <a:p>
          <a:endParaRPr lang="en-US"/>
        </a:p>
      </dgm:t>
    </dgm:pt>
    <dgm:pt modelId="{D28F0454-E8EB-40AE-B6AE-D66F8C23F0EF}" type="sibTrans" cxnId="{13FC2598-72DA-40E3-B5D5-4FDA7A1A9BCA}">
      <dgm:prSet phldrT="03" phldr="0"/>
      <dgm:spPr/>
      <dgm:t>
        <a:bodyPr/>
        <a:lstStyle/>
        <a:p>
          <a:r>
            <a:rPr lang="en-US" dirty="0"/>
            <a:t>03</a:t>
          </a:r>
        </a:p>
      </dgm:t>
    </dgm:pt>
    <dgm:pt modelId="{FB2C3615-D723-4C64-AE19-F306BB84EE9D}">
      <dgm:prSet/>
      <dgm:spPr/>
      <dgm:t>
        <a:bodyPr/>
        <a:lstStyle/>
        <a:p>
          <a:r>
            <a:rPr lang="en-US" b="1" dirty="0"/>
            <a:t>Postpartum Post Traumatic Stress Disorder</a:t>
          </a:r>
          <a:endParaRPr lang="en-US" dirty="0"/>
        </a:p>
      </dgm:t>
    </dgm:pt>
    <dgm:pt modelId="{950D81C4-6636-4E70-8FC9-2E8D2AA5BE4A}" type="parTrans" cxnId="{53CAAFD6-0794-4831-ACF1-8669729B7F84}">
      <dgm:prSet/>
      <dgm:spPr/>
      <dgm:t>
        <a:bodyPr/>
        <a:lstStyle/>
        <a:p>
          <a:endParaRPr lang="en-US"/>
        </a:p>
      </dgm:t>
    </dgm:pt>
    <dgm:pt modelId="{885D73DE-542B-406F-AAF9-63BD28E5751A}" type="sibTrans" cxnId="{53CAAFD6-0794-4831-ACF1-8669729B7F84}">
      <dgm:prSet phldrT="04" phldr="0"/>
      <dgm:spPr/>
      <dgm:t>
        <a:bodyPr/>
        <a:lstStyle/>
        <a:p>
          <a:r>
            <a:rPr lang="en-US" dirty="0"/>
            <a:t>04</a:t>
          </a:r>
        </a:p>
      </dgm:t>
    </dgm:pt>
    <dgm:pt modelId="{A81D2ADF-92A8-411F-B1B4-BD8D2163DCF3}">
      <dgm:prSet/>
      <dgm:spPr/>
      <dgm:t>
        <a:bodyPr/>
        <a:lstStyle/>
        <a:p>
          <a:r>
            <a:rPr lang="en-US" b="1" dirty="0"/>
            <a:t>Postpartum Obsessive Compulsive Disorder </a:t>
          </a:r>
          <a:endParaRPr lang="en-US" dirty="0"/>
        </a:p>
      </dgm:t>
    </dgm:pt>
    <dgm:pt modelId="{F772779E-1DBE-4055-9803-14F7B70C93D1}" type="parTrans" cxnId="{53469A67-8862-44FF-BE02-82649573610D}">
      <dgm:prSet/>
      <dgm:spPr/>
      <dgm:t>
        <a:bodyPr/>
        <a:lstStyle/>
        <a:p>
          <a:endParaRPr lang="en-US"/>
        </a:p>
      </dgm:t>
    </dgm:pt>
    <dgm:pt modelId="{59E466C1-0F3F-4C21-B2EA-6B40E0491EFD}" type="sibTrans" cxnId="{53469A67-8862-44FF-BE02-82649573610D}">
      <dgm:prSet phldrT="05" phldr="0"/>
      <dgm:spPr/>
      <dgm:t>
        <a:bodyPr/>
        <a:lstStyle/>
        <a:p>
          <a:r>
            <a:rPr lang="en-US" dirty="0"/>
            <a:t>05</a:t>
          </a:r>
        </a:p>
      </dgm:t>
    </dgm:pt>
    <dgm:pt modelId="{F1CF9627-7C3B-864E-8E5F-5C54519F8D31}" type="pres">
      <dgm:prSet presAssocID="{7F41BCC8-2BB3-4D2A-B6CD-717C41D2D6F0}" presName="Name0" presStyleCnt="0">
        <dgm:presLayoutVars>
          <dgm:animLvl val="lvl"/>
          <dgm:resizeHandles val="exact"/>
        </dgm:presLayoutVars>
      </dgm:prSet>
      <dgm:spPr/>
    </dgm:pt>
    <dgm:pt modelId="{54ADD733-4118-6E46-816E-5139B3F5EA85}" type="pres">
      <dgm:prSet presAssocID="{C46C1F1B-C362-4374-9DFF-1B5345605824}" presName="compositeNode" presStyleCnt="0">
        <dgm:presLayoutVars>
          <dgm:bulletEnabled val="1"/>
        </dgm:presLayoutVars>
      </dgm:prSet>
      <dgm:spPr/>
    </dgm:pt>
    <dgm:pt modelId="{0D7847A7-2A8A-794E-8A97-E10E8360DE72}" type="pres">
      <dgm:prSet presAssocID="{C46C1F1B-C362-4374-9DFF-1B5345605824}" presName="bgRect" presStyleLbl="alignNode1" presStyleIdx="0" presStyleCnt="5"/>
      <dgm:spPr/>
    </dgm:pt>
    <dgm:pt modelId="{CBD9DBAF-86D9-F448-A56D-1756F28C4700}" type="pres">
      <dgm:prSet presAssocID="{BEE0A680-517F-475A-B958-885C8B24E67B}" presName="sibTransNodeRect" presStyleLbl="alignNode1" presStyleIdx="0" presStyleCnt="5">
        <dgm:presLayoutVars>
          <dgm:chMax val="0"/>
          <dgm:bulletEnabled val="1"/>
        </dgm:presLayoutVars>
      </dgm:prSet>
      <dgm:spPr/>
    </dgm:pt>
    <dgm:pt modelId="{0D63D4FB-BE3A-0944-8271-B219ED1F5DA3}" type="pres">
      <dgm:prSet presAssocID="{C46C1F1B-C362-4374-9DFF-1B5345605824}" presName="nodeRect" presStyleLbl="alignNode1" presStyleIdx="0" presStyleCnt="5">
        <dgm:presLayoutVars>
          <dgm:bulletEnabled val="1"/>
        </dgm:presLayoutVars>
      </dgm:prSet>
      <dgm:spPr/>
    </dgm:pt>
    <dgm:pt modelId="{D7BA7964-F3F2-EC45-A68A-98DD9859D27C}" type="pres">
      <dgm:prSet presAssocID="{BEE0A680-517F-475A-B958-885C8B24E67B}" presName="sibTrans" presStyleCnt="0"/>
      <dgm:spPr/>
    </dgm:pt>
    <dgm:pt modelId="{96D9C604-3432-BA44-B48E-39C91F8FBAA7}" type="pres">
      <dgm:prSet presAssocID="{7FF4D754-9190-49E1-98B1-C707C6AE0276}" presName="compositeNode" presStyleCnt="0">
        <dgm:presLayoutVars>
          <dgm:bulletEnabled val="1"/>
        </dgm:presLayoutVars>
      </dgm:prSet>
      <dgm:spPr/>
    </dgm:pt>
    <dgm:pt modelId="{8B369983-E62B-B048-B678-24C075FAAD5D}" type="pres">
      <dgm:prSet presAssocID="{7FF4D754-9190-49E1-98B1-C707C6AE0276}" presName="bgRect" presStyleLbl="alignNode1" presStyleIdx="1" presStyleCnt="5"/>
      <dgm:spPr/>
    </dgm:pt>
    <dgm:pt modelId="{9A673095-BD0A-D94E-8F19-390847E08945}" type="pres">
      <dgm:prSet presAssocID="{E2CF324D-364B-45EA-9905-1012E4B391A9}" presName="sibTransNodeRect" presStyleLbl="alignNode1" presStyleIdx="1" presStyleCnt="5">
        <dgm:presLayoutVars>
          <dgm:chMax val="0"/>
          <dgm:bulletEnabled val="1"/>
        </dgm:presLayoutVars>
      </dgm:prSet>
      <dgm:spPr/>
    </dgm:pt>
    <dgm:pt modelId="{73CF2C59-5132-C34B-A6BA-F5C30A97AAD7}" type="pres">
      <dgm:prSet presAssocID="{7FF4D754-9190-49E1-98B1-C707C6AE0276}" presName="nodeRect" presStyleLbl="alignNode1" presStyleIdx="1" presStyleCnt="5">
        <dgm:presLayoutVars>
          <dgm:bulletEnabled val="1"/>
        </dgm:presLayoutVars>
      </dgm:prSet>
      <dgm:spPr/>
    </dgm:pt>
    <dgm:pt modelId="{65A22FCF-15E4-8D49-B44B-F1B4E3192A68}" type="pres">
      <dgm:prSet presAssocID="{E2CF324D-364B-45EA-9905-1012E4B391A9}" presName="sibTrans" presStyleCnt="0"/>
      <dgm:spPr/>
    </dgm:pt>
    <dgm:pt modelId="{6A8C4C69-1797-AB43-A2D0-8C53E84801AD}" type="pres">
      <dgm:prSet presAssocID="{94B23F61-4D54-4DED-B49C-36F10E32CA0A}" presName="compositeNode" presStyleCnt="0">
        <dgm:presLayoutVars>
          <dgm:bulletEnabled val="1"/>
        </dgm:presLayoutVars>
      </dgm:prSet>
      <dgm:spPr/>
    </dgm:pt>
    <dgm:pt modelId="{BABDDF36-F46C-C646-A3FC-5C3E3FD1C022}" type="pres">
      <dgm:prSet presAssocID="{94B23F61-4D54-4DED-B49C-36F10E32CA0A}" presName="bgRect" presStyleLbl="alignNode1" presStyleIdx="2" presStyleCnt="5"/>
      <dgm:spPr/>
    </dgm:pt>
    <dgm:pt modelId="{F5A3D44B-8A49-2444-A0BD-EC704F76F069}" type="pres">
      <dgm:prSet presAssocID="{D28F0454-E8EB-40AE-B6AE-D66F8C23F0EF}" presName="sibTransNodeRect" presStyleLbl="alignNode1" presStyleIdx="2" presStyleCnt="5">
        <dgm:presLayoutVars>
          <dgm:chMax val="0"/>
          <dgm:bulletEnabled val="1"/>
        </dgm:presLayoutVars>
      </dgm:prSet>
      <dgm:spPr/>
    </dgm:pt>
    <dgm:pt modelId="{328C4502-7F95-1249-B709-7A88BFD8E649}" type="pres">
      <dgm:prSet presAssocID="{94B23F61-4D54-4DED-B49C-36F10E32CA0A}" presName="nodeRect" presStyleLbl="alignNode1" presStyleIdx="2" presStyleCnt="5">
        <dgm:presLayoutVars>
          <dgm:bulletEnabled val="1"/>
        </dgm:presLayoutVars>
      </dgm:prSet>
      <dgm:spPr/>
    </dgm:pt>
    <dgm:pt modelId="{A673A527-0E69-8343-8447-E7E448010CF5}" type="pres">
      <dgm:prSet presAssocID="{D28F0454-E8EB-40AE-B6AE-D66F8C23F0EF}" presName="sibTrans" presStyleCnt="0"/>
      <dgm:spPr/>
    </dgm:pt>
    <dgm:pt modelId="{EC32B642-38E5-474F-9FF0-4003DE0B4CCC}" type="pres">
      <dgm:prSet presAssocID="{FB2C3615-D723-4C64-AE19-F306BB84EE9D}" presName="compositeNode" presStyleCnt="0">
        <dgm:presLayoutVars>
          <dgm:bulletEnabled val="1"/>
        </dgm:presLayoutVars>
      </dgm:prSet>
      <dgm:spPr/>
    </dgm:pt>
    <dgm:pt modelId="{49B4EF20-CF1E-6043-9350-601C5777565F}" type="pres">
      <dgm:prSet presAssocID="{FB2C3615-D723-4C64-AE19-F306BB84EE9D}" presName="bgRect" presStyleLbl="alignNode1" presStyleIdx="3" presStyleCnt="5"/>
      <dgm:spPr/>
    </dgm:pt>
    <dgm:pt modelId="{1AA65DB2-0871-F34E-ADD9-1D2567B9B82B}" type="pres">
      <dgm:prSet presAssocID="{885D73DE-542B-406F-AAF9-63BD28E5751A}" presName="sibTransNodeRect" presStyleLbl="alignNode1" presStyleIdx="3" presStyleCnt="5">
        <dgm:presLayoutVars>
          <dgm:chMax val="0"/>
          <dgm:bulletEnabled val="1"/>
        </dgm:presLayoutVars>
      </dgm:prSet>
      <dgm:spPr/>
    </dgm:pt>
    <dgm:pt modelId="{0C44E247-E2FF-4A49-AD6F-18ED8D559196}" type="pres">
      <dgm:prSet presAssocID="{FB2C3615-D723-4C64-AE19-F306BB84EE9D}" presName="nodeRect" presStyleLbl="alignNode1" presStyleIdx="3" presStyleCnt="5">
        <dgm:presLayoutVars>
          <dgm:bulletEnabled val="1"/>
        </dgm:presLayoutVars>
      </dgm:prSet>
      <dgm:spPr/>
    </dgm:pt>
    <dgm:pt modelId="{D1915812-9BF8-D94C-9C30-762F11F16182}" type="pres">
      <dgm:prSet presAssocID="{885D73DE-542B-406F-AAF9-63BD28E5751A}" presName="sibTrans" presStyleCnt="0"/>
      <dgm:spPr/>
    </dgm:pt>
    <dgm:pt modelId="{F763C69C-23CF-DA46-9E02-A464D7142D8E}" type="pres">
      <dgm:prSet presAssocID="{A81D2ADF-92A8-411F-B1B4-BD8D2163DCF3}" presName="compositeNode" presStyleCnt="0">
        <dgm:presLayoutVars>
          <dgm:bulletEnabled val="1"/>
        </dgm:presLayoutVars>
      </dgm:prSet>
      <dgm:spPr/>
    </dgm:pt>
    <dgm:pt modelId="{915B7712-2A74-A34D-8516-2063799BB470}" type="pres">
      <dgm:prSet presAssocID="{A81D2ADF-92A8-411F-B1B4-BD8D2163DCF3}" presName="bgRect" presStyleLbl="alignNode1" presStyleIdx="4" presStyleCnt="5"/>
      <dgm:spPr/>
    </dgm:pt>
    <dgm:pt modelId="{441C306E-73F7-B54C-BA33-0AF332774FE3}" type="pres">
      <dgm:prSet presAssocID="{59E466C1-0F3F-4C21-B2EA-6B40E0491EFD}" presName="sibTransNodeRect" presStyleLbl="alignNode1" presStyleIdx="4" presStyleCnt="5">
        <dgm:presLayoutVars>
          <dgm:chMax val="0"/>
          <dgm:bulletEnabled val="1"/>
        </dgm:presLayoutVars>
      </dgm:prSet>
      <dgm:spPr/>
    </dgm:pt>
    <dgm:pt modelId="{12428AC2-8B3F-374F-A94D-960B91BD5A84}" type="pres">
      <dgm:prSet presAssocID="{A81D2ADF-92A8-411F-B1B4-BD8D2163DCF3}" presName="nodeRect" presStyleLbl="alignNode1" presStyleIdx="4" presStyleCnt="5">
        <dgm:presLayoutVars>
          <dgm:bulletEnabled val="1"/>
        </dgm:presLayoutVars>
      </dgm:prSet>
      <dgm:spPr/>
    </dgm:pt>
  </dgm:ptLst>
  <dgm:cxnLst>
    <dgm:cxn modelId="{DA608810-9B60-A643-B3A4-121A87E17AE8}" type="presOf" srcId="{BEE0A680-517F-475A-B958-885C8B24E67B}" destId="{CBD9DBAF-86D9-F448-A56D-1756F28C4700}" srcOrd="0" destOrd="0" presId="urn:microsoft.com/office/officeart/2016/7/layout/LinearBlockProcessNumbered"/>
    <dgm:cxn modelId="{E1C10726-FD55-4DEC-BF7D-4E469237CA30}" srcId="{7F41BCC8-2BB3-4D2A-B6CD-717C41D2D6F0}" destId="{7FF4D754-9190-49E1-98B1-C707C6AE0276}" srcOrd="1" destOrd="0" parTransId="{E6F92CA7-B083-43D1-A392-3587CE50A62B}" sibTransId="{E2CF324D-364B-45EA-9905-1012E4B391A9}"/>
    <dgm:cxn modelId="{204D7F31-AF51-7142-A0AC-7D3196F8066D}" type="presOf" srcId="{59E466C1-0F3F-4C21-B2EA-6B40E0491EFD}" destId="{441C306E-73F7-B54C-BA33-0AF332774FE3}" srcOrd="0" destOrd="0" presId="urn:microsoft.com/office/officeart/2016/7/layout/LinearBlockProcessNumbered"/>
    <dgm:cxn modelId="{DE7D5933-1F86-F945-A656-C5BE9E6CF9A4}" type="presOf" srcId="{A81D2ADF-92A8-411F-B1B4-BD8D2163DCF3}" destId="{915B7712-2A74-A34D-8516-2063799BB470}" srcOrd="0" destOrd="0" presId="urn:microsoft.com/office/officeart/2016/7/layout/LinearBlockProcessNumbered"/>
    <dgm:cxn modelId="{6B35FB4B-9E73-DD49-B7BE-9EFEE78E554A}" type="presOf" srcId="{7FF4D754-9190-49E1-98B1-C707C6AE0276}" destId="{8B369983-E62B-B048-B678-24C075FAAD5D}" srcOrd="0" destOrd="0" presId="urn:microsoft.com/office/officeart/2016/7/layout/LinearBlockProcessNumbered"/>
    <dgm:cxn modelId="{4F595353-BF28-6144-AB4D-68A8772D9010}" type="presOf" srcId="{C46C1F1B-C362-4374-9DFF-1B5345605824}" destId="{0D7847A7-2A8A-794E-8A97-E10E8360DE72}" srcOrd="0" destOrd="0" presId="urn:microsoft.com/office/officeart/2016/7/layout/LinearBlockProcessNumbered"/>
    <dgm:cxn modelId="{796E9153-4CDB-7740-8FF0-EBCE63A763CB}" type="presOf" srcId="{C46C1F1B-C362-4374-9DFF-1B5345605824}" destId="{0D63D4FB-BE3A-0944-8271-B219ED1F5DA3}" srcOrd="1" destOrd="0" presId="urn:microsoft.com/office/officeart/2016/7/layout/LinearBlockProcessNumbered"/>
    <dgm:cxn modelId="{53469A67-8862-44FF-BE02-82649573610D}" srcId="{7F41BCC8-2BB3-4D2A-B6CD-717C41D2D6F0}" destId="{A81D2ADF-92A8-411F-B1B4-BD8D2163DCF3}" srcOrd="4" destOrd="0" parTransId="{F772779E-1DBE-4055-9803-14F7B70C93D1}" sibTransId="{59E466C1-0F3F-4C21-B2EA-6B40E0491EFD}"/>
    <dgm:cxn modelId="{30394073-FEA4-3C4C-ADE3-F3CA91168BDF}" type="presOf" srcId="{94B23F61-4D54-4DED-B49C-36F10E32CA0A}" destId="{328C4502-7F95-1249-B709-7A88BFD8E649}" srcOrd="1" destOrd="0" presId="urn:microsoft.com/office/officeart/2016/7/layout/LinearBlockProcessNumbered"/>
    <dgm:cxn modelId="{D6C1767E-E217-8446-BD70-640BE3EF9996}" type="presOf" srcId="{FB2C3615-D723-4C64-AE19-F306BB84EE9D}" destId="{49B4EF20-CF1E-6043-9350-601C5777565F}" srcOrd="0" destOrd="0" presId="urn:microsoft.com/office/officeart/2016/7/layout/LinearBlockProcessNumbered"/>
    <dgm:cxn modelId="{56CEE78B-9EA1-B14A-9271-34482974FAF6}" type="presOf" srcId="{7FF4D754-9190-49E1-98B1-C707C6AE0276}" destId="{73CF2C59-5132-C34B-A6BA-F5C30A97AAD7}" srcOrd="1" destOrd="0" presId="urn:microsoft.com/office/officeart/2016/7/layout/LinearBlockProcessNumbered"/>
    <dgm:cxn modelId="{13FC2598-72DA-40E3-B5D5-4FDA7A1A9BCA}" srcId="{7F41BCC8-2BB3-4D2A-B6CD-717C41D2D6F0}" destId="{94B23F61-4D54-4DED-B49C-36F10E32CA0A}" srcOrd="2" destOrd="0" parTransId="{163AB35E-F451-45B1-BD14-983312DB6929}" sibTransId="{D28F0454-E8EB-40AE-B6AE-D66F8C23F0EF}"/>
    <dgm:cxn modelId="{BC94C699-6323-7343-A5A4-3AC1EF8C82AE}" type="presOf" srcId="{E2CF324D-364B-45EA-9905-1012E4B391A9}" destId="{9A673095-BD0A-D94E-8F19-390847E08945}" srcOrd="0" destOrd="0" presId="urn:microsoft.com/office/officeart/2016/7/layout/LinearBlockProcessNumbered"/>
    <dgm:cxn modelId="{2C45D3AF-EF55-44B6-A643-70664437CD7B}" srcId="{7F41BCC8-2BB3-4D2A-B6CD-717C41D2D6F0}" destId="{C46C1F1B-C362-4374-9DFF-1B5345605824}" srcOrd="0" destOrd="0" parTransId="{B62DD782-34E2-40DF-9D31-359DBFF5A37E}" sibTransId="{BEE0A680-517F-475A-B958-885C8B24E67B}"/>
    <dgm:cxn modelId="{3A2B61B3-93FF-FD42-A828-09DC3462390B}" type="presOf" srcId="{885D73DE-542B-406F-AAF9-63BD28E5751A}" destId="{1AA65DB2-0871-F34E-ADD9-1D2567B9B82B}" srcOrd="0" destOrd="0" presId="urn:microsoft.com/office/officeart/2016/7/layout/LinearBlockProcessNumbered"/>
    <dgm:cxn modelId="{04E388D1-5394-F64E-AE7B-F279632BE05F}" type="presOf" srcId="{94B23F61-4D54-4DED-B49C-36F10E32CA0A}" destId="{BABDDF36-F46C-C646-A3FC-5C3E3FD1C022}" srcOrd="0" destOrd="0" presId="urn:microsoft.com/office/officeart/2016/7/layout/LinearBlockProcessNumbered"/>
    <dgm:cxn modelId="{A1DC6DD3-44C8-1F4D-959A-A09D5ED83C3F}" type="presOf" srcId="{FB2C3615-D723-4C64-AE19-F306BB84EE9D}" destId="{0C44E247-E2FF-4A49-AD6F-18ED8D559196}" srcOrd="1" destOrd="0" presId="urn:microsoft.com/office/officeart/2016/7/layout/LinearBlockProcessNumbered"/>
    <dgm:cxn modelId="{53CAAFD6-0794-4831-ACF1-8669729B7F84}" srcId="{7F41BCC8-2BB3-4D2A-B6CD-717C41D2D6F0}" destId="{FB2C3615-D723-4C64-AE19-F306BB84EE9D}" srcOrd="3" destOrd="0" parTransId="{950D81C4-6636-4E70-8FC9-2E8D2AA5BE4A}" sibTransId="{885D73DE-542B-406F-AAF9-63BD28E5751A}"/>
    <dgm:cxn modelId="{6276B8D8-5027-1549-9A43-5F3A7328F102}" type="presOf" srcId="{D28F0454-E8EB-40AE-B6AE-D66F8C23F0EF}" destId="{F5A3D44B-8A49-2444-A0BD-EC704F76F069}" srcOrd="0" destOrd="0" presId="urn:microsoft.com/office/officeart/2016/7/layout/LinearBlockProcessNumbered"/>
    <dgm:cxn modelId="{CA4363EB-410F-1F48-B196-0FC99577A947}" type="presOf" srcId="{A81D2ADF-92A8-411F-B1B4-BD8D2163DCF3}" destId="{12428AC2-8B3F-374F-A94D-960B91BD5A84}" srcOrd="1" destOrd="0" presId="urn:microsoft.com/office/officeart/2016/7/layout/LinearBlockProcessNumbered"/>
    <dgm:cxn modelId="{91063EFF-2234-7646-B9A6-280F8C3DFC31}" type="presOf" srcId="{7F41BCC8-2BB3-4D2A-B6CD-717C41D2D6F0}" destId="{F1CF9627-7C3B-864E-8E5F-5C54519F8D31}" srcOrd="0" destOrd="0" presId="urn:microsoft.com/office/officeart/2016/7/layout/LinearBlockProcessNumbered"/>
    <dgm:cxn modelId="{F793A7EA-65AA-2942-B369-DEB0DDF4E59B}" type="presParOf" srcId="{F1CF9627-7C3B-864E-8E5F-5C54519F8D31}" destId="{54ADD733-4118-6E46-816E-5139B3F5EA85}" srcOrd="0" destOrd="0" presId="urn:microsoft.com/office/officeart/2016/7/layout/LinearBlockProcessNumbered"/>
    <dgm:cxn modelId="{D4B4C19F-5F9C-124C-9D55-560295258213}" type="presParOf" srcId="{54ADD733-4118-6E46-816E-5139B3F5EA85}" destId="{0D7847A7-2A8A-794E-8A97-E10E8360DE72}" srcOrd="0" destOrd="0" presId="urn:microsoft.com/office/officeart/2016/7/layout/LinearBlockProcessNumbered"/>
    <dgm:cxn modelId="{47377894-064F-9E4D-9010-A0960F747A20}" type="presParOf" srcId="{54ADD733-4118-6E46-816E-5139B3F5EA85}" destId="{CBD9DBAF-86D9-F448-A56D-1756F28C4700}" srcOrd="1" destOrd="0" presId="urn:microsoft.com/office/officeart/2016/7/layout/LinearBlockProcessNumbered"/>
    <dgm:cxn modelId="{1FC527F2-8CEC-1941-9B46-51AB6879A2B8}" type="presParOf" srcId="{54ADD733-4118-6E46-816E-5139B3F5EA85}" destId="{0D63D4FB-BE3A-0944-8271-B219ED1F5DA3}" srcOrd="2" destOrd="0" presId="urn:microsoft.com/office/officeart/2016/7/layout/LinearBlockProcessNumbered"/>
    <dgm:cxn modelId="{609067AF-F001-A748-A7F2-E644343A7E17}" type="presParOf" srcId="{F1CF9627-7C3B-864E-8E5F-5C54519F8D31}" destId="{D7BA7964-F3F2-EC45-A68A-98DD9859D27C}" srcOrd="1" destOrd="0" presId="urn:microsoft.com/office/officeart/2016/7/layout/LinearBlockProcessNumbered"/>
    <dgm:cxn modelId="{837F0A37-088D-1E44-996E-EE13C203DE43}" type="presParOf" srcId="{F1CF9627-7C3B-864E-8E5F-5C54519F8D31}" destId="{96D9C604-3432-BA44-B48E-39C91F8FBAA7}" srcOrd="2" destOrd="0" presId="urn:microsoft.com/office/officeart/2016/7/layout/LinearBlockProcessNumbered"/>
    <dgm:cxn modelId="{090EBBBD-E7FA-834C-A5E4-DC26054BC6C5}" type="presParOf" srcId="{96D9C604-3432-BA44-B48E-39C91F8FBAA7}" destId="{8B369983-E62B-B048-B678-24C075FAAD5D}" srcOrd="0" destOrd="0" presId="urn:microsoft.com/office/officeart/2016/7/layout/LinearBlockProcessNumbered"/>
    <dgm:cxn modelId="{AA34F6F6-8B56-5045-AD0D-2451D185232E}" type="presParOf" srcId="{96D9C604-3432-BA44-B48E-39C91F8FBAA7}" destId="{9A673095-BD0A-D94E-8F19-390847E08945}" srcOrd="1" destOrd="0" presId="urn:microsoft.com/office/officeart/2016/7/layout/LinearBlockProcessNumbered"/>
    <dgm:cxn modelId="{F7461889-A599-2644-A85F-380F002A7BB0}" type="presParOf" srcId="{96D9C604-3432-BA44-B48E-39C91F8FBAA7}" destId="{73CF2C59-5132-C34B-A6BA-F5C30A97AAD7}" srcOrd="2" destOrd="0" presId="urn:microsoft.com/office/officeart/2016/7/layout/LinearBlockProcessNumbered"/>
    <dgm:cxn modelId="{B9650666-4B5D-8649-BE85-483D08EDD31A}" type="presParOf" srcId="{F1CF9627-7C3B-864E-8E5F-5C54519F8D31}" destId="{65A22FCF-15E4-8D49-B44B-F1B4E3192A68}" srcOrd="3" destOrd="0" presId="urn:microsoft.com/office/officeart/2016/7/layout/LinearBlockProcessNumbered"/>
    <dgm:cxn modelId="{31EE48DB-15A8-E64E-9B0C-63E845E8B53B}" type="presParOf" srcId="{F1CF9627-7C3B-864E-8E5F-5C54519F8D31}" destId="{6A8C4C69-1797-AB43-A2D0-8C53E84801AD}" srcOrd="4" destOrd="0" presId="urn:microsoft.com/office/officeart/2016/7/layout/LinearBlockProcessNumbered"/>
    <dgm:cxn modelId="{AC700C58-1C94-834B-926C-0AEAF400B76C}" type="presParOf" srcId="{6A8C4C69-1797-AB43-A2D0-8C53E84801AD}" destId="{BABDDF36-F46C-C646-A3FC-5C3E3FD1C022}" srcOrd="0" destOrd="0" presId="urn:microsoft.com/office/officeart/2016/7/layout/LinearBlockProcessNumbered"/>
    <dgm:cxn modelId="{4F6BC4E6-A332-664E-B66B-94FF20098603}" type="presParOf" srcId="{6A8C4C69-1797-AB43-A2D0-8C53E84801AD}" destId="{F5A3D44B-8A49-2444-A0BD-EC704F76F069}" srcOrd="1" destOrd="0" presId="urn:microsoft.com/office/officeart/2016/7/layout/LinearBlockProcessNumbered"/>
    <dgm:cxn modelId="{84042BDB-385F-DD4A-99F8-BA19609921B6}" type="presParOf" srcId="{6A8C4C69-1797-AB43-A2D0-8C53E84801AD}" destId="{328C4502-7F95-1249-B709-7A88BFD8E649}" srcOrd="2" destOrd="0" presId="urn:microsoft.com/office/officeart/2016/7/layout/LinearBlockProcessNumbered"/>
    <dgm:cxn modelId="{52E983C0-5DF3-154B-8139-EE08155EB1B1}" type="presParOf" srcId="{F1CF9627-7C3B-864E-8E5F-5C54519F8D31}" destId="{A673A527-0E69-8343-8447-E7E448010CF5}" srcOrd="5" destOrd="0" presId="urn:microsoft.com/office/officeart/2016/7/layout/LinearBlockProcessNumbered"/>
    <dgm:cxn modelId="{80531043-61AA-D74A-9E47-24DCC6C811A3}" type="presParOf" srcId="{F1CF9627-7C3B-864E-8E5F-5C54519F8D31}" destId="{EC32B642-38E5-474F-9FF0-4003DE0B4CCC}" srcOrd="6" destOrd="0" presId="urn:microsoft.com/office/officeart/2016/7/layout/LinearBlockProcessNumbered"/>
    <dgm:cxn modelId="{5E110831-BF78-044D-A72C-B7E0DBC78FC6}" type="presParOf" srcId="{EC32B642-38E5-474F-9FF0-4003DE0B4CCC}" destId="{49B4EF20-CF1E-6043-9350-601C5777565F}" srcOrd="0" destOrd="0" presId="urn:microsoft.com/office/officeart/2016/7/layout/LinearBlockProcessNumbered"/>
    <dgm:cxn modelId="{A489B561-E0B3-5844-8571-8E5EED3D71F4}" type="presParOf" srcId="{EC32B642-38E5-474F-9FF0-4003DE0B4CCC}" destId="{1AA65DB2-0871-F34E-ADD9-1D2567B9B82B}" srcOrd="1" destOrd="0" presId="urn:microsoft.com/office/officeart/2016/7/layout/LinearBlockProcessNumbered"/>
    <dgm:cxn modelId="{D3F00B35-95E9-004C-80B1-F8C41205843C}" type="presParOf" srcId="{EC32B642-38E5-474F-9FF0-4003DE0B4CCC}" destId="{0C44E247-E2FF-4A49-AD6F-18ED8D559196}" srcOrd="2" destOrd="0" presId="urn:microsoft.com/office/officeart/2016/7/layout/LinearBlockProcessNumbered"/>
    <dgm:cxn modelId="{8A511813-5149-274D-B2B0-F616E98C4137}" type="presParOf" srcId="{F1CF9627-7C3B-864E-8E5F-5C54519F8D31}" destId="{D1915812-9BF8-D94C-9C30-762F11F16182}" srcOrd="7" destOrd="0" presId="urn:microsoft.com/office/officeart/2016/7/layout/LinearBlockProcessNumbered"/>
    <dgm:cxn modelId="{6F13A21E-E459-2449-95DD-9C2D8264FE94}" type="presParOf" srcId="{F1CF9627-7C3B-864E-8E5F-5C54519F8D31}" destId="{F763C69C-23CF-DA46-9E02-A464D7142D8E}" srcOrd="8" destOrd="0" presId="urn:microsoft.com/office/officeart/2016/7/layout/LinearBlockProcessNumbered"/>
    <dgm:cxn modelId="{7962781E-463E-2449-BC93-6CBA3C4DD081}" type="presParOf" srcId="{F763C69C-23CF-DA46-9E02-A464D7142D8E}" destId="{915B7712-2A74-A34D-8516-2063799BB470}" srcOrd="0" destOrd="0" presId="urn:microsoft.com/office/officeart/2016/7/layout/LinearBlockProcessNumbered"/>
    <dgm:cxn modelId="{E522793C-BED2-DD45-9892-B2B0E7F9DE9C}" type="presParOf" srcId="{F763C69C-23CF-DA46-9E02-A464D7142D8E}" destId="{441C306E-73F7-B54C-BA33-0AF332774FE3}" srcOrd="1" destOrd="0" presId="urn:microsoft.com/office/officeart/2016/7/layout/LinearBlockProcessNumbered"/>
    <dgm:cxn modelId="{F29C442A-4D87-FA48-AED3-2FF9EF7932A9}" type="presParOf" srcId="{F763C69C-23CF-DA46-9E02-A464D7142D8E}" destId="{12428AC2-8B3F-374F-A94D-960B91BD5A84}"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C59B06-3631-4C3B-8E26-2437D843BBB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E8B09DC-24C9-465D-94F7-19BB5E75ECC7}">
      <dgm:prSet/>
      <dgm:spPr/>
      <dgm:t>
        <a:bodyPr/>
        <a:lstStyle/>
        <a:p>
          <a:r>
            <a:rPr lang="en-US" b="1" u="sng" dirty="0"/>
            <a:t>Emotional</a:t>
          </a:r>
          <a:r>
            <a:rPr lang="en-US" b="1" dirty="0"/>
            <a:t>: issues bonding with the baby; feelings of anxiety or anger; struggling with guilt or worthlessness</a:t>
          </a:r>
          <a:endParaRPr lang="en-US" dirty="0"/>
        </a:p>
      </dgm:t>
    </dgm:pt>
    <dgm:pt modelId="{C8FCB34F-7FF3-4410-A339-38E7439F5698}" type="parTrans" cxnId="{9A1CC712-5235-4F03-BDB3-834169001BF7}">
      <dgm:prSet/>
      <dgm:spPr/>
      <dgm:t>
        <a:bodyPr/>
        <a:lstStyle/>
        <a:p>
          <a:endParaRPr lang="en-US"/>
        </a:p>
      </dgm:t>
    </dgm:pt>
    <dgm:pt modelId="{727F8A46-9A78-487E-B23A-6C323B76B13C}" type="sibTrans" cxnId="{9A1CC712-5235-4F03-BDB3-834169001BF7}">
      <dgm:prSet/>
      <dgm:spPr/>
      <dgm:t>
        <a:bodyPr/>
        <a:lstStyle/>
        <a:p>
          <a:endParaRPr lang="en-US"/>
        </a:p>
      </dgm:t>
    </dgm:pt>
    <dgm:pt modelId="{5069217B-90B2-461C-B825-159BF752A9A8}">
      <dgm:prSet/>
      <dgm:spPr/>
      <dgm:t>
        <a:bodyPr/>
        <a:lstStyle/>
        <a:p>
          <a:r>
            <a:rPr lang="en-US" b="1" u="sng" dirty="0"/>
            <a:t>Cognitive</a:t>
          </a:r>
          <a:r>
            <a:rPr lang="en-US" b="1" dirty="0"/>
            <a:t>: feelings of confusion; trouble focusing or making decisions; thoughts of self-harm or harming the baby</a:t>
          </a:r>
          <a:endParaRPr lang="en-US" dirty="0"/>
        </a:p>
      </dgm:t>
    </dgm:pt>
    <dgm:pt modelId="{3205149E-EF1A-4EA2-A794-4E96A9E210AA}" type="parTrans" cxnId="{B0E727FC-BFC0-4066-A4FD-EAF2BB94D9D2}">
      <dgm:prSet/>
      <dgm:spPr/>
      <dgm:t>
        <a:bodyPr/>
        <a:lstStyle/>
        <a:p>
          <a:endParaRPr lang="en-US"/>
        </a:p>
      </dgm:t>
    </dgm:pt>
    <dgm:pt modelId="{410B68D4-AAAC-4C89-B6BA-5D96D4F9040B}" type="sibTrans" cxnId="{B0E727FC-BFC0-4066-A4FD-EAF2BB94D9D2}">
      <dgm:prSet/>
      <dgm:spPr/>
      <dgm:t>
        <a:bodyPr/>
        <a:lstStyle/>
        <a:p>
          <a:endParaRPr lang="en-US"/>
        </a:p>
      </dgm:t>
    </dgm:pt>
    <dgm:pt modelId="{FE9651F6-6509-42CB-AE94-C895B52237F2}">
      <dgm:prSet/>
      <dgm:spPr/>
      <dgm:t>
        <a:bodyPr/>
        <a:lstStyle/>
        <a:p>
          <a:r>
            <a:rPr lang="en-US" b="1" u="sng" dirty="0"/>
            <a:t>Behavioral</a:t>
          </a:r>
          <a:r>
            <a:rPr lang="en-US" b="1" dirty="0"/>
            <a:t>: loss of interest; withdrawing from friends and family; changes in sleep patterns</a:t>
          </a:r>
          <a:endParaRPr lang="en-US" dirty="0"/>
        </a:p>
      </dgm:t>
    </dgm:pt>
    <dgm:pt modelId="{1F3FB3E7-761F-4B3E-85AC-BC9FE0089E81}" type="parTrans" cxnId="{CA02B9CA-E7F3-4203-8828-390BCEE203A8}">
      <dgm:prSet/>
      <dgm:spPr/>
      <dgm:t>
        <a:bodyPr/>
        <a:lstStyle/>
        <a:p>
          <a:endParaRPr lang="en-US"/>
        </a:p>
      </dgm:t>
    </dgm:pt>
    <dgm:pt modelId="{461A66C6-6E5C-4A74-9798-32BA37207CD0}" type="sibTrans" cxnId="{CA02B9CA-E7F3-4203-8828-390BCEE203A8}">
      <dgm:prSet/>
      <dgm:spPr/>
      <dgm:t>
        <a:bodyPr/>
        <a:lstStyle/>
        <a:p>
          <a:endParaRPr lang="en-US"/>
        </a:p>
      </dgm:t>
    </dgm:pt>
    <dgm:pt modelId="{10C09B8A-C9F5-4444-925E-6FA2BCC19083}">
      <dgm:prSet/>
      <dgm:spPr/>
      <dgm:t>
        <a:bodyPr/>
        <a:lstStyle/>
        <a:p>
          <a:r>
            <a:rPr lang="en-US" b="1" u="sng" dirty="0"/>
            <a:t>Physical</a:t>
          </a:r>
          <a:r>
            <a:rPr lang="en-US" b="1" dirty="0"/>
            <a:t>: Changes in appetite; aches and pain; issues with breastfeeding</a:t>
          </a:r>
          <a:endParaRPr lang="en-US" dirty="0"/>
        </a:p>
      </dgm:t>
    </dgm:pt>
    <dgm:pt modelId="{CCF253DC-204B-4634-A1FC-3B0450EBDE7B}" type="parTrans" cxnId="{9035EDEA-1E37-4053-9D23-3478103F414F}">
      <dgm:prSet/>
      <dgm:spPr/>
      <dgm:t>
        <a:bodyPr/>
        <a:lstStyle/>
        <a:p>
          <a:endParaRPr lang="en-US"/>
        </a:p>
      </dgm:t>
    </dgm:pt>
    <dgm:pt modelId="{275E7543-4EC4-4154-A809-3CE75C487787}" type="sibTrans" cxnId="{9035EDEA-1E37-4053-9D23-3478103F414F}">
      <dgm:prSet/>
      <dgm:spPr/>
      <dgm:t>
        <a:bodyPr/>
        <a:lstStyle/>
        <a:p>
          <a:endParaRPr lang="en-US"/>
        </a:p>
      </dgm:t>
    </dgm:pt>
    <dgm:pt modelId="{2A7EAB01-C0E2-1946-855C-F5F1CDDAD99A}" type="pres">
      <dgm:prSet presAssocID="{73C59B06-3631-4C3B-8E26-2437D843BBBC}" presName="linear" presStyleCnt="0">
        <dgm:presLayoutVars>
          <dgm:animLvl val="lvl"/>
          <dgm:resizeHandles val="exact"/>
        </dgm:presLayoutVars>
      </dgm:prSet>
      <dgm:spPr/>
    </dgm:pt>
    <dgm:pt modelId="{AE0938C3-C2C3-A940-8045-618E206BF62A}" type="pres">
      <dgm:prSet presAssocID="{BE8B09DC-24C9-465D-94F7-19BB5E75ECC7}" presName="parentText" presStyleLbl="node1" presStyleIdx="0" presStyleCnt="4">
        <dgm:presLayoutVars>
          <dgm:chMax val="0"/>
          <dgm:bulletEnabled val="1"/>
        </dgm:presLayoutVars>
      </dgm:prSet>
      <dgm:spPr/>
    </dgm:pt>
    <dgm:pt modelId="{548690D1-AEF8-EC4B-979F-AB7DB4A4DC67}" type="pres">
      <dgm:prSet presAssocID="{727F8A46-9A78-487E-B23A-6C323B76B13C}" presName="spacer" presStyleCnt="0"/>
      <dgm:spPr/>
    </dgm:pt>
    <dgm:pt modelId="{F8AF0866-6833-DB46-95BC-476706AED885}" type="pres">
      <dgm:prSet presAssocID="{5069217B-90B2-461C-B825-159BF752A9A8}" presName="parentText" presStyleLbl="node1" presStyleIdx="1" presStyleCnt="4">
        <dgm:presLayoutVars>
          <dgm:chMax val="0"/>
          <dgm:bulletEnabled val="1"/>
        </dgm:presLayoutVars>
      </dgm:prSet>
      <dgm:spPr/>
    </dgm:pt>
    <dgm:pt modelId="{0A25E55A-85E3-2C40-97B2-741D387EC7B4}" type="pres">
      <dgm:prSet presAssocID="{410B68D4-AAAC-4C89-B6BA-5D96D4F9040B}" presName="spacer" presStyleCnt="0"/>
      <dgm:spPr/>
    </dgm:pt>
    <dgm:pt modelId="{EEFC23BF-0EB5-F44D-A32D-9B28C006F16C}" type="pres">
      <dgm:prSet presAssocID="{FE9651F6-6509-42CB-AE94-C895B52237F2}" presName="parentText" presStyleLbl="node1" presStyleIdx="2" presStyleCnt="4">
        <dgm:presLayoutVars>
          <dgm:chMax val="0"/>
          <dgm:bulletEnabled val="1"/>
        </dgm:presLayoutVars>
      </dgm:prSet>
      <dgm:spPr/>
    </dgm:pt>
    <dgm:pt modelId="{FF5B88CF-8FE5-E645-AE97-0B26DCCB472C}" type="pres">
      <dgm:prSet presAssocID="{461A66C6-6E5C-4A74-9798-32BA37207CD0}" presName="spacer" presStyleCnt="0"/>
      <dgm:spPr/>
    </dgm:pt>
    <dgm:pt modelId="{E5C16EF1-4C4E-8E4F-B40A-5B72C65E41D7}" type="pres">
      <dgm:prSet presAssocID="{10C09B8A-C9F5-4444-925E-6FA2BCC19083}" presName="parentText" presStyleLbl="node1" presStyleIdx="3" presStyleCnt="4">
        <dgm:presLayoutVars>
          <dgm:chMax val="0"/>
          <dgm:bulletEnabled val="1"/>
        </dgm:presLayoutVars>
      </dgm:prSet>
      <dgm:spPr/>
    </dgm:pt>
  </dgm:ptLst>
  <dgm:cxnLst>
    <dgm:cxn modelId="{9A1CC712-5235-4F03-BDB3-834169001BF7}" srcId="{73C59B06-3631-4C3B-8E26-2437D843BBBC}" destId="{BE8B09DC-24C9-465D-94F7-19BB5E75ECC7}" srcOrd="0" destOrd="0" parTransId="{C8FCB34F-7FF3-4410-A339-38E7439F5698}" sibTransId="{727F8A46-9A78-487E-B23A-6C323B76B13C}"/>
    <dgm:cxn modelId="{90693B27-8633-6C4B-9358-9A952D210984}" type="presOf" srcId="{FE9651F6-6509-42CB-AE94-C895B52237F2}" destId="{EEFC23BF-0EB5-F44D-A32D-9B28C006F16C}" srcOrd="0" destOrd="0" presId="urn:microsoft.com/office/officeart/2005/8/layout/vList2"/>
    <dgm:cxn modelId="{4CEBFF41-E043-D542-880B-29CCB7DCB780}" type="presOf" srcId="{BE8B09DC-24C9-465D-94F7-19BB5E75ECC7}" destId="{AE0938C3-C2C3-A940-8045-618E206BF62A}" srcOrd="0" destOrd="0" presId="urn:microsoft.com/office/officeart/2005/8/layout/vList2"/>
    <dgm:cxn modelId="{7FC5A975-BD85-6241-90A0-1C9DADB91439}" type="presOf" srcId="{5069217B-90B2-461C-B825-159BF752A9A8}" destId="{F8AF0866-6833-DB46-95BC-476706AED885}" srcOrd="0" destOrd="0" presId="urn:microsoft.com/office/officeart/2005/8/layout/vList2"/>
    <dgm:cxn modelId="{7CADC889-766F-AF45-9768-78D0B4741F61}" type="presOf" srcId="{10C09B8A-C9F5-4444-925E-6FA2BCC19083}" destId="{E5C16EF1-4C4E-8E4F-B40A-5B72C65E41D7}" srcOrd="0" destOrd="0" presId="urn:microsoft.com/office/officeart/2005/8/layout/vList2"/>
    <dgm:cxn modelId="{9C7C4799-9F24-B344-BD4D-A60F55DD4BCB}" type="presOf" srcId="{73C59B06-3631-4C3B-8E26-2437D843BBBC}" destId="{2A7EAB01-C0E2-1946-855C-F5F1CDDAD99A}" srcOrd="0" destOrd="0" presId="urn:microsoft.com/office/officeart/2005/8/layout/vList2"/>
    <dgm:cxn modelId="{CA02B9CA-E7F3-4203-8828-390BCEE203A8}" srcId="{73C59B06-3631-4C3B-8E26-2437D843BBBC}" destId="{FE9651F6-6509-42CB-AE94-C895B52237F2}" srcOrd="2" destOrd="0" parTransId="{1F3FB3E7-761F-4B3E-85AC-BC9FE0089E81}" sibTransId="{461A66C6-6E5C-4A74-9798-32BA37207CD0}"/>
    <dgm:cxn modelId="{9035EDEA-1E37-4053-9D23-3478103F414F}" srcId="{73C59B06-3631-4C3B-8E26-2437D843BBBC}" destId="{10C09B8A-C9F5-4444-925E-6FA2BCC19083}" srcOrd="3" destOrd="0" parTransId="{CCF253DC-204B-4634-A1FC-3B0450EBDE7B}" sibTransId="{275E7543-4EC4-4154-A809-3CE75C487787}"/>
    <dgm:cxn modelId="{B0E727FC-BFC0-4066-A4FD-EAF2BB94D9D2}" srcId="{73C59B06-3631-4C3B-8E26-2437D843BBBC}" destId="{5069217B-90B2-461C-B825-159BF752A9A8}" srcOrd="1" destOrd="0" parTransId="{3205149E-EF1A-4EA2-A794-4E96A9E210AA}" sibTransId="{410B68D4-AAAC-4C89-B6BA-5D96D4F9040B}"/>
    <dgm:cxn modelId="{9579CF58-B8D9-984B-9127-1B84E8165804}" type="presParOf" srcId="{2A7EAB01-C0E2-1946-855C-F5F1CDDAD99A}" destId="{AE0938C3-C2C3-A940-8045-618E206BF62A}" srcOrd="0" destOrd="0" presId="urn:microsoft.com/office/officeart/2005/8/layout/vList2"/>
    <dgm:cxn modelId="{BB1C960A-7C57-4B45-A4F8-8176FABFA733}" type="presParOf" srcId="{2A7EAB01-C0E2-1946-855C-F5F1CDDAD99A}" destId="{548690D1-AEF8-EC4B-979F-AB7DB4A4DC67}" srcOrd="1" destOrd="0" presId="urn:microsoft.com/office/officeart/2005/8/layout/vList2"/>
    <dgm:cxn modelId="{7BB03B1B-B76E-164B-ACBD-9B611C4654D5}" type="presParOf" srcId="{2A7EAB01-C0E2-1946-855C-F5F1CDDAD99A}" destId="{F8AF0866-6833-DB46-95BC-476706AED885}" srcOrd="2" destOrd="0" presId="urn:microsoft.com/office/officeart/2005/8/layout/vList2"/>
    <dgm:cxn modelId="{5E5B87F3-2460-B14D-A352-7815B58F7D36}" type="presParOf" srcId="{2A7EAB01-C0E2-1946-855C-F5F1CDDAD99A}" destId="{0A25E55A-85E3-2C40-97B2-741D387EC7B4}" srcOrd="3" destOrd="0" presId="urn:microsoft.com/office/officeart/2005/8/layout/vList2"/>
    <dgm:cxn modelId="{5D548CEF-6350-934A-B66F-82097567C70E}" type="presParOf" srcId="{2A7EAB01-C0E2-1946-855C-F5F1CDDAD99A}" destId="{EEFC23BF-0EB5-F44D-A32D-9B28C006F16C}" srcOrd="4" destOrd="0" presId="urn:microsoft.com/office/officeart/2005/8/layout/vList2"/>
    <dgm:cxn modelId="{45D46FF7-7F71-5E47-B77B-6D63DA6CF91D}" type="presParOf" srcId="{2A7EAB01-C0E2-1946-855C-F5F1CDDAD99A}" destId="{FF5B88CF-8FE5-E645-AE97-0B26DCCB472C}" srcOrd="5" destOrd="0" presId="urn:microsoft.com/office/officeart/2005/8/layout/vList2"/>
    <dgm:cxn modelId="{DEA041C1-B60D-5E41-BC92-E0605B3AE67A}" type="presParOf" srcId="{2A7EAB01-C0E2-1946-855C-F5F1CDDAD99A}" destId="{E5C16EF1-4C4E-8E4F-B40A-5B72C65E41D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2838AC-9C60-4677-9B16-B7774EC68CDF}"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0AE7907E-91B2-41BB-9926-BA98A2803381}">
      <dgm:prSet/>
      <dgm:spPr/>
      <dgm:t>
        <a:bodyPr/>
        <a:lstStyle/>
        <a:p>
          <a:r>
            <a:rPr lang="en-US" b="1" dirty="0"/>
            <a:t>Women with a history of mental health disorders are 30-35% more likely to develop PPD </a:t>
          </a:r>
          <a:endParaRPr lang="en-US" dirty="0"/>
        </a:p>
      </dgm:t>
    </dgm:pt>
    <dgm:pt modelId="{E1992D4D-0E96-4EBC-83EA-9CA8FA809A9C}" type="parTrans" cxnId="{DD094C4B-42F0-47A2-98F3-333F426DFBC9}">
      <dgm:prSet/>
      <dgm:spPr/>
      <dgm:t>
        <a:bodyPr/>
        <a:lstStyle/>
        <a:p>
          <a:endParaRPr lang="en-US"/>
        </a:p>
      </dgm:t>
    </dgm:pt>
    <dgm:pt modelId="{379C6741-A2A1-4087-8ADF-3679777F1D90}" type="sibTrans" cxnId="{DD094C4B-42F0-47A2-98F3-333F426DFBC9}">
      <dgm:prSet/>
      <dgm:spPr/>
      <dgm:t>
        <a:bodyPr/>
        <a:lstStyle/>
        <a:p>
          <a:endParaRPr lang="en-US"/>
        </a:p>
      </dgm:t>
    </dgm:pt>
    <dgm:pt modelId="{21B66A1C-3484-4F50-A146-EC6D1EA63164}">
      <dgm:prSet/>
      <dgm:spPr/>
      <dgm:t>
        <a:bodyPr/>
        <a:lstStyle/>
        <a:p>
          <a:r>
            <a:rPr lang="en-US" b="1" dirty="0"/>
            <a:t>Over 60% of women who took their lives had not seen a healthcare professional</a:t>
          </a:r>
          <a:endParaRPr lang="en-US" dirty="0"/>
        </a:p>
      </dgm:t>
    </dgm:pt>
    <dgm:pt modelId="{EFFB649E-8E62-4D5F-880D-1882E8E7CB86}" type="parTrans" cxnId="{CCF18601-130A-4E64-A50D-79DF884C1662}">
      <dgm:prSet/>
      <dgm:spPr/>
      <dgm:t>
        <a:bodyPr/>
        <a:lstStyle/>
        <a:p>
          <a:endParaRPr lang="en-US"/>
        </a:p>
      </dgm:t>
    </dgm:pt>
    <dgm:pt modelId="{4C4C8646-3A61-47BA-AE44-A84C562FECE0}" type="sibTrans" cxnId="{CCF18601-130A-4E64-A50D-79DF884C1662}">
      <dgm:prSet/>
      <dgm:spPr/>
      <dgm:t>
        <a:bodyPr/>
        <a:lstStyle/>
        <a:p>
          <a:endParaRPr lang="en-US"/>
        </a:p>
      </dgm:t>
    </dgm:pt>
    <dgm:pt modelId="{8BFB65A0-A4D4-4E13-8FF2-6797A576C9E6}">
      <dgm:prSet/>
      <dgm:spPr/>
      <dgm:t>
        <a:bodyPr/>
        <a:lstStyle/>
        <a:p>
          <a:r>
            <a:rPr lang="en-US" b="1" dirty="0"/>
            <a:t>Over the last 10 years, suicide attempts during and after pregnancy have tripled (Carberg, 2024.)</a:t>
          </a:r>
          <a:endParaRPr lang="en-US" dirty="0"/>
        </a:p>
      </dgm:t>
    </dgm:pt>
    <dgm:pt modelId="{34F505E5-0032-45A6-B766-4F40F47E3EAC}" type="parTrans" cxnId="{37ECE3F9-C272-422D-8307-83D0DBA26E07}">
      <dgm:prSet/>
      <dgm:spPr/>
      <dgm:t>
        <a:bodyPr/>
        <a:lstStyle/>
        <a:p>
          <a:endParaRPr lang="en-US"/>
        </a:p>
      </dgm:t>
    </dgm:pt>
    <dgm:pt modelId="{22CCCF4E-7E91-40A8-ADE5-E95D8D8305B0}" type="sibTrans" cxnId="{37ECE3F9-C272-422D-8307-83D0DBA26E07}">
      <dgm:prSet/>
      <dgm:spPr/>
      <dgm:t>
        <a:bodyPr/>
        <a:lstStyle/>
        <a:p>
          <a:endParaRPr lang="en-US"/>
        </a:p>
      </dgm:t>
    </dgm:pt>
    <dgm:pt modelId="{66684E6C-5B27-4447-9D05-B12C8AB01F3F}">
      <dgm:prSet/>
      <dgm:spPr/>
      <dgm:t>
        <a:bodyPr/>
        <a:lstStyle/>
        <a:p>
          <a:r>
            <a:rPr lang="en-US" b="1" dirty="0"/>
            <a:t>80% of women will reach full recovery from PPD</a:t>
          </a:r>
          <a:endParaRPr lang="en-US" dirty="0"/>
        </a:p>
      </dgm:t>
    </dgm:pt>
    <dgm:pt modelId="{DA59A934-5BD4-4A6A-A1AB-3C9DBEABDF7A}" type="parTrans" cxnId="{F97ED899-3F08-4512-B0A2-678FA07B9AB1}">
      <dgm:prSet/>
      <dgm:spPr/>
      <dgm:t>
        <a:bodyPr/>
        <a:lstStyle/>
        <a:p>
          <a:endParaRPr lang="en-US"/>
        </a:p>
      </dgm:t>
    </dgm:pt>
    <dgm:pt modelId="{08C05060-A4D7-46E0-8370-535FB6977B55}" type="sibTrans" cxnId="{F97ED899-3F08-4512-B0A2-678FA07B9AB1}">
      <dgm:prSet/>
      <dgm:spPr/>
      <dgm:t>
        <a:bodyPr/>
        <a:lstStyle/>
        <a:p>
          <a:endParaRPr lang="en-US"/>
        </a:p>
      </dgm:t>
    </dgm:pt>
    <dgm:pt modelId="{CCE58758-5B03-C743-928A-1579F3387015}" type="pres">
      <dgm:prSet presAssocID="{BB2838AC-9C60-4677-9B16-B7774EC68CDF}" presName="Name0" presStyleCnt="0">
        <dgm:presLayoutVars>
          <dgm:dir/>
          <dgm:animLvl val="lvl"/>
          <dgm:resizeHandles val="exact"/>
        </dgm:presLayoutVars>
      </dgm:prSet>
      <dgm:spPr/>
    </dgm:pt>
    <dgm:pt modelId="{1792C116-FD36-2B41-B317-8BE58A6D1F99}" type="pres">
      <dgm:prSet presAssocID="{66684E6C-5B27-4447-9D05-B12C8AB01F3F}" presName="boxAndChildren" presStyleCnt="0"/>
      <dgm:spPr/>
    </dgm:pt>
    <dgm:pt modelId="{77EAB88A-BFC0-574B-B8B1-A66E0E8735BC}" type="pres">
      <dgm:prSet presAssocID="{66684E6C-5B27-4447-9D05-B12C8AB01F3F}" presName="parentTextBox" presStyleLbl="node1" presStyleIdx="0" presStyleCnt="4"/>
      <dgm:spPr/>
    </dgm:pt>
    <dgm:pt modelId="{9260FB4B-3AC4-EF4C-A2D9-AEAD6724B96F}" type="pres">
      <dgm:prSet presAssocID="{22CCCF4E-7E91-40A8-ADE5-E95D8D8305B0}" presName="sp" presStyleCnt="0"/>
      <dgm:spPr/>
    </dgm:pt>
    <dgm:pt modelId="{E70EB2F8-43AF-E544-A9A1-CC6D9B2947D8}" type="pres">
      <dgm:prSet presAssocID="{8BFB65A0-A4D4-4E13-8FF2-6797A576C9E6}" presName="arrowAndChildren" presStyleCnt="0"/>
      <dgm:spPr/>
    </dgm:pt>
    <dgm:pt modelId="{1F5FA680-AA48-F241-A8EE-F01D018BEF7E}" type="pres">
      <dgm:prSet presAssocID="{8BFB65A0-A4D4-4E13-8FF2-6797A576C9E6}" presName="parentTextArrow" presStyleLbl="node1" presStyleIdx="1" presStyleCnt="4"/>
      <dgm:spPr/>
    </dgm:pt>
    <dgm:pt modelId="{2AF867CF-9F9B-CD46-8D9B-1DF070A1488D}" type="pres">
      <dgm:prSet presAssocID="{4C4C8646-3A61-47BA-AE44-A84C562FECE0}" presName="sp" presStyleCnt="0"/>
      <dgm:spPr/>
    </dgm:pt>
    <dgm:pt modelId="{9B926147-A6F1-9F4A-B3AA-4FEEF4B172E2}" type="pres">
      <dgm:prSet presAssocID="{21B66A1C-3484-4F50-A146-EC6D1EA63164}" presName="arrowAndChildren" presStyleCnt="0"/>
      <dgm:spPr/>
    </dgm:pt>
    <dgm:pt modelId="{657A2681-5766-4F44-818B-A64750B0CA06}" type="pres">
      <dgm:prSet presAssocID="{21B66A1C-3484-4F50-A146-EC6D1EA63164}" presName="parentTextArrow" presStyleLbl="node1" presStyleIdx="2" presStyleCnt="4"/>
      <dgm:spPr/>
    </dgm:pt>
    <dgm:pt modelId="{E5B3184B-47E4-1C4A-B4FE-C63BEE3A571B}" type="pres">
      <dgm:prSet presAssocID="{379C6741-A2A1-4087-8ADF-3679777F1D90}" presName="sp" presStyleCnt="0"/>
      <dgm:spPr/>
    </dgm:pt>
    <dgm:pt modelId="{BD930F16-7F00-F348-9C56-9DF1B25284A5}" type="pres">
      <dgm:prSet presAssocID="{0AE7907E-91B2-41BB-9926-BA98A2803381}" presName="arrowAndChildren" presStyleCnt="0"/>
      <dgm:spPr/>
    </dgm:pt>
    <dgm:pt modelId="{80A1E035-501E-DB4D-8D32-E1F237845A82}" type="pres">
      <dgm:prSet presAssocID="{0AE7907E-91B2-41BB-9926-BA98A2803381}" presName="parentTextArrow" presStyleLbl="node1" presStyleIdx="3" presStyleCnt="4"/>
      <dgm:spPr/>
    </dgm:pt>
  </dgm:ptLst>
  <dgm:cxnLst>
    <dgm:cxn modelId="{CCF18601-130A-4E64-A50D-79DF884C1662}" srcId="{BB2838AC-9C60-4677-9B16-B7774EC68CDF}" destId="{21B66A1C-3484-4F50-A146-EC6D1EA63164}" srcOrd="1" destOrd="0" parTransId="{EFFB649E-8E62-4D5F-880D-1882E8E7CB86}" sibTransId="{4C4C8646-3A61-47BA-AE44-A84C562FECE0}"/>
    <dgm:cxn modelId="{BA10F202-9ED4-BF4F-AC0A-6FEFAAF09425}" type="presOf" srcId="{0AE7907E-91B2-41BB-9926-BA98A2803381}" destId="{80A1E035-501E-DB4D-8D32-E1F237845A82}" srcOrd="0" destOrd="0" presId="urn:microsoft.com/office/officeart/2005/8/layout/process4"/>
    <dgm:cxn modelId="{DD094C4B-42F0-47A2-98F3-333F426DFBC9}" srcId="{BB2838AC-9C60-4677-9B16-B7774EC68CDF}" destId="{0AE7907E-91B2-41BB-9926-BA98A2803381}" srcOrd="0" destOrd="0" parTransId="{E1992D4D-0E96-4EBC-83EA-9CA8FA809A9C}" sibTransId="{379C6741-A2A1-4087-8ADF-3679777F1D90}"/>
    <dgm:cxn modelId="{1F82A55B-95BD-2840-A1DB-FF539F06295D}" type="presOf" srcId="{BB2838AC-9C60-4677-9B16-B7774EC68CDF}" destId="{CCE58758-5B03-C743-928A-1579F3387015}" srcOrd="0" destOrd="0" presId="urn:microsoft.com/office/officeart/2005/8/layout/process4"/>
    <dgm:cxn modelId="{E720148F-E795-AF4D-9249-541283AE0DC2}" type="presOf" srcId="{8BFB65A0-A4D4-4E13-8FF2-6797A576C9E6}" destId="{1F5FA680-AA48-F241-A8EE-F01D018BEF7E}" srcOrd="0" destOrd="0" presId="urn:microsoft.com/office/officeart/2005/8/layout/process4"/>
    <dgm:cxn modelId="{F97ED899-3F08-4512-B0A2-678FA07B9AB1}" srcId="{BB2838AC-9C60-4677-9B16-B7774EC68CDF}" destId="{66684E6C-5B27-4447-9D05-B12C8AB01F3F}" srcOrd="3" destOrd="0" parTransId="{DA59A934-5BD4-4A6A-A1AB-3C9DBEABDF7A}" sibTransId="{08C05060-A4D7-46E0-8370-535FB6977B55}"/>
    <dgm:cxn modelId="{6418DEB7-E86F-8F40-B5BA-F82F743545B8}" type="presOf" srcId="{21B66A1C-3484-4F50-A146-EC6D1EA63164}" destId="{657A2681-5766-4F44-818B-A64750B0CA06}" srcOrd="0" destOrd="0" presId="urn:microsoft.com/office/officeart/2005/8/layout/process4"/>
    <dgm:cxn modelId="{CF7012BE-624F-B74A-9678-334800E58A86}" type="presOf" srcId="{66684E6C-5B27-4447-9D05-B12C8AB01F3F}" destId="{77EAB88A-BFC0-574B-B8B1-A66E0E8735BC}" srcOrd="0" destOrd="0" presId="urn:microsoft.com/office/officeart/2005/8/layout/process4"/>
    <dgm:cxn modelId="{37ECE3F9-C272-422D-8307-83D0DBA26E07}" srcId="{BB2838AC-9C60-4677-9B16-B7774EC68CDF}" destId="{8BFB65A0-A4D4-4E13-8FF2-6797A576C9E6}" srcOrd="2" destOrd="0" parTransId="{34F505E5-0032-45A6-B766-4F40F47E3EAC}" sibTransId="{22CCCF4E-7E91-40A8-ADE5-E95D8D8305B0}"/>
    <dgm:cxn modelId="{5DAB9269-9084-104E-8CFE-3788C5F6AD06}" type="presParOf" srcId="{CCE58758-5B03-C743-928A-1579F3387015}" destId="{1792C116-FD36-2B41-B317-8BE58A6D1F99}" srcOrd="0" destOrd="0" presId="urn:microsoft.com/office/officeart/2005/8/layout/process4"/>
    <dgm:cxn modelId="{6AC1EA3C-66C0-0B43-92CA-973E2DE01C3A}" type="presParOf" srcId="{1792C116-FD36-2B41-B317-8BE58A6D1F99}" destId="{77EAB88A-BFC0-574B-B8B1-A66E0E8735BC}" srcOrd="0" destOrd="0" presId="urn:microsoft.com/office/officeart/2005/8/layout/process4"/>
    <dgm:cxn modelId="{521AB7A6-272C-4E46-894E-6B398F1829A2}" type="presParOf" srcId="{CCE58758-5B03-C743-928A-1579F3387015}" destId="{9260FB4B-3AC4-EF4C-A2D9-AEAD6724B96F}" srcOrd="1" destOrd="0" presId="urn:microsoft.com/office/officeart/2005/8/layout/process4"/>
    <dgm:cxn modelId="{D66FACF2-6ED0-D445-B15D-20B4C281BB8C}" type="presParOf" srcId="{CCE58758-5B03-C743-928A-1579F3387015}" destId="{E70EB2F8-43AF-E544-A9A1-CC6D9B2947D8}" srcOrd="2" destOrd="0" presId="urn:microsoft.com/office/officeart/2005/8/layout/process4"/>
    <dgm:cxn modelId="{AAE418A3-45BA-E14A-B899-75A2B66B6589}" type="presParOf" srcId="{E70EB2F8-43AF-E544-A9A1-CC6D9B2947D8}" destId="{1F5FA680-AA48-F241-A8EE-F01D018BEF7E}" srcOrd="0" destOrd="0" presId="urn:microsoft.com/office/officeart/2005/8/layout/process4"/>
    <dgm:cxn modelId="{3F9297B3-2214-1A40-A3F0-501383AC8701}" type="presParOf" srcId="{CCE58758-5B03-C743-928A-1579F3387015}" destId="{2AF867CF-9F9B-CD46-8D9B-1DF070A1488D}" srcOrd="3" destOrd="0" presId="urn:microsoft.com/office/officeart/2005/8/layout/process4"/>
    <dgm:cxn modelId="{843925D3-9128-1B4E-B902-D4C5FE0518C1}" type="presParOf" srcId="{CCE58758-5B03-C743-928A-1579F3387015}" destId="{9B926147-A6F1-9F4A-B3AA-4FEEF4B172E2}" srcOrd="4" destOrd="0" presId="urn:microsoft.com/office/officeart/2005/8/layout/process4"/>
    <dgm:cxn modelId="{D06DAE50-E528-AF41-8E0A-CE886FF87D81}" type="presParOf" srcId="{9B926147-A6F1-9F4A-B3AA-4FEEF4B172E2}" destId="{657A2681-5766-4F44-818B-A64750B0CA06}" srcOrd="0" destOrd="0" presId="urn:microsoft.com/office/officeart/2005/8/layout/process4"/>
    <dgm:cxn modelId="{8FB807BB-A2A3-BF4C-9982-136F927292DD}" type="presParOf" srcId="{CCE58758-5B03-C743-928A-1579F3387015}" destId="{E5B3184B-47E4-1C4A-B4FE-C63BEE3A571B}" srcOrd="5" destOrd="0" presId="urn:microsoft.com/office/officeart/2005/8/layout/process4"/>
    <dgm:cxn modelId="{C5386B86-6722-7744-896B-C59F214A2D04}" type="presParOf" srcId="{CCE58758-5B03-C743-928A-1579F3387015}" destId="{BD930F16-7F00-F348-9C56-9DF1B25284A5}" srcOrd="6" destOrd="0" presId="urn:microsoft.com/office/officeart/2005/8/layout/process4"/>
    <dgm:cxn modelId="{66F8C0C9-9088-394E-9C51-F3BCC1378330}" type="presParOf" srcId="{BD930F16-7F00-F348-9C56-9DF1B25284A5}" destId="{80A1E035-501E-DB4D-8D32-E1F237845A8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2AD7A6-A70D-48CB-A9DD-63C68498A232}"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E36A8E97-D131-4D27-BE77-23460C690360}">
      <dgm:prSet/>
      <dgm:spPr/>
      <dgm:t>
        <a:bodyPr/>
        <a:lstStyle/>
        <a:p>
          <a:r>
            <a:rPr lang="en-US" b="1" dirty="0"/>
            <a:t>Children with parents experiencing PPD are 2x more likely to struggle with math scores around the age of 16 (Netsi et al., 2018.) </a:t>
          </a:r>
          <a:endParaRPr lang="en-US" dirty="0"/>
        </a:p>
      </dgm:t>
    </dgm:pt>
    <dgm:pt modelId="{2126C85A-9BDC-4E7A-83E1-8A6B0F20987B}" type="parTrans" cxnId="{80B42AAE-AE72-47DC-AC6A-41AB3D34FECB}">
      <dgm:prSet/>
      <dgm:spPr/>
      <dgm:t>
        <a:bodyPr/>
        <a:lstStyle/>
        <a:p>
          <a:endParaRPr lang="en-US"/>
        </a:p>
      </dgm:t>
    </dgm:pt>
    <dgm:pt modelId="{093411A3-5880-4229-9445-8400E62D40FE}" type="sibTrans" cxnId="{80B42AAE-AE72-47DC-AC6A-41AB3D34FECB}">
      <dgm:prSet/>
      <dgm:spPr/>
      <dgm:t>
        <a:bodyPr/>
        <a:lstStyle/>
        <a:p>
          <a:endParaRPr lang="en-US"/>
        </a:p>
      </dgm:t>
    </dgm:pt>
    <dgm:pt modelId="{51CA1A3C-9FFD-44E0-BCBD-67604DFD64E8}">
      <dgm:prSet/>
      <dgm:spPr/>
      <dgm:t>
        <a:bodyPr/>
        <a:lstStyle/>
        <a:p>
          <a:r>
            <a:rPr lang="en-US" b="1" dirty="0"/>
            <a:t>Children whose parents experienced PPD are 4x more likely to have behavioral issues, especially around 3-4 years old </a:t>
          </a:r>
          <a:endParaRPr lang="en-US" dirty="0"/>
        </a:p>
      </dgm:t>
    </dgm:pt>
    <dgm:pt modelId="{69F646DB-3B98-4294-BC8F-7005E0EEB882}" type="parTrans" cxnId="{C612CAEA-BD70-4407-9A63-5FF07F1FE803}">
      <dgm:prSet/>
      <dgm:spPr/>
      <dgm:t>
        <a:bodyPr/>
        <a:lstStyle/>
        <a:p>
          <a:endParaRPr lang="en-US"/>
        </a:p>
      </dgm:t>
    </dgm:pt>
    <dgm:pt modelId="{DECBCED8-439D-47BB-9FC7-C199074D7D03}" type="sibTrans" cxnId="{C612CAEA-BD70-4407-9A63-5FF07F1FE803}">
      <dgm:prSet/>
      <dgm:spPr/>
      <dgm:t>
        <a:bodyPr/>
        <a:lstStyle/>
        <a:p>
          <a:endParaRPr lang="en-US"/>
        </a:p>
      </dgm:t>
    </dgm:pt>
    <dgm:pt modelId="{C5932D0D-32B4-4416-90D0-D03541F42595}">
      <dgm:prSet/>
      <dgm:spPr/>
      <dgm:t>
        <a:bodyPr/>
        <a:lstStyle/>
        <a:p>
          <a:r>
            <a:rPr lang="en-US" b="1" dirty="0"/>
            <a:t>Children of parents with PPD are 7x more likely to struggle with their own depression in their late teen years </a:t>
          </a:r>
          <a:endParaRPr lang="en-US" dirty="0"/>
        </a:p>
      </dgm:t>
    </dgm:pt>
    <dgm:pt modelId="{63783E73-CAB3-45C1-AB01-D23512637D52}" type="parTrans" cxnId="{3D779F2D-6640-4CEC-A2FD-74039C83CE44}">
      <dgm:prSet/>
      <dgm:spPr/>
      <dgm:t>
        <a:bodyPr/>
        <a:lstStyle/>
        <a:p>
          <a:endParaRPr lang="en-US"/>
        </a:p>
      </dgm:t>
    </dgm:pt>
    <dgm:pt modelId="{D2BA0DFE-BBBA-4972-842C-759B96BF649B}" type="sibTrans" cxnId="{3D779F2D-6640-4CEC-A2FD-74039C83CE44}">
      <dgm:prSet/>
      <dgm:spPr/>
      <dgm:t>
        <a:bodyPr/>
        <a:lstStyle/>
        <a:p>
          <a:endParaRPr lang="en-US"/>
        </a:p>
      </dgm:t>
    </dgm:pt>
    <dgm:pt modelId="{6F865640-E190-49F9-9E80-F635990C34FF}">
      <dgm:prSet/>
      <dgm:spPr/>
      <dgm:t>
        <a:bodyPr/>
        <a:lstStyle/>
        <a:p>
          <a:r>
            <a:rPr lang="en-US" b="1" dirty="0"/>
            <a:t>Children of parents with PPD are at a higher risk for Conduct Disorder and ADHD</a:t>
          </a:r>
          <a:endParaRPr lang="en-US" dirty="0"/>
        </a:p>
      </dgm:t>
    </dgm:pt>
    <dgm:pt modelId="{5E0289C4-705E-4889-966C-E9974EBD3784}" type="parTrans" cxnId="{9399AE4A-0D46-4586-BEAA-EBD2AB789CB0}">
      <dgm:prSet/>
      <dgm:spPr/>
      <dgm:t>
        <a:bodyPr/>
        <a:lstStyle/>
        <a:p>
          <a:endParaRPr lang="en-US"/>
        </a:p>
      </dgm:t>
    </dgm:pt>
    <dgm:pt modelId="{4DAA7718-46A8-48F6-AA90-5DFAC7A59961}" type="sibTrans" cxnId="{9399AE4A-0D46-4586-BEAA-EBD2AB789CB0}">
      <dgm:prSet/>
      <dgm:spPr/>
      <dgm:t>
        <a:bodyPr/>
        <a:lstStyle/>
        <a:p>
          <a:endParaRPr lang="en-US"/>
        </a:p>
      </dgm:t>
    </dgm:pt>
    <dgm:pt modelId="{1C22E712-678F-45C6-BE78-E322CA9AC1C4}">
      <dgm:prSet/>
      <dgm:spPr/>
      <dgm:t>
        <a:bodyPr/>
        <a:lstStyle/>
        <a:p>
          <a:r>
            <a:rPr lang="en-US" b="1" dirty="0"/>
            <a:t>Children who have parents with PPD may experience issues with self-regulation</a:t>
          </a:r>
          <a:endParaRPr lang="en-US" dirty="0"/>
        </a:p>
      </dgm:t>
    </dgm:pt>
    <dgm:pt modelId="{04A3EF10-DCFF-4B8C-8CA5-B6C6B3E2CF4F}" type="parTrans" cxnId="{4DD8D646-2AEE-4B4D-8812-BA7CA344925F}">
      <dgm:prSet/>
      <dgm:spPr/>
      <dgm:t>
        <a:bodyPr/>
        <a:lstStyle/>
        <a:p>
          <a:endParaRPr lang="en-US"/>
        </a:p>
      </dgm:t>
    </dgm:pt>
    <dgm:pt modelId="{3CCB8FCC-4EF1-4F5D-AD6A-5DEF0A645593}" type="sibTrans" cxnId="{4DD8D646-2AEE-4B4D-8812-BA7CA344925F}">
      <dgm:prSet/>
      <dgm:spPr/>
      <dgm:t>
        <a:bodyPr/>
        <a:lstStyle/>
        <a:p>
          <a:endParaRPr lang="en-US"/>
        </a:p>
      </dgm:t>
    </dgm:pt>
    <dgm:pt modelId="{2781A604-7AAF-A04D-B1E5-BA55B6EC981B}" type="pres">
      <dgm:prSet presAssocID="{342AD7A6-A70D-48CB-A9DD-63C68498A232}" presName="Name0" presStyleCnt="0">
        <dgm:presLayoutVars>
          <dgm:dir/>
          <dgm:animLvl val="lvl"/>
          <dgm:resizeHandles val="exact"/>
        </dgm:presLayoutVars>
      </dgm:prSet>
      <dgm:spPr/>
    </dgm:pt>
    <dgm:pt modelId="{AA2D3E4E-F421-E844-9DB4-07825D3BBA46}" type="pres">
      <dgm:prSet presAssocID="{1C22E712-678F-45C6-BE78-E322CA9AC1C4}" presName="boxAndChildren" presStyleCnt="0"/>
      <dgm:spPr/>
    </dgm:pt>
    <dgm:pt modelId="{7648D62C-6F1D-BD4F-8FBC-7DF07918A6B8}" type="pres">
      <dgm:prSet presAssocID="{1C22E712-678F-45C6-BE78-E322CA9AC1C4}" presName="parentTextBox" presStyleLbl="node1" presStyleIdx="0" presStyleCnt="5"/>
      <dgm:spPr/>
    </dgm:pt>
    <dgm:pt modelId="{EE1DA6C6-24A2-3A44-AAC9-5F1519955A51}" type="pres">
      <dgm:prSet presAssocID="{4DAA7718-46A8-48F6-AA90-5DFAC7A59961}" presName="sp" presStyleCnt="0"/>
      <dgm:spPr/>
    </dgm:pt>
    <dgm:pt modelId="{03F8177B-EFF7-B44B-9F94-D26E8ECD7264}" type="pres">
      <dgm:prSet presAssocID="{6F865640-E190-49F9-9E80-F635990C34FF}" presName="arrowAndChildren" presStyleCnt="0"/>
      <dgm:spPr/>
    </dgm:pt>
    <dgm:pt modelId="{B1643747-F080-AE4C-8352-5D62CD6E4AA7}" type="pres">
      <dgm:prSet presAssocID="{6F865640-E190-49F9-9E80-F635990C34FF}" presName="parentTextArrow" presStyleLbl="node1" presStyleIdx="1" presStyleCnt="5"/>
      <dgm:spPr/>
    </dgm:pt>
    <dgm:pt modelId="{1C45BFBC-EECD-B648-978D-0D9FEC6883B8}" type="pres">
      <dgm:prSet presAssocID="{D2BA0DFE-BBBA-4972-842C-759B96BF649B}" presName="sp" presStyleCnt="0"/>
      <dgm:spPr/>
    </dgm:pt>
    <dgm:pt modelId="{84821122-6029-5D42-8A65-999896128CCE}" type="pres">
      <dgm:prSet presAssocID="{C5932D0D-32B4-4416-90D0-D03541F42595}" presName="arrowAndChildren" presStyleCnt="0"/>
      <dgm:spPr/>
    </dgm:pt>
    <dgm:pt modelId="{EA0EBF0B-BB53-9E40-B3BA-2A1A5943E14E}" type="pres">
      <dgm:prSet presAssocID="{C5932D0D-32B4-4416-90D0-D03541F42595}" presName="parentTextArrow" presStyleLbl="node1" presStyleIdx="2" presStyleCnt="5"/>
      <dgm:spPr/>
    </dgm:pt>
    <dgm:pt modelId="{DF8372C3-34FE-3043-AC10-0BD04F397EA7}" type="pres">
      <dgm:prSet presAssocID="{DECBCED8-439D-47BB-9FC7-C199074D7D03}" presName="sp" presStyleCnt="0"/>
      <dgm:spPr/>
    </dgm:pt>
    <dgm:pt modelId="{133DD4CC-ADF1-2A46-A751-078F6F3811EE}" type="pres">
      <dgm:prSet presAssocID="{51CA1A3C-9FFD-44E0-BCBD-67604DFD64E8}" presName="arrowAndChildren" presStyleCnt="0"/>
      <dgm:spPr/>
    </dgm:pt>
    <dgm:pt modelId="{ACC815D9-44BE-5942-9B23-09285358F937}" type="pres">
      <dgm:prSet presAssocID="{51CA1A3C-9FFD-44E0-BCBD-67604DFD64E8}" presName="parentTextArrow" presStyleLbl="node1" presStyleIdx="3" presStyleCnt="5"/>
      <dgm:spPr/>
    </dgm:pt>
    <dgm:pt modelId="{42C4E541-B8E4-0349-8DD9-EC78131047A2}" type="pres">
      <dgm:prSet presAssocID="{093411A3-5880-4229-9445-8400E62D40FE}" presName="sp" presStyleCnt="0"/>
      <dgm:spPr/>
    </dgm:pt>
    <dgm:pt modelId="{2B465396-483F-F547-ACC1-3606CE75C73D}" type="pres">
      <dgm:prSet presAssocID="{E36A8E97-D131-4D27-BE77-23460C690360}" presName="arrowAndChildren" presStyleCnt="0"/>
      <dgm:spPr/>
    </dgm:pt>
    <dgm:pt modelId="{FF041A98-0544-324C-8797-03AEADECD41C}" type="pres">
      <dgm:prSet presAssocID="{E36A8E97-D131-4D27-BE77-23460C690360}" presName="parentTextArrow" presStyleLbl="node1" presStyleIdx="4" presStyleCnt="5"/>
      <dgm:spPr/>
    </dgm:pt>
  </dgm:ptLst>
  <dgm:cxnLst>
    <dgm:cxn modelId="{1E0EBD14-61AB-9F44-B717-14DD42F18C82}" type="presOf" srcId="{1C22E712-678F-45C6-BE78-E322CA9AC1C4}" destId="{7648D62C-6F1D-BD4F-8FBC-7DF07918A6B8}" srcOrd="0" destOrd="0" presId="urn:microsoft.com/office/officeart/2005/8/layout/process4"/>
    <dgm:cxn modelId="{F91E2A20-57D9-9A48-BDF9-F361972F1E9F}" type="presOf" srcId="{342AD7A6-A70D-48CB-A9DD-63C68498A232}" destId="{2781A604-7AAF-A04D-B1E5-BA55B6EC981B}" srcOrd="0" destOrd="0" presId="urn:microsoft.com/office/officeart/2005/8/layout/process4"/>
    <dgm:cxn modelId="{3D779F2D-6640-4CEC-A2FD-74039C83CE44}" srcId="{342AD7A6-A70D-48CB-A9DD-63C68498A232}" destId="{C5932D0D-32B4-4416-90D0-D03541F42595}" srcOrd="2" destOrd="0" parTransId="{63783E73-CAB3-45C1-AB01-D23512637D52}" sibTransId="{D2BA0DFE-BBBA-4972-842C-759B96BF649B}"/>
    <dgm:cxn modelId="{95A19240-2AEF-724A-A379-CE01FD2DDF78}" type="presOf" srcId="{C5932D0D-32B4-4416-90D0-D03541F42595}" destId="{EA0EBF0B-BB53-9E40-B3BA-2A1A5943E14E}" srcOrd="0" destOrd="0" presId="urn:microsoft.com/office/officeart/2005/8/layout/process4"/>
    <dgm:cxn modelId="{4DD8D646-2AEE-4B4D-8812-BA7CA344925F}" srcId="{342AD7A6-A70D-48CB-A9DD-63C68498A232}" destId="{1C22E712-678F-45C6-BE78-E322CA9AC1C4}" srcOrd="4" destOrd="0" parTransId="{04A3EF10-DCFF-4B8C-8CA5-B6C6B3E2CF4F}" sibTransId="{3CCB8FCC-4EF1-4F5D-AD6A-5DEF0A645593}"/>
    <dgm:cxn modelId="{9399AE4A-0D46-4586-BEAA-EBD2AB789CB0}" srcId="{342AD7A6-A70D-48CB-A9DD-63C68498A232}" destId="{6F865640-E190-49F9-9E80-F635990C34FF}" srcOrd="3" destOrd="0" parTransId="{5E0289C4-705E-4889-966C-E9974EBD3784}" sibTransId="{4DAA7718-46A8-48F6-AA90-5DFAC7A59961}"/>
    <dgm:cxn modelId="{A2EFBA7A-E6BE-474D-8163-8405C5F51969}" type="presOf" srcId="{51CA1A3C-9FFD-44E0-BCBD-67604DFD64E8}" destId="{ACC815D9-44BE-5942-9B23-09285358F937}" srcOrd="0" destOrd="0" presId="urn:microsoft.com/office/officeart/2005/8/layout/process4"/>
    <dgm:cxn modelId="{BC82618D-7A73-304B-8CC5-46ABAC0AD1E0}" type="presOf" srcId="{6F865640-E190-49F9-9E80-F635990C34FF}" destId="{B1643747-F080-AE4C-8352-5D62CD6E4AA7}" srcOrd="0" destOrd="0" presId="urn:microsoft.com/office/officeart/2005/8/layout/process4"/>
    <dgm:cxn modelId="{80B42AAE-AE72-47DC-AC6A-41AB3D34FECB}" srcId="{342AD7A6-A70D-48CB-A9DD-63C68498A232}" destId="{E36A8E97-D131-4D27-BE77-23460C690360}" srcOrd="0" destOrd="0" parTransId="{2126C85A-9BDC-4E7A-83E1-8A6B0F20987B}" sibTransId="{093411A3-5880-4229-9445-8400E62D40FE}"/>
    <dgm:cxn modelId="{BE2BAEC7-4A3B-FC47-AE92-90CC338320C4}" type="presOf" srcId="{E36A8E97-D131-4D27-BE77-23460C690360}" destId="{FF041A98-0544-324C-8797-03AEADECD41C}" srcOrd="0" destOrd="0" presId="urn:microsoft.com/office/officeart/2005/8/layout/process4"/>
    <dgm:cxn modelId="{C612CAEA-BD70-4407-9A63-5FF07F1FE803}" srcId="{342AD7A6-A70D-48CB-A9DD-63C68498A232}" destId="{51CA1A3C-9FFD-44E0-BCBD-67604DFD64E8}" srcOrd="1" destOrd="0" parTransId="{69F646DB-3B98-4294-BC8F-7005E0EEB882}" sibTransId="{DECBCED8-439D-47BB-9FC7-C199074D7D03}"/>
    <dgm:cxn modelId="{28414773-29E0-2B40-812B-EA5CC427ABD6}" type="presParOf" srcId="{2781A604-7AAF-A04D-B1E5-BA55B6EC981B}" destId="{AA2D3E4E-F421-E844-9DB4-07825D3BBA46}" srcOrd="0" destOrd="0" presId="urn:microsoft.com/office/officeart/2005/8/layout/process4"/>
    <dgm:cxn modelId="{E4B9CD26-EE62-7D46-B652-9E6C80AB9B2F}" type="presParOf" srcId="{AA2D3E4E-F421-E844-9DB4-07825D3BBA46}" destId="{7648D62C-6F1D-BD4F-8FBC-7DF07918A6B8}" srcOrd="0" destOrd="0" presId="urn:microsoft.com/office/officeart/2005/8/layout/process4"/>
    <dgm:cxn modelId="{AE8F0300-772E-D64B-AE95-E9959AF52BAF}" type="presParOf" srcId="{2781A604-7AAF-A04D-B1E5-BA55B6EC981B}" destId="{EE1DA6C6-24A2-3A44-AAC9-5F1519955A51}" srcOrd="1" destOrd="0" presId="urn:microsoft.com/office/officeart/2005/8/layout/process4"/>
    <dgm:cxn modelId="{FB753FFF-CB59-C643-9DC3-BA76AA2CD7C8}" type="presParOf" srcId="{2781A604-7AAF-A04D-B1E5-BA55B6EC981B}" destId="{03F8177B-EFF7-B44B-9F94-D26E8ECD7264}" srcOrd="2" destOrd="0" presId="urn:microsoft.com/office/officeart/2005/8/layout/process4"/>
    <dgm:cxn modelId="{E57AE6CC-A20E-1041-B199-DC6F60B93096}" type="presParOf" srcId="{03F8177B-EFF7-B44B-9F94-D26E8ECD7264}" destId="{B1643747-F080-AE4C-8352-5D62CD6E4AA7}" srcOrd="0" destOrd="0" presId="urn:microsoft.com/office/officeart/2005/8/layout/process4"/>
    <dgm:cxn modelId="{3BBA1AC2-0C79-E542-AB81-D32600DF4BAB}" type="presParOf" srcId="{2781A604-7AAF-A04D-B1E5-BA55B6EC981B}" destId="{1C45BFBC-EECD-B648-978D-0D9FEC6883B8}" srcOrd="3" destOrd="0" presId="urn:microsoft.com/office/officeart/2005/8/layout/process4"/>
    <dgm:cxn modelId="{BAF47258-149C-5B40-9185-9D1D88A77178}" type="presParOf" srcId="{2781A604-7AAF-A04D-B1E5-BA55B6EC981B}" destId="{84821122-6029-5D42-8A65-999896128CCE}" srcOrd="4" destOrd="0" presId="urn:microsoft.com/office/officeart/2005/8/layout/process4"/>
    <dgm:cxn modelId="{890DC33F-3AEF-014E-BF03-BF427AE35352}" type="presParOf" srcId="{84821122-6029-5D42-8A65-999896128CCE}" destId="{EA0EBF0B-BB53-9E40-B3BA-2A1A5943E14E}" srcOrd="0" destOrd="0" presId="urn:microsoft.com/office/officeart/2005/8/layout/process4"/>
    <dgm:cxn modelId="{CA41610C-1809-AB49-AA92-D75C689E8248}" type="presParOf" srcId="{2781A604-7AAF-A04D-B1E5-BA55B6EC981B}" destId="{DF8372C3-34FE-3043-AC10-0BD04F397EA7}" srcOrd="5" destOrd="0" presId="urn:microsoft.com/office/officeart/2005/8/layout/process4"/>
    <dgm:cxn modelId="{9E296BFF-266A-6044-8594-036153CEA0D7}" type="presParOf" srcId="{2781A604-7AAF-A04D-B1E5-BA55B6EC981B}" destId="{133DD4CC-ADF1-2A46-A751-078F6F3811EE}" srcOrd="6" destOrd="0" presId="urn:microsoft.com/office/officeart/2005/8/layout/process4"/>
    <dgm:cxn modelId="{E96DF8C0-C3CE-EC48-80A0-30EA5BCC3322}" type="presParOf" srcId="{133DD4CC-ADF1-2A46-A751-078F6F3811EE}" destId="{ACC815D9-44BE-5942-9B23-09285358F937}" srcOrd="0" destOrd="0" presId="urn:microsoft.com/office/officeart/2005/8/layout/process4"/>
    <dgm:cxn modelId="{ACA49994-C9E4-6644-9BF4-DC70F7878CC0}" type="presParOf" srcId="{2781A604-7AAF-A04D-B1E5-BA55B6EC981B}" destId="{42C4E541-B8E4-0349-8DD9-EC78131047A2}" srcOrd="7" destOrd="0" presId="urn:microsoft.com/office/officeart/2005/8/layout/process4"/>
    <dgm:cxn modelId="{30AB3192-7B29-0549-A7FE-B79ADA6149B7}" type="presParOf" srcId="{2781A604-7AAF-A04D-B1E5-BA55B6EC981B}" destId="{2B465396-483F-F547-ACC1-3606CE75C73D}" srcOrd="8" destOrd="0" presId="urn:microsoft.com/office/officeart/2005/8/layout/process4"/>
    <dgm:cxn modelId="{3A5A814D-CBEF-854B-9922-7B1DE22C2E97}" type="presParOf" srcId="{2B465396-483F-F547-ACC1-3606CE75C73D}" destId="{FF041A98-0544-324C-8797-03AEADECD41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D517AC-E3A6-4686-93FF-3038B0DC3895}"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05B8964-9BF0-429C-8322-AC5B87D5EF10}">
      <dgm:prSet/>
      <dgm:spPr/>
      <dgm:t>
        <a:bodyPr/>
        <a:lstStyle/>
        <a:p>
          <a:pPr algn="ctr"/>
          <a:r>
            <a:rPr lang="en-US" b="1" dirty="0"/>
            <a:t>1 in 10 men experience PPD</a:t>
          </a:r>
          <a:endParaRPr lang="en-US" dirty="0"/>
        </a:p>
      </dgm:t>
    </dgm:pt>
    <dgm:pt modelId="{4778008E-6BF8-4885-A73B-9256D72D744B}" type="parTrans" cxnId="{90539ABE-91E4-4708-9D59-CCBF6B4E42CA}">
      <dgm:prSet/>
      <dgm:spPr/>
      <dgm:t>
        <a:bodyPr/>
        <a:lstStyle/>
        <a:p>
          <a:endParaRPr lang="en-US"/>
        </a:p>
      </dgm:t>
    </dgm:pt>
    <dgm:pt modelId="{38096B0B-E134-473F-B75C-726E554D3703}" type="sibTrans" cxnId="{90539ABE-91E4-4708-9D59-CCBF6B4E42CA}">
      <dgm:prSet/>
      <dgm:spPr/>
      <dgm:t>
        <a:bodyPr/>
        <a:lstStyle/>
        <a:p>
          <a:endParaRPr lang="en-US"/>
        </a:p>
      </dgm:t>
    </dgm:pt>
    <dgm:pt modelId="{B236B961-D67E-4E83-838A-5DCD0E55379F}">
      <dgm:prSet/>
      <dgm:spPr/>
      <dgm:t>
        <a:bodyPr/>
        <a:lstStyle/>
        <a:p>
          <a:pPr algn="ctr"/>
          <a:r>
            <a:rPr lang="en-US" b="1" dirty="0"/>
            <a:t>An estimated 10% of new fathers experience depression</a:t>
          </a:r>
          <a:endParaRPr lang="en-US" dirty="0"/>
        </a:p>
      </dgm:t>
    </dgm:pt>
    <dgm:pt modelId="{8E98C728-C81E-445E-8D4D-97CA37F9AAB4}" type="parTrans" cxnId="{63BB7C04-C0C0-43EA-B8C3-66C82635C783}">
      <dgm:prSet/>
      <dgm:spPr/>
      <dgm:t>
        <a:bodyPr/>
        <a:lstStyle/>
        <a:p>
          <a:endParaRPr lang="en-US"/>
        </a:p>
      </dgm:t>
    </dgm:pt>
    <dgm:pt modelId="{31760C6E-5096-43FE-B5AE-DFBD3FD62F70}" type="sibTrans" cxnId="{63BB7C04-C0C0-43EA-B8C3-66C82635C783}">
      <dgm:prSet/>
      <dgm:spPr/>
      <dgm:t>
        <a:bodyPr/>
        <a:lstStyle/>
        <a:p>
          <a:endParaRPr lang="en-US"/>
        </a:p>
      </dgm:t>
    </dgm:pt>
    <dgm:pt modelId="{3F6FCCD1-3877-4604-B107-2F69E867747B}">
      <dgm:prSet/>
      <dgm:spPr/>
      <dgm:t>
        <a:bodyPr/>
        <a:lstStyle/>
        <a:p>
          <a:pPr algn="ctr"/>
          <a:r>
            <a:rPr lang="en-US" b="1" dirty="0"/>
            <a:t>50% of men whose partners experience PPD tend to be at a greater risk for PPD</a:t>
          </a:r>
          <a:endParaRPr lang="en-US" dirty="0"/>
        </a:p>
      </dgm:t>
    </dgm:pt>
    <dgm:pt modelId="{CE7DC458-AA66-4168-9216-CAAA0FE9C0B9}" type="parTrans" cxnId="{C58B454F-1B9C-40CB-9061-B2315B598722}">
      <dgm:prSet/>
      <dgm:spPr/>
      <dgm:t>
        <a:bodyPr/>
        <a:lstStyle/>
        <a:p>
          <a:endParaRPr lang="en-US"/>
        </a:p>
      </dgm:t>
    </dgm:pt>
    <dgm:pt modelId="{CE1272DE-CCC1-49BE-88D6-47CB8A8057CD}" type="sibTrans" cxnId="{C58B454F-1B9C-40CB-9061-B2315B598722}">
      <dgm:prSet/>
      <dgm:spPr/>
      <dgm:t>
        <a:bodyPr/>
        <a:lstStyle/>
        <a:p>
          <a:endParaRPr lang="en-US"/>
        </a:p>
      </dgm:t>
    </dgm:pt>
    <dgm:pt modelId="{366363A6-F98E-4FE7-B3F7-80607184A37A}">
      <dgm:prSet/>
      <dgm:spPr/>
      <dgm:t>
        <a:bodyPr/>
        <a:lstStyle/>
        <a:p>
          <a:pPr algn="ctr"/>
          <a:r>
            <a:rPr lang="en-US" b="1" dirty="0"/>
            <a:t>Signs can include: anger, easily stressed, irritability, risky behavior and physical symptoms like headaches and stomachaches. </a:t>
          </a:r>
          <a:endParaRPr lang="en-US" dirty="0"/>
        </a:p>
      </dgm:t>
    </dgm:pt>
    <dgm:pt modelId="{9EA3BB71-111E-4217-B93E-FF9C3CF6C94D}" type="parTrans" cxnId="{340888CD-6720-481B-BD8E-02FBFE9C1223}">
      <dgm:prSet/>
      <dgm:spPr/>
      <dgm:t>
        <a:bodyPr/>
        <a:lstStyle/>
        <a:p>
          <a:endParaRPr lang="en-US"/>
        </a:p>
      </dgm:t>
    </dgm:pt>
    <dgm:pt modelId="{3AE15D46-56CB-4273-9071-54CB92717D42}" type="sibTrans" cxnId="{340888CD-6720-481B-BD8E-02FBFE9C1223}">
      <dgm:prSet/>
      <dgm:spPr/>
      <dgm:t>
        <a:bodyPr/>
        <a:lstStyle/>
        <a:p>
          <a:endParaRPr lang="en-US"/>
        </a:p>
      </dgm:t>
    </dgm:pt>
    <dgm:pt modelId="{F13B0140-939D-474A-B201-CF2D93491C80}">
      <dgm:prSet/>
      <dgm:spPr/>
      <dgm:t>
        <a:bodyPr/>
        <a:lstStyle/>
        <a:p>
          <a:pPr algn="ctr"/>
          <a:r>
            <a:rPr lang="en-US" b="1" dirty="0"/>
            <a:t>Risk factors: history of mental illness, lack of sleep, stress over changing family dynamics, financial concerns and expectations of being a new father</a:t>
          </a:r>
          <a:endParaRPr lang="en-US" dirty="0"/>
        </a:p>
      </dgm:t>
    </dgm:pt>
    <dgm:pt modelId="{A91DBBA8-C750-4433-9A99-A2C98B1ABDC5}" type="parTrans" cxnId="{6E6B7193-5D9C-45DE-A2D1-B8213B827787}">
      <dgm:prSet/>
      <dgm:spPr/>
      <dgm:t>
        <a:bodyPr/>
        <a:lstStyle/>
        <a:p>
          <a:endParaRPr lang="en-US"/>
        </a:p>
      </dgm:t>
    </dgm:pt>
    <dgm:pt modelId="{CC89D2AF-D1D2-4D2E-A1B0-12871D4BA585}" type="sibTrans" cxnId="{6E6B7193-5D9C-45DE-A2D1-B8213B827787}">
      <dgm:prSet/>
      <dgm:spPr/>
      <dgm:t>
        <a:bodyPr/>
        <a:lstStyle/>
        <a:p>
          <a:endParaRPr lang="en-US"/>
        </a:p>
      </dgm:t>
    </dgm:pt>
    <dgm:pt modelId="{72B3208F-3310-411E-9415-477F6F6B6D0F}">
      <dgm:prSet/>
      <dgm:spPr/>
      <dgm:t>
        <a:bodyPr/>
        <a:lstStyle/>
        <a:p>
          <a:pPr algn="ctr"/>
          <a:r>
            <a:rPr lang="en-US" b="1" dirty="0"/>
            <a:t>Men’s symptoms usually peak later in the year vs women who peak around 2-3 months</a:t>
          </a:r>
          <a:endParaRPr lang="en-US" dirty="0"/>
        </a:p>
      </dgm:t>
    </dgm:pt>
    <dgm:pt modelId="{5419F5E1-F825-40C3-A3FF-B8AB418E1671}" type="parTrans" cxnId="{ABD32D4B-2DEA-49E5-86A7-AE1E632148F0}">
      <dgm:prSet/>
      <dgm:spPr/>
      <dgm:t>
        <a:bodyPr/>
        <a:lstStyle/>
        <a:p>
          <a:endParaRPr lang="en-US"/>
        </a:p>
      </dgm:t>
    </dgm:pt>
    <dgm:pt modelId="{A2A40151-88D6-46AD-9191-B405EEB1D534}" type="sibTrans" cxnId="{ABD32D4B-2DEA-49E5-86A7-AE1E632148F0}">
      <dgm:prSet/>
      <dgm:spPr/>
      <dgm:t>
        <a:bodyPr/>
        <a:lstStyle/>
        <a:p>
          <a:endParaRPr lang="en-US"/>
        </a:p>
      </dgm:t>
    </dgm:pt>
    <dgm:pt modelId="{7B92DBF3-89AF-4D3B-B0C1-A39E0FBE78E9}">
      <dgm:prSet/>
      <dgm:spPr/>
      <dgm:t>
        <a:bodyPr/>
        <a:lstStyle/>
        <a:p>
          <a:pPr algn="ctr"/>
          <a:r>
            <a:rPr lang="en-US" b="1" dirty="0"/>
            <a:t>Reminder that Trans men exist too</a:t>
          </a:r>
          <a:endParaRPr lang="en-US" dirty="0"/>
        </a:p>
      </dgm:t>
    </dgm:pt>
    <dgm:pt modelId="{E997BC9C-D2E1-4ECB-9C46-EAA552693D5F}" type="parTrans" cxnId="{472419D5-1B0B-406D-8CDD-E34201E7ADE9}">
      <dgm:prSet/>
      <dgm:spPr/>
      <dgm:t>
        <a:bodyPr/>
        <a:lstStyle/>
        <a:p>
          <a:endParaRPr lang="en-US"/>
        </a:p>
      </dgm:t>
    </dgm:pt>
    <dgm:pt modelId="{87CAB284-D7F8-4688-A076-AF0B8A07D4D5}" type="sibTrans" cxnId="{472419D5-1B0B-406D-8CDD-E34201E7ADE9}">
      <dgm:prSet/>
      <dgm:spPr/>
      <dgm:t>
        <a:bodyPr/>
        <a:lstStyle/>
        <a:p>
          <a:endParaRPr lang="en-US"/>
        </a:p>
      </dgm:t>
    </dgm:pt>
    <dgm:pt modelId="{2502ECC3-FA4B-FB45-857D-98619444F5A0}" type="pres">
      <dgm:prSet presAssocID="{BCD517AC-E3A6-4686-93FF-3038B0DC3895}" presName="vert0" presStyleCnt="0">
        <dgm:presLayoutVars>
          <dgm:dir/>
          <dgm:animOne val="branch"/>
          <dgm:animLvl val="lvl"/>
        </dgm:presLayoutVars>
      </dgm:prSet>
      <dgm:spPr/>
    </dgm:pt>
    <dgm:pt modelId="{C4F248E6-78CB-004F-9654-DE5EB264B606}" type="pres">
      <dgm:prSet presAssocID="{F05B8964-9BF0-429C-8322-AC5B87D5EF10}" presName="thickLine" presStyleLbl="alignNode1" presStyleIdx="0" presStyleCnt="7"/>
      <dgm:spPr/>
    </dgm:pt>
    <dgm:pt modelId="{90D141F5-E294-6D46-8F84-2FFAB5EA37BC}" type="pres">
      <dgm:prSet presAssocID="{F05B8964-9BF0-429C-8322-AC5B87D5EF10}" presName="horz1" presStyleCnt="0"/>
      <dgm:spPr/>
    </dgm:pt>
    <dgm:pt modelId="{D58F8486-2E42-494B-89DB-B94B55D92DC8}" type="pres">
      <dgm:prSet presAssocID="{F05B8964-9BF0-429C-8322-AC5B87D5EF10}" presName="tx1" presStyleLbl="revTx" presStyleIdx="0" presStyleCnt="7"/>
      <dgm:spPr/>
    </dgm:pt>
    <dgm:pt modelId="{F0873034-EFCE-7142-B6E8-E5BC6B18831A}" type="pres">
      <dgm:prSet presAssocID="{F05B8964-9BF0-429C-8322-AC5B87D5EF10}" presName="vert1" presStyleCnt="0"/>
      <dgm:spPr/>
    </dgm:pt>
    <dgm:pt modelId="{FC824C59-E52D-3D4C-B209-79C52745C3A0}" type="pres">
      <dgm:prSet presAssocID="{B236B961-D67E-4E83-838A-5DCD0E55379F}" presName="thickLine" presStyleLbl="alignNode1" presStyleIdx="1" presStyleCnt="7"/>
      <dgm:spPr/>
    </dgm:pt>
    <dgm:pt modelId="{ADF55AD2-FDE5-1542-B7ED-C6796A35488E}" type="pres">
      <dgm:prSet presAssocID="{B236B961-D67E-4E83-838A-5DCD0E55379F}" presName="horz1" presStyleCnt="0"/>
      <dgm:spPr/>
    </dgm:pt>
    <dgm:pt modelId="{7A403008-2A9E-3343-B1EA-13CD7E6305C9}" type="pres">
      <dgm:prSet presAssocID="{B236B961-D67E-4E83-838A-5DCD0E55379F}" presName="tx1" presStyleLbl="revTx" presStyleIdx="1" presStyleCnt="7"/>
      <dgm:spPr/>
    </dgm:pt>
    <dgm:pt modelId="{9645643A-3ADD-564C-87FF-9B284B64B137}" type="pres">
      <dgm:prSet presAssocID="{B236B961-D67E-4E83-838A-5DCD0E55379F}" presName="vert1" presStyleCnt="0"/>
      <dgm:spPr/>
    </dgm:pt>
    <dgm:pt modelId="{3AA77D8D-C7DC-C04F-8A54-94FD43AEA9C9}" type="pres">
      <dgm:prSet presAssocID="{3F6FCCD1-3877-4604-B107-2F69E867747B}" presName="thickLine" presStyleLbl="alignNode1" presStyleIdx="2" presStyleCnt="7"/>
      <dgm:spPr/>
    </dgm:pt>
    <dgm:pt modelId="{3ED1611B-89B1-3A40-9D70-5B59F7F6EAEB}" type="pres">
      <dgm:prSet presAssocID="{3F6FCCD1-3877-4604-B107-2F69E867747B}" presName="horz1" presStyleCnt="0"/>
      <dgm:spPr/>
    </dgm:pt>
    <dgm:pt modelId="{F81A501A-EB89-D14F-A5DE-20A7E33BA352}" type="pres">
      <dgm:prSet presAssocID="{3F6FCCD1-3877-4604-B107-2F69E867747B}" presName="tx1" presStyleLbl="revTx" presStyleIdx="2" presStyleCnt="7"/>
      <dgm:spPr/>
    </dgm:pt>
    <dgm:pt modelId="{C7718C63-CC18-9647-8E44-F3B85CF6A1B5}" type="pres">
      <dgm:prSet presAssocID="{3F6FCCD1-3877-4604-B107-2F69E867747B}" presName="vert1" presStyleCnt="0"/>
      <dgm:spPr/>
    </dgm:pt>
    <dgm:pt modelId="{0F5AC6D9-0FEC-DC44-B063-4D8F25A56B55}" type="pres">
      <dgm:prSet presAssocID="{366363A6-F98E-4FE7-B3F7-80607184A37A}" presName="thickLine" presStyleLbl="alignNode1" presStyleIdx="3" presStyleCnt="7"/>
      <dgm:spPr/>
    </dgm:pt>
    <dgm:pt modelId="{C83F43A4-D8F3-9C41-AB27-74DCE993A967}" type="pres">
      <dgm:prSet presAssocID="{366363A6-F98E-4FE7-B3F7-80607184A37A}" presName="horz1" presStyleCnt="0"/>
      <dgm:spPr/>
    </dgm:pt>
    <dgm:pt modelId="{DBB415F6-1F7B-FE45-AB0C-A1E88BC9F3F2}" type="pres">
      <dgm:prSet presAssocID="{366363A6-F98E-4FE7-B3F7-80607184A37A}" presName="tx1" presStyleLbl="revTx" presStyleIdx="3" presStyleCnt="7"/>
      <dgm:spPr/>
    </dgm:pt>
    <dgm:pt modelId="{803269CE-7676-9C4A-BAE6-56F5A1CBD576}" type="pres">
      <dgm:prSet presAssocID="{366363A6-F98E-4FE7-B3F7-80607184A37A}" presName="vert1" presStyleCnt="0"/>
      <dgm:spPr/>
    </dgm:pt>
    <dgm:pt modelId="{87F01E3D-1294-0146-AD12-3A4AD29158FC}" type="pres">
      <dgm:prSet presAssocID="{F13B0140-939D-474A-B201-CF2D93491C80}" presName="thickLine" presStyleLbl="alignNode1" presStyleIdx="4" presStyleCnt="7"/>
      <dgm:spPr/>
    </dgm:pt>
    <dgm:pt modelId="{B8CC5091-8AF0-464A-B79D-523DDA7DD604}" type="pres">
      <dgm:prSet presAssocID="{F13B0140-939D-474A-B201-CF2D93491C80}" presName="horz1" presStyleCnt="0"/>
      <dgm:spPr/>
    </dgm:pt>
    <dgm:pt modelId="{C181BDE6-7CD4-1B40-9140-6BADF8DD9211}" type="pres">
      <dgm:prSet presAssocID="{F13B0140-939D-474A-B201-CF2D93491C80}" presName="tx1" presStyleLbl="revTx" presStyleIdx="4" presStyleCnt="7"/>
      <dgm:spPr/>
    </dgm:pt>
    <dgm:pt modelId="{AD24093F-5D47-504C-9546-E8B7E18ED861}" type="pres">
      <dgm:prSet presAssocID="{F13B0140-939D-474A-B201-CF2D93491C80}" presName="vert1" presStyleCnt="0"/>
      <dgm:spPr/>
    </dgm:pt>
    <dgm:pt modelId="{829D4997-4CE5-914A-B459-2929DA3B81C2}" type="pres">
      <dgm:prSet presAssocID="{72B3208F-3310-411E-9415-477F6F6B6D0F}" presName="thickLine" presStyleLbl="alignNode1" presStyleIdx="5" presStyleCnt="7"/>
      <dgm:spPr/>
    </dgm:pt>
    <dgm:pt modelId="{7615CDE2-4E75-1B45-9ADD-8A65B06E2E70}" type="pres">
      <dgm:prSet presAssocID="{72B3208F-3310-411E-9415-477F6F6B6D0F}" presName="horz1" presStyleCnt="0"/>
      <dgm:spPr/>
    </dgm:pt>
    <dgm:pt modelId="{AC379CC0-E5B6-EC49-828A-F9F1ECA93E71}" type="pres">
      <dgm:prSet presAssocID="{72B3208F-3310-411E-9415-477F6F6B6D0F}" presName="tx1" presStyleLbl="revTx" presStyleIdx="5" presStyleCnt="7"/>
      <dgm:spPr/>
    </dgm:pt>
    <dgm:pt modelId="{29F8F837-8E87-0B48-B6F3-807F3295BC23}" type="pres">
      <dgm:prSet presAssocID="{72B3208F-3310-411E-9415-477F6F6B6D0F}" presName="vert1" presStyleCnt="0"/>
      <dgm:spPr/>
    </dgm:pt>
    <dgm:pt modelId="{0304DF59-427F-BF48-B775-E0D5EC95C9E0}" type="pres">
      <dgm:prSet presAssocID="{7B92DBF3-89AF-4D3B-B0C1-A39E0FBE78E9}" presName="thickLine" presStyleLbl="alignNode1" presStyleIdx="6" presStyleCnt="7"/>
      <dgm:spPr/>
    </dgm:pt>
    <dgm:pt modelId="{8B5DD435-982C-BA4E-961D-18AB4A6395A6}" type="pres">
      <dgm:prSet presAssocID="{7B92DBF3-89AF-4D3B-B0C1-A39E0FBE78E9}" presName="horz1" presStyleCnt="0"/>
      <dgm:spPr/>
    </dgm:pt>
    <dgm:pt modelId="{12AA135D-5CF6-5445-A387-628F18448A99}" type="pres">
      <dgm:prSet presAssocID="{7B92DBF3-89AF-4D3B-B0C1-A39E0FBE78E9}" presName="tx1" presStyleLbl="revTx" presStyleIdx="6" presStyleCnt="7"/>
      <dgm:spPr/>
    </dgm:pt>
    <dgm:pt modelId="{84F9A45D-877B-4541-8E9D-05B9EB90C5B2}" type="pres">
      <dgm:prSet presAssocID="{7B92DBF3-89AF-4D3B-B0C1-A39E0FBE78E9}" presName="vert1" presStyleCnt="0"/>
      <dgm:spPr/>
    </dgm:pt>
  </dgm:ptLst>
  <dgm:cxnLst>
    <dgm:cxn modelId="{63BB7C04-C0C0-43EA-B8C3-66C82635C783}" srcId="{BCD517AC-E3A6-4686-93FF-3038B0DC3895}" destId="{B236B961-D67E-4E83-838A-5DCD0E55379F}" srcOrd="1" destOrd="0" parTransId="{8E98C728-C81E-445E-8D4D-97CA37F9AAB4}" sibTransId="{31760C6E-5096-43FE-B5AE-DFBD3FD62F70}"/>
    <dgm:cxn modelId="{9CAE1E2F-269E-5D4C-87CC-62CFAD166F45}" type="presOf" srcId="{366363A6-F98E-4FE7-B3F7-80607184A37A}" destId="{DBB415F6-1F7B-FE45-AB0C-A1E88BC9F3F2}" srcOrd="0" destOrd="0" presId="urn:microsoft.com/office/officeart/2008/layout/LinedList"/>
    <dgm:cxn modelId="{A73C4633-21A3-5942-A9A3-248ADE72D8D5}" type="presOf" srcId="{BCD517AC-E3A6-4686-93FF-3038B0DC3895}" destId="{2502ECC3-FA4B-FB45-857D-98619444F5A0}" srcOrd="0" destOrd="0" presId="urn:microsoft.com/office/officeart/2008/layout/LinedList"/>
    <dgm:cxn modelId="{ABD32D4B-2DEA-49E5-86A7-AE1E632148F0}" srcId="{BCD517AC-E3A6-4686-93FF-3038B0DC3895}" destId="{72B3208F-3310-411E-9415-477F6F6B6D0F}" srcOrd="5" destOrd="0" parTransId="{5419F5E1-F825-40C3-A3FF-B8AB418E1671}" sibTransId="{A2A40151-88D6-46AD-9191-B405EEB1D534}"/>
    <dgm:cxn modelId="{C58B454F-1B9C-40CB-9061-B2315B598722}" srcId="{BCD517AC-E3A6-4686-93FF-3038B0DC3895}" destId="{3F6FCCD1-3877-4604-B107-2F69E867747B}" srcOrd="2" destOrd="0" parTransId="{CE7DC458-AA66-4168-9216-CAAA0FE9C0B9}" sibTransId="{CE1272DE-CCC1-49BE-88D6-47CB8A8057CD}"/>
    <dgm:cxn modelId="{21149955-A52B-4649-AE7A-BD9B409EB607}" type="presOf" srcId="{3F6FCCD1-3877-4604-B107-2F69E867747B}" destId="{F81A501A-EB89-D14F-A5DE-20A7E33BA352}" srcOrd="0" destOrd="0" presId="urn:microsoft.com/office/officeart/2008/layout/LinedList"/>
    <dgm:cxn modelId="{0B2CDB91-14D9-6D44-981F-1C04F4525127}" type="presOf" srcId="{B236B961-D67E-4E83-838A-5DCD0E55379F}" destId="{7A403008-2A9E-3343-B1EA-13CD7E6305C9}" srcOrd="0" destOrd="0" presId="urn:microsoft.com/office/officeart/2008/layout/LinedList"/>
    <dgm:cxn modelId="{6E6B7193-5D9C-45DE-A2D1-B8213B827787}" srcId="{BCD517AC-E3A6-4686-93FF-3038B0DC3895}" destId="{F13B0140-939D-474A-B201-CF2D93491C80}" srcOrd="4" destOrd="0" parTransId="{A91DBBA8-C750-4433-9A99-A2C98B1ABDC5}" sibTransId="{CC89D2AF-D1D2-4D2E-A1B0-12871D4BA585}"/>
    <dgm:cxn modelId="{1FF29EB9-5B94-F945-BEBA-5DA81D87F650}" type="presOf" srcId="{7B92DBF3-89AF-4D3B-B0C1-A39E0FBE78E9}" destId="{12AA135D-5CF6-5445-A387-628F18448A99}" srcOrd="0" destOrd="0" presId="urn:microsoft.com/office/officeart/2008/layout/LinedList"/>
    <dgm:cxn modelId="{90539ABE-91E4-4708-9D59-CCBF6B4E42CA}" srcId="{BCD517AC-E3A6-4686-93FF-3038B0DC3895}" destId="{F05B8964-9BF0-429C-8322-AC5B87D5EF10}" srcOrd="0" destOrd="0" parTransId="{4778008E-6BF8-4885-A73B-9256D72D744B}" sibTransId="{38096B0B-E134-473F-B75C-726E554D3703}"/>
    <dgm:cxn modelId="{340888CD-6720-481B-BD8E-02FBFE9C1223}" srcId="{BCD517AC-E3A6-4686-93FF-3038B0DC3895}" destId="{366363A6-F98E-4FE7-B3F7-80607184A37A}" srcOrd="3" destOrd="0" parTransId="{9EA3BB71-111E-4217-B93E-FF9C3CF6C94D}" sibTransId="{3AE15D46-56CB-4273-9071-54CB92717D42}"/>
    <dgm:cxn modelId="{472419D5-1B0B-406D-8CDD-E34201E7ADE9}" srcId="{BCD517AC-E3A6-4686-93FF-3038B0DC3895}" destId="{7B92DBF3-89AF-4D3B-B0C1-A39E0FBE78E9}" srcOrd="6" destOrd="0" parTransId="{E997BC9C-D2E1-4ECB-9C46-EAA552693D5F}" sibTransId="{87CAB284-D7F8-4688-A076-AF0B8A07D4D5}"/>
    <dgm:cxn modelId="{B2810CE6-1E15-2A4D-8411-7721D3A39605}" type="presOf" srcId="{F13B0140-939D-474A-B201-CF2D93491C80}" destId="{C181BDE6-7CD4-1B40-9140-6BADF8DD9211}" srcOrd="0" destOrd="0" presId="urn:microsoft.com/office/officeart/2008/layout/LinedList"/>
    <dgm:cxn modelId="{3F0AF3EA-53EC-DA49-A272-79522CF633BE}" type="presOf" srcId="{72B3208F-3310-411E-9415-477F6F6B6D0F}" destId="{AC379CC0-E5B6-EC49-828A-F9F1ECA93E71}" srcOrd="0" destOrd="0" presId="urn:microsoft.com/office/officeart/2008/layout/LinedList"/>
    <dgm:cxn modelId="{6F2588F0-F0E6-2343-B074-9CBFED5B5257}" type="presOf" srcId="{F05B8964-9BF0-429C-8322-AC5B87D5EF10}" destId="{D58F8486-2E42-494B-89DB-B94B55D92DC8}" srcOrd="0" destOrd="0" presId="urn:microsoft.com/office/officeart/2008/layout/LinedList"/>
    <dgm:cxn modelId="{6153A699-3A4E-9D4D-8BF9-FDECAC6F86AF}" type="presParOf" srcId="{2502ECC3-FA4B-FB45-857D-98619444F5A0}" destId="{C4F248E6-78CB-004F-9654-DE5EB264B606}" srcOrd="0" destOrd="0" presId="urn:microsoft.com/office/officeart/2008/layout/LinedList"/>
    <dgm:cxn modelId="{B3CB1B2A-9267-D043-BE6D-8C7BA6217822}" type="presParOf" srcId="{2502ECC3-FA4B-FB45-857D-98619444F5A0}" destId="{90D141F5-E294-6D46-8F84-2FFAB5EA37BC}" srcOrd="1" destOrd="0" presId="urn:microsoft.com/office/officeart/2008/layout/LinedList"/>
    <dgm:cxn modelId="{A5EBA818-47E5-5545-ABBC-BA3DDFDCD504}" type="presParOf" srcId="{90D141F5-E294-6D46-8F84-2FFAB5EA37BC}" destId="{D58F8486-2E42-494B-89DB-B94B55D92DC8}" srcOrd="0" destOrd="0" presId="urn:microsoft.com/office/officeart/2008/layout/LinedList"/>
    <dgm:cxn modelId="{02907FB4-4CAB-AD4C-ADC4-8F30C13AE53F}" type="presParOf" srcId="{90D141F5-E294-6D46-8F84-2FFAB5EA37BC}" destId="{F0873034-EFCE-7142-B6E8-E5BC6B18831A}" srcOrd="1" destOrd="0" presId="urn:microsoft.com/office/officeart/2008/layout/LinedList"/>
    <dgm:cxn modelId="{B78F6C11-6AE4-9841-8FAF-6ACAA5BCE09E}" type="presParOf" srcId="{2502ECC3-FA4B-FB45-857D-98619444F5A0}" destId="{FC824C59-E52D-3D4C-B209-79C52745C3A0}" srcOrd="2" destOrd="0" presId="urn:microsoft.com/office/officeart/2008/layout/LinedList"/>
    <dgm:cxn modelId="{FF51BB74-5CC6-F04D-B892-FBFB4139A476}" type="presParOf" srcId="{2502ECC3-FA4B-FB45-857D-98619444F5A0}" destId="{ADF55AD2-FDE5-1542-B7ED-C6796A35488E}" srcOrd="3" destOrd="0" presId="urn:microsoft.com/office/officeart/2008/layout/LinedList"/>
    <dgm:cxn modelId="{C7530AFA-4788-9D47-85AE-F96B41060F3E}" type="presParOf" srcId="{ADF55AD2-FDE5-1542-B7ED-C6796A35488E}" destId="{7A403008-2A9E-3343-B1EA-13CD7E6305C9}" srcOrd="0" destOrd="0" presId="urn:microsoft.com/office/officeart/2008/layout/LinedList"/>
    <dgm:cxn modelId="{4321B9AB-52CB-D149-B2BB-83F091E93BC6}" type="presParOf" srcId="{ADF55AD2-FDE5-1542-B7ED-C6796A35488E}" destId="{9645643A-3ADD-564C-87FF-9B284B64B137}" srcOrd="1" destOrd="0" presId="urn:microsoft.com/office/officeart/2008/layout/LinedList"/>
    <dgm:cxn modelId="{17521705-BD53-5845-A5B3-C5639B8D31DB}" type="presParOf" srcId="{2502ECC3-FA4B-FB45-857D-98619444F5A0}" destId="{3AA77D8D-C7DC-C04F-8A54-94FD43AEA9C9}" srcOrd="4" destOrd="0" presId="urn:microsoft.com/office/officeart/2008/layout/LinedList"/>
    <dgm:cxn modelId="{3F62C885-49E6-6543-9A8C-2EA8A7BEBDC2}" type="presParOf" srcId="{2502ECC3-FA4B-FB45-857D-98619444F5A0}" destId="{3ED1611B-89B1-3A40-9D70-5B59F7F6EAEB}" srcOrd="5" destOrd="0" presId="urn:microsoft.com/office/officeart/2008/layout/LinedList"/>
    <dgm:cxn modelId="{22D80A42-B9B2-EF40-9F08-A107DFA13FFA}" type="presParOf" srcId="{3ED1611B-89B1-3A40-9D70-5B59F7F6EAEB}" destId="{F81A501A-EB89-D14F-A5DE-20A7E33BA352}" srcOrd="0" destOrd="0" presId="urn:microsoft.com/office/officeart/2008/layout/LinedList"/>
    <dgm:cxn modelId="{68D461E3-8E95-D642-80C1-AFAEADD832AF}" type="presParOf" srcId="{3ED1611B-89B1-3A40-9D70-5B59F7F6EAEB}" destId="{C7718C63-CC18-9647-8E44-F3B85CF6A1B5}" srcOrd="1" destOrd="0" presId="urn:microsoft.com/office/officeart/2008/layout/LinedList"/>
    <dgm:cxn modelId="{E66977AD-9871-4948-85B7-22EB5ED029D2}" type="presParOf" srcId="{2502ECC3-FA4B-FB45-857D-98619444F5A0}" destId="{0F5AC6D9-0FEC-DC44-B063-4D8F25A56B55}" srcOrd="6" destOrd="0" presId="urn:microsoft.com/office/officeart/2008/layout/LinedList"/>
    <dgm:cxn modelId="{029494F4-6E18-6448-80F6-2E3B90C530CF}" type="presParOf" srcId="{2502ECC3-FA4B-FB45-857D-98619444F5A0}" destId="{C83F43A4-D8F3-9C41-AB27-74DCE993A967}" srcOrd="7" destOrd="0" presId="urn:microsoft.com/office/officeart/2008/layout/LinedList"/>
    <dgm:cxn modelId="{3110C9A1-E742-D442-B827-524552661BDD}" type="presParOf" srcId="{C83F43A4-D8F3-9C41-AB27-74DCE993A967}" destId="{DBB415F6-1F7B-FE45-AB0C-A1E88BC9F3F2}" srcOrd="0" destOrd="0" presId="urn:microsoft.com/office/officeart/2008/layout/LinedList"/>
    <dgm:cxn modelId="{9F9FA51B-E081-2644-BDEA-78F2FDFACD5D}" type="presParOf" srcId="{C83F43A4-D8F3-9C41-AB27-74DCE993A967}" destId="{803269CE-7676-9C4A-BAE6-56F5A1CBD576}" srcOrd="1" destOrd="0" presId="urn:microsoft.com/office/officeart/2008/layout/LinedList"/>
    <dgm:cxn modelId="{DA9BD4F3-CE7A-E048-8C57-A6FB7ABEB9FC}" type="presParOf" srcId="{2502ECC3-FA4B-FB45-857D-98619444F5A0}" destId="{87F01E3D-1294-0146-AD12-3A4AD29158FC}" srcOrd="8" destOrd="0" presId="urn:microsoft.com/office/officeart/2008/layout/LinedList"/>
    <dgm:cxn modelId="{B5453CCE-8AA2-4349-8982-C67B1449FD2B}" type="presParOf" srcId="{2502ECC3-FA4B-FB45-857D-98619444F5A0}" destId="{B8CC5091-8AF0-464A-B79D-523DDA7DD604}" srcOrd="9" destOrd="0" presId="urn:microsoft.com/office/officeart/2008/layout/LinedList"/>
    <dgm:cxn modelId="{5F0A59B1-A7F3-CA44-82A6-9BC019EA0891}" type="presParOf" srcId="{B8CC5091-8AF0-464A-B79D-523DDA7DD604}" destId="{C181BDE6-7CD4-1B40-9140-6BADF8DD9211}" srcOrd="0" destOrd="0" presId="urn:microsoft.com/office/officeart/2008/layout/LinedList"/>
    <dgm:cxn modelId="{125921CC-F963-9846-B2DF-2B525BF7E63B}" type="presParOf" srcId="{B8CC5091-8AF0-464A-B79D-523DDA7DD604}" destId="{AD24093F-5D47-504C-9546-E8B7E18ED861}" srcOrd="1" destOrd="0" presId="urn:microsoft.com/office/officeart/2008/layout/LinedList"/>
    <dgm:cxn modelId="{3A8BE298-663A-8842-A4E7-EFBA18E04606}" type="presParOf" srcId="{2502ECC3-FA4B-FB45-857D-98619444F5A0}" destId="{829D4997-4CE5-914A-B459-2929DA3B81C2}" srcOrd="10" destOrd="0" presId="urn:microsoft.com/office/officeart/2008/layout/LinedList"/>
    <dgm:cxn modelId="{0888AF9E-7327-354C-9C23-D961D31A37B3}" type="presParOf" srcId="{2502ECC3-FA4B-FB45-857D-98619444F5A0}" destId="{7615CDE2-4E75-1B45-9ADD-8A65B06E2E70}" srcOrd="11" destOrd="0" presId="urn:microsoft.com/office/officeart/2008/layout/LinedList"/>
    <dgm:cxn modelId="{983C07F0-FBC9-5145-81DD-F4D705F2596F}" type="presParOf" srcId="{7615CDE2-4E75-1B45-9ADD-8A65B06E2E70}" destId="{AC379CC0-E5B6-EC49-828A-F9F1ECA93E71}" srcOrd="0" destOrd="0" presId="urn:microsoft.com/office/officeart/2008/layout/LinedList"/>
    <dgm:cxn modelId="{2C73301B-F075-3741-9F8D-2FC9DCAC6314}" type="presParOf" srcId="{7615CDE2-4E75-1B45-9ADD-8A65B06E2E70}" destId="{29F8F837-8E87-0B48-B6F3-807F3295BC23}" srcOrd="1" destOrd="0" presId="urn:microsoft.com/office/officeart/2008/layout/LinedList"/>
    <dgm:cxn modelId="{372D84C7-0436-0F46-86E0-0E307190E1B1}" type="presParOf" srcId="{2502ECC3-FA4B-FB45-857D-98619444F5A0}" destId="{0304DF59-427F-BF48-B775-E0D5EC95C9E0}" srcOrd="12" destOrd="0" presId="urn:microsoft.com/office/officeart/2008/layout/LinedList"/>
    <dgm:cxn modelId="{7A723DC4-0859-204E-8A61-29A6D10C59CB}" type="presParOf" srcId="{2502ECC3-FA4B-FB45-857D-98619444F5A0}" destId="{8B5DD435-982C-BA4E-961D-18AB4A6395A6}" srcOrd="13" destOrd="0" presId="urn:microsoft.com/office/officeart/2008/layout/LinedList"/>
    <dgm:cxn modelId="{D9EEAA37-7CE4-DB46-8B12-CEA3592D9FDE}" type="presParOf" srcId="{8B5DD435-982C-BA4E-961D-18AB4A6395A6}" destId="{12AA135D-5CF6-5445-A387-628F18448A99}" srcOrd="0" destOrd="0" presId="urn:microsoft.com/office/officeart/2008/layout/LinedList"/>
    <dgm:cxn modelId="{EC9EEA8A-2CBF-404B-8E2B-CFDDFE8082CC}" type="presParOf" srcId="{8B5DD435-982C-BA4E-961D-18AB4A6395A6}" destId="{84F9A45D-877B-4541-8E9D-05B9EB90C5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BFA0D0-056C-4FFF-A2AB-775D90398D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6095046-9FA5-46D2-B0F8-5C39FA5A42F3}">
      <dgm:prSet/>
      <dgm:spPr/>
      <dgm:t>
        <a:bodyPr/>
        <a:lstStyle/>
        <a:p>
          <a:pPr algn="ctr"/>
          <a:r>
            <a:rPr lang="en-US" b="1" dirty="0">
              <a:solidFill>
                <a:schemeClr val="tx1">
                  <a:lumMod val="95000"/>
                  <a:lumOff val="5000"/>
                </a:schemeClr>
              </a:solidFill>
            </a:rPr>
            <a:t>Reduce the stigma that surrounds new mothers and mental health</a:t>
          </a:r>
          <a:endParaRPr lang="en-US" dirty="0">
            <a:solidFill>
              <a:schemeClr val="tx1">
                <a:lumMod val="95000"/>
                <a:lumOff val="5000"/>
              </a:schemeClr>
            </a:solidFill>
          </a:endParaRPr>
        </a:p>
      </dgm:t>
    </dgm:pt>
    <dgm:pt modelId="{10CFAB9E-588D-4D37-91D5-37A22E982200}" type="parTrans" cxnId="{582EC057-6C6C-4141-8F7C-7FF23B8828F8}">
      <dgm:prSet/>
      <dgm:spPr/>
      <dgm:t>
        <a:bodyPr/>
        <a:lstStyle/>
        <a:p>
          <a:endParaRPr lang="en-US"/>
        </a:p>
      </dgm:t>
    </dgm:pt>
    <dgm:pt modelId="{16438D8F-BB9C-4DA8-B260-0E5E8BDADEB1}" type="sibTrans" cxnId="{582EC057-6C6C-4141-8F7C-7FF23B8828F8}">
      <dgm:prSet/>
      <dgm:spPr/>
      <dgm:t>
        <a:bodyPr/>
        <a:lstStyle/>
        <a:p>
          <a:endParaRPr lang="en-US"/>
        </a:p>
      </dgm:t>
    </dgm:pt>
    <dgm:pt modelId="{03D5EEF8-47F8-4660-9FC9-F0485F878D48}">
      <dgm:prSet/>
      <dgm:spPr/>
      <dgm:t>
        <a:bodyPr/>
        <a:lstStyle/>
        <a:p>
          <a:pPr algn="ctr"/>
          <a:r>
            <a:rPr lang="en-US" b="1" dirty="0">
              <a:solidFill>
                <a:schemeClr val="tx1">
                  <a:lumMod val="95000"/>
                  <a:lumOff val="5000"/>
                </a:schemeClr>
              </a:solidFill>
            </a:rPr>
            <a:t>Allow space for conversation and create a safe space for struggling mothers who need care and support (Saharoy et al., 2023)</a:t>
          </a:r>
          <a:endParaRPr lang="en-US" dirty="0">
            <a:solidFill>
              <a:schemeClr val="tx1">
                <a:lumMod val="95000"/>
                <a:lumOff val="5000"/>
              </a:schemeClr>
            </a:solidFill>
          </a:endParaRPr>
        </a:p>
      </dgm:t>
    </dgm:pt>
    <dgm:pt modelId="{F075B601-BDAD-4DCB-B666-6AABEFD13D8D}" type="parTrans" cxnId="{671B45D3-59B6-48AC-B20D-F66DC435649D}">
      <dgm:prSet/>
      <dgm:spPr/>
      <dgm:t>
        <a:bodyPr/>
        <a:lstStyle/>
        <a:p>
          <a:endParaRPr lang="en-US"/>
        </a:p>
      </dgm:t>
    </dgm:pt>
    <dgm:pt modelId="{638FE0B5-FD0B-4474-9BD9-3AC8CF67BABE}" type="sibTrans" cxnId="{671B45D3-59B6-48AC-B20D-F66DC435649D}">
      <dgm:prSet/>
      <dgm:spPr/>
      <dgm:t>
        <a:bodyPr/>
        <a:lstStyle/>
        <a:p>
          <a:endParaRPr lang="en-US"/>
        </a:p>
      </dgm:t>
    </dgm:pt>
    <dgm:pt modelId="{765AB983-2A30-49AD-BE6A-E972CEF648FA}">
      <dgm:prSet/>
      <dgm:spPr/>
      <dgm:t>
        <a:bodyPr/>
        <a:lstStyle/>
        <a:p>
          <a:pPr algn="ctr"/>
          <a:r>
            <a:rPr lang="en-US" b="1" dirty="0">
              <a:solidFill>
                <a:schemeClr val="tx1">
                  <a:lumMod val="95000"/>
                  <a:lumOff val="5000"/>
                </a:schemeClr>
              </a:solidFill>
            </a:rPr>
            <a:t>Improved screening that can help with early detection </a:t>
          </a:r>
          <a:endParaRPr lang="en-US" dirty="0">
            <a:solidFill>
              <a:schemeClr val="tx1">
                <a:lumMod val="95000"/>
                <a:lumOff val="5000"/>
              </a:schemeClr>
            </a:solidFill>
          </a:endParaRPr>
        </a:p>
      </dgm:t>
    </dgm:pt>
    <dgm:pt modelId="{A45402BE-3555-4A48-9BCD-9DFB481E547E}" type="parTrans" cxnId="{06E97B93-76CF-45EF-8278-157B3F775E8D}">
      <dgm:prSet/>
      <dgm:spPr/>
      <dgm:t>
        <a:bodyPr/>
        <a:lstStyle/>
        <a:p>
          <a:endParaRPr lang="en-US"/>
        </a:p>
      </dgm:t>
    </dgm:pt>
    <dgm:pt modelId="{EE819A7A-11B8-4EBD-BB88-6D5EA7E3FE04}" type="sibTrans" cxnId="{06E97B93-76CF-45EF-8278-157B3F775E8D}">
      <dgm:prSet/>
      <dgm:spPr/>
      <dgm:t>
        <a:bodyPr/>
        <a:lstStyle/>
        <a:p>
          <a:endParaRPr lang="en-US"/>
        </a:p>
      </dgm:t>
    </dgm:pt>
    <dgm:pt modelId="{8A63F6FA-E531-4249-B376-15D3707E8763}">
      <dgm:prSet/>
      <dgm:spPr/>
      <dgm:t>
        <a:bodyPr/>
        <a:lstStyle/>
        <a:p>
          <a:pPr algn="ctr"/>
          <a:r>
            <a:rPr lang="en-US" b="1" dirty="0">
              <a:solidFill>
                <a:schemeClr val="tx1">
                  <a:lumMod val="95000"/>
                  <a:lumOff val="5000"/>
                </a:schemeClr>
              </a:solidFill>
            </a:rPr>
            <a:t>Addressing barriers to mental health care</a:t>
          </a:r>
          <a:endParaRPr lang="en-US" dirty="0">
            <a:solidFill>
              <a:schemeClr val="tx1">
                <a:lumMod val="95000"/>
                <a:lumOff val="5000"/>
              </a:schemeClr>
            </a:solidFill>
          </a:endParaRPr>
        </a:p>
      </dgm:t>
    </dgm:pt>
    <dgm:pt modelId="{D471111B-42B4-4C61-B9FE-5261DD9CA55B}" type="parTrans" cxnId="{D4038D5C-FE70-447D-A38D-0F1537191EF2}">
      <dgm:prSet/>
      <dgm:spPr/>
      <dgm:t>
        <a:bodyPr/>
        <a:lstStyle/>
        <a:p>
          <a:endParaRPr lang="en-US"/>
        </a:p>
      </dgm:t>
    </dgm:pt>
    <dgm:pt modelId="{8D73F860-E6A5-427C-94A8-FD3133DF1B5F}" type="sibTrans" cxnId="{D4038D5C-FE70-447D-A38D-0F1537191EF2}">
      <dgm:prSet/>
      <dgm:spPr/>
      <dgm:t>
        <a:bodyPr/>
        <a:lstStyle/>
        <a:p>
          <a:endParaRPr lang="en-US"/>
        </a:p>
      </dgm:t>
    </dgm:pt>
    <dgm:pt modelId="{8464F8C9-1BA3-7944-92E2-287CC53B6C2D}" type="pres">
      <dgm:prSet presAssocID="{5EBFA0D0-056C-4FFF-A2AB-775D90398DEE}" presName="linear" presStyleCnt="0">
        <dgm:presLayoutVars>
          <dgm:animLvl val="lvl"/>
          <dgm:resizeHandles val="exact"/>
        </dgm:presLayoutVars>
      </dgm:prSet>
      <dgm:spPr/>
    </dgm:pt>
    <dgm:pt modelId="{51DF89A2-1DC7-A943-88AF-275928517B09}" type="pres">
      <dgm:prSet presAssocID="{66095046-9FA5-46D2-B0F8-5C39FA5A42F3}" presName="parentText" presStyleLbl="node1" presStyleIdx="0" presStyleCnt="4">
        <dgm:presLayoutVars>
          <dgm:chMax val="0"/>
          <dgm:bulletEnabled val="1"/>
        </dgm:presLayoutVars>
      </dgm:prSet>
      <dgm:spPr/>
    </dgm:pt>
    <dgm:pt modelId="{0E4881D9-0F00-9440-82D9-EE3B1B7BC8F8}" type="pres">
      <dgm:prSet presAssocID="{16438D8F-BB9C-4DA8-B260-0E5E8BDADEB1}" presName="spacer" presStyleCnt="0"/>
      <dgm:spPr/>
    </dgm:pt>
    <dgm:pt modelId="{167E91FA-9341-9E47-A714-770DC34D5352}" type="pres">
      <dgm:prSet presAssocID="{03D5EEF8-47F8-4660-9FC9-F0485F878D48}" presName="parentText" presStyleLbl="node1" presStyleIdx="1" presStyleCnt="4">
        <dgm:presLayoutVars>
          <dgm:chMax val="0"/>
          <dgm:bulletEnabled val="1"/>
        </dgm:presLayoutVars>
      </dgm:prSet>
      <dgm:spPr/>
    </dgm:pt>
    <dgm:pt modelId="{E0E5DE28-E1C5-F34E-9168-96BD4AE83B0F}" type="pres">
      <dgm:prSet presAssocID="{638FE0B5-FD0B-4474-9BD9-3AC8CF67BABE}" presName="spacer" presStyleCnt="0"/>
      <dgm:spPr/>
    </dgm:pt>
    <dgm:pt modelId="{FF71A132-5F9B-9D48-9B8E-17E3B16ECCB6}" type="pres">
      <dgm:prSet presAssocID="{765AB983-2A30-49AD-BE6A-E972CEF648FA}" presName="parentText" presStyleLbl="node1" presStyleIdx="2" presStyleCnt="4">
        <dgm:presLayoutVars>
          <dgm:chMax val="0"/>
          <dgm:bulletEnabled val="1"/>
        </dgm:presLayoutVars>
      </dgm:prSet>
      <dgm:spPr/>
    </dgm:pt>
    <dgm:pt modelId="{068A1A71-C3EC-9E40-9408-59D841FBF94F}" type="pres">
      <dgm:prSet presAssocID="{EE819A7A-11B8-4EBD-BB88-6D5EA7E3FE04}" presName="spacer" presStyleCnt="0"/>
      <dgm:spPr/>
    </dgm:pt>
    <dgm:pt modelId="{E4878370-1EA3-FF4E-A930-5DDC9BCD336D}" type="pres">
      <dgm:prSet presAssocID="{8A63F6FA-E531-4249-B376-15D3707E8763}" presName="parentText" presStyleLbl="node1" presStyleIdx="3" presStyleCnt="4">
        <dgm:presLayoutVars>
          <dgm:chMax val="0"/>
          <dgm:bulletEnabled val="1"/>
        </dgm:presLayoutVars>
      </dgm:prSet>
      <dgm:spPr/>
    </dgm:pt>
  </dgm:ptLst>
  <dgm:cxnLst>
    <dgm:cxn modelId="{CBB33E09-8B5F-574A-A6F5-F1F91EC14097}" type="presOf" srcId="{5EBFA0D0-056C-4FFF-A2AB-775D90398DEE}" destId="{8464F8C9-1BA3-7944-92E2-287CC53B6C2D}" srcOrd="0" destOrd="0" presId="urn:microsoft.com/office/officeart/2005/8/layout/vList2"/>
    <dgm:cxn modelId="{582EC057-6C6C-4141-8F7C-7FF23B8828F8}" srcId="{5EBFA0D0-056C-4FFF-A2AB-775D90398DEE}" destId="{66095046-9FA5-46D2-B0F8-5C39FA5A42F3}" srcOrd="0" destOrd="0" parTransId="{10CFAB9E-588D-4D37-91D5-37A22E982200}" sibTransId="{16438D8F-BB9C-4DA8-B260-0E5E8BDADEB1}"/>
    <dgm:cxn modelId="{D4038D5C-FE70-447D-A38D-0F1537191EF2}" srcId="{5EBFA0D0-056C-4FFF-A2AB-775D90398DEE}" destId="{8A63F6FA-E531-4249-B376-15D3707E8763}" srcOrd="3" destOrd="0" parTransId="{D471111B-42B4-4C61-B9FE-5261DD9CA55B}" sibTransId="{8D73F860-E6A5-427C-94A8-FD3133DF1B5F}"/>
    <dgm:cxn modelId="{06E97B93-76CF-45EF-8278-157B3F775E8D}" srcId="{5EBFA0D0-056C-4FFF-A2AB-775D90398DEE}" destId="{765AB983-2A30-49AD-BE6A-E972CEF648FA}" srcOrd="2" destOrd="0" parTransId="{A45402BE-3555-4A48-9BCD-9DFB481E547E}" sibTransId="{EE819A7A-11B8-4EBD-BB88-6D5EA7E3FE04}"/>
    <dgm:cxn modelId="{40168999-4962-E342-8D41-11DE046389B9}" type="presOf" srcId="{03D5EEF8-47F8-4660-9FC9-F0485F878D48}" destId="{167E91FA-9341-9E47-A714-770DC34D5352}" srcOrd="0" destOrd="0" presId="urn:microsoft.com/office/officeart/2005/8/layout/vList2"/>
    <dgm:cxn modelId="{A09AB0AD-F62B-EE40-9A26-94C9CE066EF6}" type="presOf" srcId="{765AB983-2A30-49AD-BE6A-E972CEF648FA}" destId="{FF71A132-5F9B-9D48-9B8E-17E3B16ECCB6}" srcOrd="0" destOrd="0" presId="urn:microsoft.com/office/officeart/2005/8/layout/vList2"/>
    <dgm:cxn modelId="{5BFC09D2-7FFF-984A-890B-CC20CC31BA31}" type="presOf" srcId="{8A63F6FA-E531-4249-B376-15D3707E8763}" destId="{E4878370-1EA3-FF4E-A930-5DDC9BCD336D}" srcOrd="0" destOrd="0" presId="urn:microsoft.com/office/officeart/2005/8/layout/vList2"/>
    <dgm:cxn modelId="{671B45D3-59B6-48AC-B20D-F66DC435649D}" srcId="{5EBFA0D0-056C-4FFF-A2AB-775D90398DEE}" destId="{03D5EEF8-47F8-4660-9FC9-F0485F878D48}" srcOrd="1" destOrd="0" parTransId="{F075B601-BDAD-4DCB-B666-6AABEFD13D8D}" sibTransId="{638FE0B5-FD0B-4474-9BD9-3AC8CF67BABE}"/>
    <dgm:cxn modelId="{709C6ADE-8899-BF4B-8BC6-429C5FD01343}" type="presOf" srcId="{66095046-9FA5-46D2-B0F8-5C39FA5A42F3}" destId="{51DF89A2-1DC7-A943-88AF-275928517B09}" srcOrd="0" destOrd="0" presId="urn:microsoft.com/office/officeart/2005/8/layout/vList2"/>
    <dgm:cxn modelId="{013F7E6F-29B4-824F-A158-DB783FE58C81}" type="presParOf" srcId="{8464F8C9-1BA3-7944-92E2-287CC53B6C2D}" destId="{51DF89A2-1DC7-A943-88AF-275928517B09}" srcOrd="0" destOrd="0" presId="urn:microsoft.com/office/officeart/2005/8/layout/vList2"/>
    <dgm:cxn modelId="{DBA86630-B146-5146-8705-A201358FA609}" type="presParOf" srcId="{8464F8C9-1BA3-7944-92E2-287CC53B6C2D}" destId="{0E4881D9-0F00-9440-82D9-EE3B1B7BC8F8}" srcOrd="1" destOrd="0" presId="urn:microsoft.com/office/officeart/2005/8/layout/vList2"/>
    <dgm:cxn modelId="{F105A7F6-BA11-3A43-8F4F-3A5EAB763679}" type="presParOf" srcId="{8464F8C9-1BA3-7944-92E2-287CC53B6C2D}" destId="{167E91FA-9341-9E47-A714-770DC34D5352}" srcOrd="2" destOrd="0" presId="urn:microsoft.com/office/officeart/2005/8/layout/vList2"/>
    <dgm:cxn modelId="{EF31219F-AB76-7744-8BB7-CF6F2A358C04}" type="presParOf" srcId="{8464F8C9-1BA3-7944-92E2-287CC53B6C2D}" destId="{E0E5DE28-E1C5-F34E-9168-96BD4AE83B0F}" srcOrd="3" destOrd="0" presId="urn:microsoft.com/office/officeart/2005/8/layout/vList2"/>
    <dgm:cxn modelId="{6E0007D7-112E-954E-BABA-F22D4E30007F}" type="presParOf" srcId="{8464F8C9-1BA3-7944-92E2-287CC53B6C2D}" destId="{FF71A132-5F9B-9D48-9B8E-17E3B16ECCB6}" srcOrd="4" destOrd="0" presId="urn:microsoft.com/office/officeart/2005/8/layout/vList2"/>
    <dgm:cxn modelId="{ED0632F2-3B68-B14C-9D1C-14BADF5C5CB5}" type="presParOf" srcId="{8464F8C9-1BA3-7944-92E2-287CC53B6C2D}" destId="{068A1A71-C3EC-9E40-9408-59D841FBF94F}" srcOrd="5" destOrd="0" presId="urn:microsoft.com/office/officeart/2005/8/layout/vList2"/>
    <dgm:cxn modelId="{A4365782-3062-884D-8EDA-8A700E2FE41E}" type="presParOf" srcId="{8464F8C9-1BA3-7944-92E2-287CC53B6C2D}" destId="{E4878370-1EA3-FF4E-A930-5DDC9BCD336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847A7-2A8A-794E-8A97-E10E8360DE72}">
      <dsp:nvSpPr>
        <dsp:cNvPr id="0" name=""/>
        <dsp:cNvSpPr/>
      </dsp:nvSpPr>
      <dsp:spPr>
        <a:xfrm>
          <a:off x="6540" y="642606"/>
          <a:ext cx="2044708" cy="245364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44550">
            <a:lnSpc>
              <a:spcPct val="90000"/>
            </a:lnSpc>
            <a:spcBef>
              <a:spcPct val="0"/>
            </a:spcBef>
            <a:spcAft>
              <a:spcPct val="35000"/>
            </a:spcAft>
            <a:buNone/>
          </a:pPr>
          <a:r>
            <a:rPr lang="en-US" sz="1900" b="1" kern="1200" dirty="0"/>
            <a:t>Postpartum Anxiety Disorder</a:t>
          </a:r>
          <a:endParaRPr lang="en-US" sz="1900" kern="1200" dirty="0"/>
        </a:p>
      </dsp:txBody>
      <dsp:txXfrm>
        <a:off x="6540" y="1624066"/>
        <a:ext cx="2044708" cy="1472189"/>
      </dsp:txXfrm>
    </dsp:sp>
    <dsp:sp modelId="{CBD9DBAF-86D9-F448-A56D-1756F28C4700}">
      <dsp:nvSpPr>
        <dsp:cNvPr id="0" name=""/>
        <dsp:cNvSpPr/>
      </dsp:nvSpPr>
      <dsp:spPr>
        <a:xfrm>
          <a:off x="6540"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dirty="0"/>
            <a:t>01</a:t>
          </a:r>
        </a:p>
      </dsp:txBody>
      <dsp:txXfrm>
        <a:off x="6540" y="642606"/>
        <a:ext cx="2044708" cy="981459"/>
      </dsp:txXfrm>
    </dsp:sp>
    <dsp:sp modelId="{8B369983-E62B-B048-B678-24C075FAAD5D}">
      <dsp:nvSpPr>
        <dsp:cNvPr id="0" name=""/>
        <dsp:cNvSpPr/>
      </dsp:nvSpPr>
      <dsp:spPr>
        <a:xfrm>
          <a:off x="2214825" y="642606"/>
          <a:ext cx="2044708" cy="245364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44550">
            <a:lnSpc>
              <a:spcPct val="90000"/>
            </a:lnSpc>
            <a:spcBef>
              <a:spcPct val="0"/>
            </a:spcBef>
            <a:spcAft>
              <a:spcPct val="35000"/>
            </a:spcAft>
            <a:buNone/>
          </a:pPr>
          <a:r>
            <a:rPr lang="en-US" sz="1900" b="1" kern="1200" dirty="0"/>
            <a:t>Postpartum Panic Disorder</a:t>
          </a:r>
          <a:endParaRPr lang="en-US" sz="1900" kern="1200" dirty="0"/>
        </a:p>
      </dsp:txBody>
      <dsp:txXfrm>
        <a:off x="2214825" y="1624066"/>
        <a:ext cx="2044708" cy="1472189"/>
      </dsp:txXfrm>
    </dsp:sp>
    <dsp:sp modelId="{9A673095-BD0A-D94E-8F19-390847E08945}">
      <dsp:nvSpPr>
        <dsp:cNvPr id="0" name=""/>
        <dsp:cNvSpPr/>
      </dsp:nvSpPr>
      <dsp:spPr>
        <a:xfrm>
          <a:off x="2214825"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dirty="0"/>
            <a:t>02</a:t>
          </a:r>
        </a:p>
      </dsp:txBody>
      <dsp:txXfrm>
        <a:off x="2214825" y="642606"/>
        <a:ext cx="2044708" cy="981459"/>
      </dsp:txXfrm>
    </dsp:sp>
    <dsp:sp modelId="{BABDDF36-F46C-C646-A3FC-5C3E3FD1C022}">
      <dsp:nvSpPr>
        <dsp:cNvPr id="0" name=""/>
        <dsp:cNvSpPr/>
      </dsp:nvSpPr>
      <dsp:spPr>
        <a:xfrm>
          <a:off x="4423110" y="642606"/>
          <a:ext cx="2044708" cy="245364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44550">
            <a:lnSpc>
              <a:spcPct val="90000"/>
            </a:lnSpc>
            <a:spcBef>
              <a:spcPct val="0"/>
            </a:spcBef>
            <a:spcAft>
              <a:spcPct val="35000"/>
            </a:spcAft>
            <a:buNone/>
          </a:pPr>
          <a:r>
            <a:rPr lang="en-US" sz="1900" b="1" kern="1200" dirty="0"/>
            <a:t>Postpartum Psychosis</a:t>
          </a:r>
          <a:endParaRPr lang="en-US" sz="1900" kern="1200" dirty="0"/>
        </a:p>
      </dsp:txBody>
      <dsp:txXfrm>
        <a:off x="4423110" y="1624066"/>
        <a:ext cx="2044708" cy="1472189"/>
      </dsp:txXfrm>
    </dsp:sp>
    <dsp:sp modelId="{F5A3D44B-8A49-2444-A0BD-EC704F76F069}">
      <dsp:nvSpPr>
        <dsp:cNvPr id="0" name=""/>
        <dsp:cNvSpPr/>
      </dsp:nvSpPr>
      <dsp:spPr>
        <a:xfrm>
          <a:off x="4423110"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dirty="0"/>
            <a:t>03</a:t>
          </a:r>
        </a:p>
      </dsp:txBody>
      <dsp:txXfrm>
        <a:off x="4423110" y="642606"/>
        <a:ext cx="2044708" cy="981459"/>
      </dsp:txXfrm>
    </dsp:sp>
    <dsp:sp modelId="{49B4EF20-CF1E-6043-9350-601C5777565F}">
      <dsp:nvSpPr>
        <dsp:cNvPr id="0" name=""/>
        <dsp:cNvSpPr/>
      </dsp:nvSpPr>
      <dsp:spPr>
        <a:xfrm>
          <a:off x="6631395" y="642606"/>
          <a:ext cx="2044708" cy="245364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44550">
            <a:lnSpc>
              <a:spcPct val="90000"/>
            </a:lnSpc>
            <a:spcBef>
              <a:spcPct val="0"/>
            </a:spcBef>
            <a:spcAft>
              <a:spcPct val="35000"/>
            </a:spcAft>
            <a:buNone/>
          </a:pPr>
          <a:r>
            <a:rPr lang="en-US" sz="1900" b="1" kern="1200" dirty="0"/>
            <a:t>Postpartum Post Traumatic Stress Disorder</a:t>
          </a:r>
          <a:endParaRPr lang="en-US" sz="1900" kern="1200" dirty="0"/>
        </a:p>
      </dsp:txBody>
      <dsp:txXfrm>
        <a:off x="6631395" y="1624066"/>
        <a:ext cx="2044708" cy="1472189"/>
      </dsp:txXfrm>
    </dsp:sp>
    <dsp:sp modelId="{1AA65DB2-0871-F34E-ADD9-1D2567B9B82B}">
      <dsp:nvSpPr>
        <dsp:cNvPr id="0" name=""/>
        <dsp:cNvSpPr/>
      </dsp:nvSpPr>
      <dsp:spPr>
        <a:xfrm>
          <a:off x="6631395"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dirty="0"/>
            <a:t>04</a:t>
          </a:r>
        </a:p>
      </dsp:txBody>
      <dsp:txXfrm>
        <a:off x="6631395" y="642606"/>
        <a:ext cx="2044708" cy="981459"/>
      </dsp:txXfrm>
    </dsp:sp>
    <dsp:sp modelId="{915B7712-2A74-A34D-8516-2063799BB470}">
      <dsp:nvSpPr>
        <dsp:cNvPr id="0" name=""/>
        <dsp:cNvSpPr/>
      </dsp:nvSpPr>
      <dsp:spPr>
        <a:xfrm>
          <a:off x="8839679" y="642606"/>
          <a:ext cx="2044708" cy="245364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44550">
            <a:lnSpc>
              <a:spcPct val="90000"/>
            </a:lnSpc>
            <a:spcBef>
              <a:spcPct val="0"/>
            </a:spcBef>
            <a:spcAft>
              <a:spcPct val="35000"/>
            </a:spcAft>
            <a:buNone/>
          </a:pPr>
          <a:r>
            <a:rPr lang="en-US" sz="1900" b="1" kern="1200" dirty="0"/>
            <a:t>Postpartum Obsessive Compulsive Disorder </a:t>
          </a:r>
          <a:endParaRPr lang="en-US" sz="1900" kern="1200" dirty="0"/>
        </a:p>
      </dsp:txBody>
      <dsp:txXfrm>
        <a:off x="8839679" y="1624066"/>
        <a:ext cx="2044708" cy="1472189"/>
      </dsp:txXfrm>
    </dsp:sp>
    <dsp:sp modelId="{441C306E-73F7-B54C-BA33-0AF332774FE3}">
      <dsp:nvSpPr>
        <dsp:cNvPr id="0" name=""/>
        <dsp:cNvSpPr/>
      </dsp:nvSpPr>
      <dsp:spPr>
        <a:xfrm>
          <a:off x="8839679"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dirty="0"/>
            <a:t>05</a:t>
          </a:r>
        </a:p>
      </dsp:txBody>
      <dsp:txXfrm>
        <a:off x="8839679" y="642606"/>
        <a:ext cx="2044708" cy="981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938C3-C2C3-A940-8045-618E206BF62A}">
      <dsp:nvSpPr>
        <dsp:cNvPr id="0" name=""/>
        <dsp:cNvSpPr/>
      </dsp:nvSpPr>
      <dsp:spPr>
        <a:xfrm>
          <a:off x="0" y="41029"/>
          <a:ext cx="7216416" cy="1209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Emotional</a:t>
          </a:r>
          <a:r>
            <a:rPr lang="en-US" sz="2200" b="1" kern="1200" dirty="0"/>
            <a:t>: issues bonding with the baby; feelings of anxiety or anger; struggling with guilt or worthlessness</a:t>
          </a:r>
          <a:endParaRPr lang="en-US" sz="2200" kern="1200" dirty="0"/>
        </a:p>
      </dsp:txBody>
      <dsp:txXfrm>
        <a:off x="59057" y="100086"/>
        <a:ext cx="7098302" cy="1091666"/>
      </dsp:txXfrm>
    </dsp:sp>
    <dsp:sp modelId="{F8AF0866-6833-DB46-95BC-476706AED885}">
      <dsp:nvSpPr>
        <dsp:cNvPr id="0" name=""/>
        <dsp:cNvSpPr/>
      </dsp:nvSpPr>
      <dsp:spPr>
        <a:xfrm>
          <a:off x="0" y="1314169"/>
          <a:ext cx="7216416" cy="1209780"/>
        </a:xfrm>
        <a:prstGeom prst="roundRect">
          <a:avLst/>
        </a:prstGeom>
        <a:solidFill>
          <a:schemeClr val="accent2">
            <a:hueOff val="2357366"/>
            <a:satOff val="-8879"/>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Cognitive</a:t>
          </a:r>
          <a:r>
            <a:rPr lang="en-US" sz="2200" b="1" kern="1200" dirty="0"/>
            <a:t>: feelings of confusion; trouble focusing or making decisions; thoughts of self-harm or harming the baby</a:t>
          </a:r>
          <a:endParaRPr lang="en-US" sz="2200" kern="1200" dirty="0"/>
        </a:p>
      </dsp:txBody>
      <dsp:txXfrm>
        <a:off x="59057" y="1373226"/>
        <a:ext cx="7098302" cy="1091666"/>
      </dsp:txXfrm>
    </dsp:sp>
    <dsp:sp modelId="{EEFC23BF-0EB5-F44D-A32D-9B28C006F16C}">
      <dsp:nvSpPr>
        <dsp:cNvPr id="0" name=""/>
        <dsp:cNvSpPr/>
      </dsp:nvSpPr>
      <dsp:spPr>
        <a:xfrm>
          <a:off x="0" y="2587310"/>
          <a:ext cx="7216416" cy="1209780"/>
        </a:xfrm>
        <a:prstGeom prst="roundRect">
          <a:avLst/>
        </a:prstGeom>
        <a:solidFill>
          <a:schemeClr val="accent2">
            <a:hueOff val="4714731"/>
            <a:satOff val="-17759"/>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Behavioral</a:t>
          </a:r>
          <a:r>
            <a:rPr lang="en-US" sz="2200" b="1" kern="1200" dirty="0"/>
            <a:t>: loss of interest; withdrawing from friends and family; changes in sleep patterns</a:t>
          </a:r>
          <a:endParaRPr lang="en-US" sz="2200" kern="1200" dirty="0"/>
        </a:p>
      </dsp:txBody>
      <dsp:txXfrm>
        <a:off x="59057" y="2646367"/>
        <a:ext cx="7098302" cy="1091666"/>
      </dsp:txXfrm>
    </dsp:sp>
    <dsp:sp modelId="{E5C16EF1-4C4E-8E4F-B40A-5B72C65E41D7}">
      <dsp:nvSpPr>
        <dsp:cNvPr id="0" name=""/>
        <dsp:cNvSpPr/>
      </dsp:nvSpPr>
      <dsp:spPr>
        <a:xfrm>
          <a:off x="0" y="3860450"/>
          <a:ext cx="7216416" cy="1209780"/>
        </a:xfrm>
        <a:prstGeom prst="roundRect">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Physical</a:t>
          </a:r>
          <a:r>
            <a:rPr lang="en-US" sz="2200" b="1" kern="1200" dirty="0"/>
            <a:t>: Changes in appetite; aches and pain; issues with breastfeeding</a:t>
          </a:r>
          <a:endParaRPr lang="en-US" sz="2200" kern="1200" dirty="0"/>
        </a:p>
      </dsp:txBody>
      <dsp:txXfrm>
        <a:off x="59057" y="3919507"/>
        <a:ext cx="7098302" cy="1091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AB88A-BFC0-574B-B8B1-A66E0E8735BC}">
      <dsp:nvSpPr>
        <dsp:cNvPr id="0" name=""/>
        <dsp:cNvSpPr/>
      </dsp:nvSpPr>
      <dsp:spPr>
        <a:xfrm>
          <a:off x="0" y="4192340"/>
          <a:ext cx="7216416" cy="9171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80% of women will reach full recovery from PPD</a:t>
          </a:r>
          <a:endParaRPr lang="en-US" sz="2200" kern="1200" dirty="0"/>
        </a:p>
      </dsp:txBody>
      <dsp:txXfrm>
        <a:off x="0" y="4192340"/>
        <a:ext cx="7216416" cy="917181"/>
      </dsp:txXfrm>
    </dsp:sp>
    <dsp:sp modelId="{1F5FA680-AA48-F241-A8EE-F01D018BEF7E}">
      <dsp:nvSpPr>
        <dsp:cNvPr id="0" name=""/>
        <dsp:cNvSpPr/>
      </dsp:nvSpPr>
      <dsp:spPr>
        <a:xfrm rot="10800000">
          <a:off x="0" y="2795473"/>
          <a:ext cx="7216416" cy="141062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Over the last 10 years, suicide attempts during and after pregnancy have tripled (Carberg, 2024.)</a:t>
          </a:r>
          <a:endParaRPr lang="en-US" sz="2200" kern="1200" dirty="0"/>
        </a:p>
      </dsp:txBody>
      <dsp:txXfrm rot="10800000">
        <a:off x="0" y="2795473"/>
        <a:ext cx="7216416" cy="916582"/>
      </dsp:txXfrm>
    </dsp:sp>
    <dsp:sp modelId="{657A2681-5766-4F44-818B-A64750B0CA06}">
      <dsp:nvSpPr>
        <dsp:cNvPr id="0" name=""/>
        <dsp:cNvSpPr/>
      </dsp:nvSpPr>
      <dsp:spPr>
        <a:xfrm rot="10800000">
          <a:off x="0" y="1398605"/>
          <a:ext cx="7216416" cy="1410625"/>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Over 60% of women who took their lives had not seen a healthcare professional</a:t>
          </a:r>
          <a:endParaRPr lang="en-US" sz="2200" kern="1200" dirty="0"/>
        </a:p>
      </dsp:txBody>
      <dsp:txXfrm rot="10800000">
        <a:off x="0" y="1398605"/>
        <a:ext cx="7216416" cy="916582"/>
      </dsp:txXfrm>
    </dsp:sp>
    <dsp:sp modelId="{80A1E035-501E-DB4D-8D32-E1F237845A82}">
      <dsp:nvSpPr>
        <dsp:cNvPr id="0" name=""/>
        <dsp:cNvSpPr/>
      </dsp:nvSpPr>
      <dsp:spPr>
        <a:xfrm rot="10800000">
          <a:off x="0" y="1737"/>
          <a:ext cx="7216416" cy="1410625"/>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Women with a history of mental health disorders are 30-35% more likely to develop PPD </a:t>
          </a:r>
          <a:endParaRPr lang="en-US" sz="2200" kern="1200" dirty="0"/>
        </a:p>
      </dsp:txBody>
      <dsp:txXfrm rot="10800000">
        <a:off x="0" y="1737"/>
        <a:ext cx="7216416" cy="916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8D62C-6F1D-BD4F-8FBC-7DF07918A6B8}">
      <dsp:nvSpPr>
        <dsp:cNvPr id="0" name=""/>
        <dsp:cNvSpPr/>
      </dsp:nvSpPr>
      <dsp:spPr>
        <a:xfrm>
          <a:off x="0" y="4229996"/>
          <a:ext cx="6479357" cy="6939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Children who have parents with PPD may experience issues with self-regulation</a:t>
          </a:r>
          <a:endParaRPr lang="en-US" sz="1600" kern="1200" dirty="0"/>
        </a:p>
      </dsp:txBody>
      <dsp:txXfrm>
        <a:off x="0" y="4229996"/>
        <a:ext cx="6479357" cy="693966"/>
      </dsp:txXfrm>
    </dsp:sp>
    <dsp:sp modelId="{B1643747-F080-AE4C-8352-5D62CD6E4AA7}">
      <dsp:nvSpPr>
        <dsp:cNvPr id="0" name=""/>
        <dsp:cNvSpPr/>
      </dsp:nvSpPr>
      <dsp:spPr>
        <a:xfrm rot="10800000">
          <a:off x="0" y="3173086"/>
          <a:ext cx="6479357" cy="106731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Children of parents with PPD are at a higher risk for Conduct Disorder and ADHD</a:t>
          </a:r>
          <a:endParaRPr lang="en-US" sz="1600" kern="1200" dirty="0"/>
        </a:p>
      </dsp:txBody>
      <dsp:txXfrm rot="10800000">
        <a:off x="0" y="3173086"/>
        <a:ext cx="6479357" cy="693512"/>
      </dsp:txXfrm>
    </dsp:sp>
    <dsp:sp modelId="{EA0EBF0B-BB53-9E40-B3BA-2A1A5943E14E}">
      <dsp:nvSpPr>
        <dsp:cNvPr id="0" name=""/>
        <dsp:cNvSpPr/>
      </dsp:nvSpPr>
      <dsp:spPr>
        <a:xfrm rot="10800000">
          <a:off x="0" y="2116175"/>
          <a:ext cx="6479357" cy="106731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Children of parents with PPD are 7x more likely to struggle with their own depression in their late teen years </a:t>
          </a:r>
          <a:endParaRPr lang="en-US" sz="1600" kern="1200" dirty="0"/>
        </a:p>
      </dsp:txBody>
      <dsp:txXfrm rot="10800000">
        <a:off x="0" y="2116175"/>
        <a:ext cx="6479357" cy="693512"/>
      </dsp:txXfrm>
    </dsp:sp>
    <dsp:sp modelId="{ACC815D9-44BE-5942-9B23-09285358F937}">
      <dsp:nvSpPr>
        <dsp:cNvPr id="0" name=""/>
        <dsp:cNvSpPr/>
      </dsp:nvSpPr>
      <dsp:spPr>
        <a:xfrm rot="10800000">
          <a:off x="0" y="1059265"/>
          <a:ext cx="6479357" cy="1067319"/>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Children whose parents experienced PPD are 4x more likely to have behavioral issues, especially around 3-4 years old </a:t>
          </a:r>
          <a:endParaRPr lang="en-US" sz="1600" kern="1200" dirty="0"/>
        </a:p>
      </dsp:txBody>
      <dsp:txXfrm rot="10800000">
        <a:off x="0" y="1059265"/>
        <a:ext cx="6479357" cy="693512"/>
      </dsp:txXfrm>
    </dsp:sp>
    <dsp:sp modelId="{FF041A98-0544-324C-8797-03AEADECD41C}">
      <dsp:nvSpPr>
        <dsp:cNvPr id="0" name=""/>
        <dsp:cNvSpPr/>
      </dsp:nvSpPr>
      <dsp:spPr>
        <a:xfrm rot="10800000">
          <a:off x="0" y="2354"/>
          <a:ext cx="6479357" cy="1067319"/>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Children with parents experiencing PPD are 2x more likely to struggle with math scores around the age of 16 (Netsi et al., 2018.) </a:t>
          </a:r>
          <a:endParaRPr lang="en-US" sz="1600" kern="1200" dirty="0"/>
        </a:p>
      </dsp:txBody>
      <dsp:txXfrm rot="10800000">
        <a:off x="0" y="2354"/>
        <a:ext cx="6479357" cy="693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248E6-78CB-004F-9654-DE5EB264B606}">
      <dsp:nvSpPr>
        <dsp:cNvPr id="0" name=""/>
        <dsp:cNvSpPr/>
      </dsp:nvSpPr>
      <dsp:spPr>
        <a:xfrm>
          <a:off x="0" y="623"/>
          <a:ext cx="721641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F8486-2E42-494B-89DB-B94B55D92DC8}">
      <dsp:nvSpPr>
        <dsp:cNvPr id="0" name=""/>
        <dsp:cNvSpPr/>
      </dsp:nvSpPr>
      <dsp:spPr>
        <a:xfrm>
          <a:off x="0" y="623"/>
          <a:ext cx="7216416" cy="73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b="1" kern="1200" dirty="0"/>
            <a:t>1 in 10 men experience PPD</a:t>
          </a:r>
          <a:endParaRPr lang="en-US" sz="1700" kern="1200" dirty="0"/>
        </a:p>
      </dsp:txBody>
      <dsp:txXfrm>
        <a:off x="0" y="623"/>
        <a:ext cx="7216416" cy="730001"/>
      </dsp:txXfrm>
    </dsp:sp>
    <dsp:sp modelId="{FC824C59-E52D-3D4C-B209-79C52745C3A0}">
      <dsp:nvSpPr>
        <dsp:cNvPr id="0" name=""/>
        <dsp:cNvSpPr/>
      </dsp:nvSpPr>
      <dsp:spPr>
        <a:xfrm>
          <a:off x="0" y="730625"/>
          <a:ext cx="7216416" cy="0"/>
        </a:xfrm>
        <a:prstGeom prst="line">
          <a:avLst/>
        </a:prstGeom>
        <a:solidFill>
          <a:schemeClr val="accent5">
            <a:hueOff val="1501799"/>
            <a:satOff val="-3757"/>
            <a:lumOff val="-4085"/>
            <a:alphaOff val="0"/>
          </a:schemeClr>
        </a:solidFill>
        <a:ln w="12700" cap="flat" cmpd="sng" algn="ctr">
          <a:solidFill>
            <a:schemeClr val="accent5">
              <a:hueOff val="1501799"/>
              <a:satOff val="-3757"/>
              <a:lumOff val="-40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03008-2A9E-3343-B1EA-13CD7E6305C9}">
      <dsp:nvSpPr>
        <dsp:cNvPr id="0" name=""/>
        <dsp:cNvSpPr/>
      </dsp:nvSpPr>
      <dsp:spPr>
        <a:xfrm>
          <a:off x="0" y="730625"/>
          <a:ext cx="7216416" cy="73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b="1" kern="1200" dirty="0"/>
            <a:t>An estimated 10% of new fathers experience depression</a:t>
          </a:r>
          <a:endParaRPr lang="en-US" sz="1700" kern="1200" dirty="0"/>
        </a:p>
      </dsp:txBody>
      <dsp:txXfrm>
        <a:off x="0" y="730625"/>
        <a:ext cx="7216416" cy="730001"/>
      </dsp:txXfrm>
    </dsp:sp>
    <dsp:sp modelId="{3AA77D8D-C7DC-C04F-8A54-94FD43AEA9C9}">
      <dsp:nvSpPr>
        <dsp:cNvPr id="0" name=""/>
        <dsp:cNvSpPr/>
      </dsp:nvSpPr>
      <dsp:spPr>
        <a:xfrm>
          <a:off x="0" y="1460627"/>
          <a:ext cx="7216416" cy="0"/>
        </a:xfrm>
        <a:prstGeom prst="line">
          <a:avLst/>
        </a:prstGeom>
        <a:solidFill>
          <a:schemeClr val="accent5">
            <a:hueOff val="3003598"/>
            <a:satOff val="-7513"/>
            <a:lumOff val="-8170"/>
            <a:alphaOff val="0"/>
          </a:schemeClr>
        </a:solidFill>
        <a:ln w="12700" cap="flat" cmpd="sng" algn="ctr">
          <a:solidFill>
            <a:schemeClr val="accent5">
              <a:hueOff val="3003598"/>
              <a:satOff val="-7513"/>
              <a:lumOff val="-81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A501A-EB89-D14F-A5DE-20A7E33BA352}">
      <dsp:nvSpPr>
        <dsp:cNvPr id="0" name=""/>
        <dsp:cNvSpPr/>
      </dsp:nvSpPr>
      <dsp:spPr>
        <a:xfrm>
          <a:off x="0" y="1460627"/>
          <a:ext cx="7216416" cy="73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b="1" kern="1200" dirty="0"/>
            <a:t>50% of men whose partners experience PPD tend to be at a greater risk for PPD</a:t>
          </a:r>
          <a:endParaRPr lang="en-US" sz="1700" kern="1200" dirty="0"/>
        </a:p>
      </dsp:txBody>
      <dsp:txXfrm>
        <a:off x="0" y="1460627"/>
        <a:ext cx="7216416" cy="730001"/>
      </dsp:txXfrm>
    </dsp:sp>
    <dsp:sp modelId="{0F5AC6D9-0FEC-DC44-B063-4D8F25A56B55}">
      <dsp:nvSpPr>
        <dsp:cNvPr id="0" name=""/>
        <dsp:cNvSpPr/>
      </dsp:nvSpPr>
      <dsp:spPr>
        <a:xfrm>
          <a:off x="0" y="2190629"/>
          <a:ext cx="7216416" cy="0"/>
        </a:xfrm>
        <a:prstGeom prst="line">
          <a:avLst/>
        </a:prstGeom>
        <a:solidFill>
          <a:schemeClr val="accent5">
            <a:hueOff val="4505397"/>
            <a:satOff val="-11270"/>
            <a:lumOff val="-12255"/>
            <a:alphaOff val="0"/>
          </a:schemeClr>
        </a:solidFill>
        <a:ln w="12700" cap="flat" cmpd="sng" algn="ctr">
          <a:solidFill>
            <a:schemeClr val="accent5">
              <a:hueOff val="4505397"/>
              <a:satOff val="-11270"/>
              <a:lumOff val="-12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415F6-1F7B-FE45-AB0C-A1E88BC9F3F2}">
      <dsp:nvSpPr>
        <dsp:cNvPr id="0" name=""/>
        <dsp:cNvSpPr/>
      </dsp:nvSpPr>
      <dsp:spPr>
        <a:xfrm>
          <a:off x="0" y="2190629"/>
          <a:ext cx="7216416" cy="73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b="1" kern="1200" dirty="0"/>
            <a:t>Signs can include: anger, easily stressed, irritability, risky behavior and physical symptoms like headaches and stomachaches. </a:t>
          </a:r>
          <a:endParaRPr lang="en-US" sz="1700" kern="1200" dirty="0"/>
        </a:p>
      </dsp:txBody>
      <dsp:txXfrm>
        <a:off x="0" y="2190629"/>
        <a:ext cx="7216416" cy="730001"/>
      </dsp:txXfrm>
    </dsp:sp>
    <dsp:sp modelId="{87F01E3D-1294-0146-AD12-3A4AD29158FC}">
      <dsp:nvSpPr>
        <dsp:cNvPr id="0" name=""/>
        <dsp:cNvSpPr/>
      </dsp:nvSpPr>
      <dsp:spPr>
        <a:xfrm>
          <a:off x="0" y="2920630"/>
          <a:ext cx="7216416" cy="0"/>
        </a:xfrm>
        <a:prstGeom prst="line">
          <a:avLst/>
        </a:prstGeom>
        <a:solidFill>
          <a:schemeClr val="accent5">
            <a:hueOff val="6007196"/>
            <a:satOff val="-15026"/>
            <a:lumOff val="-16340"/>
            <a:alphaOff val="0"/>
          </a:schemeClr>
        </a:solidFill>
        <a:ln w="12700" cap="flat" cmpd="sng" algn="ctr">
          <a:solidFill>
            <a:schemeClr val="accent5">
              <a:hueOff val="6007196"/>
              <a:satOff val="-15026"/>
              <a:lumOff val="-163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81BDE6-7CD4-1B40-9140-6BADF8DD9211}">
      <dsp:nvSpPr>
        <dsp:cNvPr id="0" name=""/>
        <dsp:cNvSpPr/>
      </dsp:nvSpPr>
      <dsp:spPr>
        <a:xfrm>
          <a:off x="0" y="2920630"/>
          <a:ext cx="7216416" cy="73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b="1" kern="1200" dirty="0"/>
            <a:t>Risk factors: history of mental illness, lack of sleep, stress over changing family dynamics, financial concerns and expectations of being a new father</a:t>
          </a:r>
          <a:endParaRPr lang="en-US" sz="1700" kern="1200" dirty="0"/>
        </a:p>
      </dsp:txBody>
      <dsp:txXfrm>
        <a:off x="0" y="2920630"/>
        <a:ext cx="7216416" cy="730001"/>
      </dsp:txXfrm>
    </dsp:sp>
    <dsp:sp modelId="{829D4997-4CE5-914A-B459-2929DA3B81C2}">
      <dsp:nvSpPr>
        <dsp:cNvPr id="0" name=""/>
        <dsp:cNvSpPr/>
      </dsp:nvSpPr>
      <dsp:spPr>
        <a:xfrm>
          <a:off x="0" y="3650632"/>
          <a:ext cx="7216416" cy="0"/>
        </a:xfrm>
        <a:prstGeom prst="line">
          <a:avLst/>
        </a:prstGeom>
        <a:solidFill>
          <a:schemeClr val="accent5">
            <a:hueOff val="7508995"/>
            <a:satOff val="-18783"/>
            <a:lumOff val="-20425"/>
            <a:alphaOff val="0"/>
          </a:schemeClr>
        </a:solidFill>
        <a:ln w="12700" cap="flat" cmpd="sng" algn="ctr">
          <a:solidFill>
            <a:schemeClr val="accent5">
              <a:hueOff val="7508995"/>
              <a:satOff val="-18783"/>
              <a:lumOff val="-204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79CC0-E5B6-EC49-828A-F9F1ECA93E71}">
      <dsp:nvSpPr>
        <dsp:cNvPr id="0" name=""/>
        <dsp:cNvSpPr/>
      </dsp:nvSpPr>
      <dsp:spPr>
        <a:xfrm>
          <a:off x="0" y="3650632"/>
          <a:ext cx="7216416" cy="73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b="1" kern="1200" dirty="0"/>
            <a:t>Men’s symptoms usually peak later in the year vs women who peak around 2-3 months</a:t>
          </a:r>
          <a:endParaRPr lang="en-US" sz="1700" kern="1200" dirty="0"/>
        </a:p>
      </dsp:txBody>
      <dsp:txXfrm>
        <a:off x="0" y="3650632"/>
        <a:ext cx="7216416" cy="730001"/>
      </dsp:txXfrm>
    </dsp:sp>
    <dsp:sp modelId="{0304DF59-427F-BF48-B775-E0D5EC95C9E0}">
      <dsp:nvSpPr>
        <dsp:cNvPr id="0" name=""/>
        <dsp:cNvSpPr/>
      </dsp:nvSpPr>
      <dsp:spPr>
        <a:xfrm>
          <a:off x="0" y="4380634"/>
          <a:ext cx="7216416" cy="0"/>
        </a:xfrm>
        <a:prstGeom prst="line">
          <a:avLst/>
        </a:prstGeom>
        <a:solidFill>
          <a:schemeClr val="accent5">
            <a:hueOff val="9010794"/>
            <a:satOff val="-22539"/>
            <a:lumOff val="-24510"/>
            <a:alphaOff val="0"/>
          </a:schemeClr>
        </a:solidFill>
        <a:ln w="12700" cap="flat" cmpd="sng" algn="ctr">
          <a:solidFill>
            <a:schemeClr val="accent5">
              <a:hueOff val="9010794"/>
              <a:satOff val="-22539"/>
              <a:lumOff val="-2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AA135D-5CF6-5445-A387-628F18448A99}">
      <dsp:nvSpPr>
        <dsp:cNvPr id="0" name=""/>
        <dsp:cNvSpPr/>
      </dsp:nvSpPr>
      <dsp:spPr>
        <a:xfrm>
          <a:off x="0" y="4380634"/>
          <a:ext cx="7216416" cy="73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b="1" kern="1200" dirty="0"/>
            <a:t>Reminder that Trans men exist too</a:t>
          </a:r>
          <a:endParaRPr lang="en-US" sz="1700" kern="1200" dirty="0"/>
        </a:p>
      </dsp:txBody>
      <dsp:txXfrm>
        <a:off x="0" y="4380634"/>
        <a:ext cx="7216416" cy="730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F89A2-1DC7-A943-88AF-275928517B09}">
      <dsp:nvSpPr>
        <dsp:cNvPr id="0" name=""/>
        <dsp:cNvSpPr/>
      </dsp:nvSpPr>
      <dsp:spPr>
        <a:xfrm>
          <a:off x="0" y="75143"/>
          <a:ext cx="6479357" cy="11486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lumMod val="95000"/>
                  <a:lumOff val="5000"/>
                </a:schemeClr>
              </a:solidFill>
            </a:rPr>
            <a:t>Reduce the stigma that surrounds new mothers and mental health</a:t>
          </a:r>
          <a:endParaRPr lang="en-US" sz="2100" kern="1200" dirty="0">
            <a:solidFill>
              <a:schemeClr val="tx1">
                <a:lumMod val="95000"/>
                <a:lumOff val="5000"/>
              </a:schemeClr>
            </a:solidFill>
          </a:endParaRPr>
        </a:p>
      </dsp:txBody>
      <dsp:txXfrm>
        <a:off x="56072" y="131215"/>
        <a:ext cx="6367213" cy="1036503"/>
      </dsp:txXfrm>
    </dsp:sp>
    <dsp:sp modelId="{167E91FA-9341-9E47-A714-770DC34D5352}">
      <dsp:nvSpPr>
        <dsp:cNvPr id="0" name=""/>
        <dsp:cNvSpPr/>
      </dsp:nvSpPr>
      <dsp:spPr>
        <a:xfrm>
          <a:off x="0" y="1284271"/>
          <a:ext cx="6479357" cy="1148647"/>
        </a:xfrm>
        <a:prstGeom prst="roundRect">
          <a:avLst/>
        </a:prstGeom>
        <a:solidFill>
          <a:schemeClr val="accent5">
            <a:hueOff val="3003598"/>
            <a:satOff val="-7513"/>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lumMod val="95000"/>
                  <a:lumOff val="5000"/>
                </a:schemeClr>
              </a:solidFill>
            </a:rPr>
            <a:t>Allow space for conversation and create a safe space for struggling mothers who need care and support (Saharoy et al., 2023)</a:t>
          </a:r>
          <a:endParaRPr lang="en-US" sz="2100" kern="1200" dirty="0">
            <a:solidFill>
              <a:schemeClr val="tx1">
                <a:lumMod val="95000"/>
                <a:lumOff val="5000"/>
              </a:schemeClr>
            </a:solidFill>
          </a:endParaRPr>
        </a:p>
      </dsp:txBody>
      <dsp:txXfrm>
        <a:off x="56072" y="1340343"/>
        <a:ext cx="6367213" cy="1036503"/>
      </dsp:txXfrm>
    </dsp:sp>
    <dsp:sp modelId="{FF71A132-5F9B-9D48-9B8E-17E3B16ECCB6}">
      <dsp:nvSpPr>
        <dsp:cNvPr id="0" name=""/>
        <dsp:cNvSpPr/>
      </dsp:nvSpPr>
      <dsp:spPr>
        <a:xfrm>
          <a:off x="0" y="2493399"/>
          <a:ext cx="6479357" cy="1148647"/>
        </a:xfrm>
        <a:prstGeom prst="roundRect">
          <a:avLst/>
        </a:prstGeom>
        <a:solidFill>
          <a:schemeClr val="accent5">
            <a:hueOff val="6007196"/>
            <a:satOff val="-15026"/>
            <a:lumOff val="-163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lumMod val="95000"/>
                  <a:lumOff val="5000"/>
                </a:schemeClr>
              </a:solidFill>
            </a:rPr>
            <a:t>Improved screening that can help with early detection </a:t>
          </a:r>
          <a:endParaRPr lang="en-US" sz="2100" kern="1200" dirty="0">
            <a:solidFill>
              <a:schemeClr val="tx1">
                <a:lumMod val="95000"/>
                <a:lumOff val="5000"/>
              </a:schemeClr>
            </a:solidFill>
          </a:endParaRPr>
        </a:p>
      </dsp:txBody>
      <dsp:txXfrm>
        <a:off x="56072" y="2549471"/>
        <a:ext cx="6367213" cy="1036503"/>
      </dsp:txXfrm>
    </dsp:sp>
    <dsp:sp modelId="{E4878370-1EA3-FF4E-A930-5DDC9BCD336D}">
      <dsp:nvSpPr>
        <dsp:cNvPr id="0" name=""/>
        <dsp:cNvSpPr/>
      </dsp:nvSpPr>
      <dsp:spPr>
        <a:xfrm>
          <a:off x="0" y="3702526"/>
          <a:ext cx="6479357" cy="1148647"/>
        </a:xfrm>
        <a:prstGeom prst="roundRect">
          <a:avLst/>
        </a:prstGeom>
        <a:solidFill>
          <a:schemeClr val="accent5">
            <a:hueOff val="9010794"/>
            <a:satOff val="-22539"/>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lumMod val="95000"/>
                  <a:lumOff val="5000"/>
                </a:schemeClr>
              </a:solidFill>
            </a:rPr>
            <a:t>Addressing barriers to mental health care</a:t>
          </a:r>
          <a:endParaRPr lang="en-US" sz="2100" kern="1200" dirty="0">
            <a:solidFill>
              <a:schemeClr val="tx1">
                <a:lumMod val="95000"/>
                <a:lumOff val="5000"/>
              </a:schemeClr>
            </a:solidFill>
          </a:endParaRPr>
        </a:p>
      </dsp:txBody>
      <dsp:txXfrm>
        <a:off x="56072" y="3758598"/>
        <a:ext cx="6367213" cy="1036503"/>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2671D-913D-C34F-99B8-8D66C34C9AC8}" type="datetimeFigureOut">
              <a:rPr lang="en-US" smtClean="0"/>
              <a:t>3/18/25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F53E5-317E-7344-B74B-C086FF27ED3D}" type="slidenum">
              <a:rPr lang="en-US" smtClean="0"/>
              <a:t>‹#›</a:t>
            </a:fld>
            <a:endParaRPr lang="en-US" dirty="0"/>
          </a:p>
        </p:txBody>
      </p:sp>
    </p:spTree>
    <p:extLst>
      <p:ext uri="{BB962C8B-B14F-4D97-AF65-F5344CB8AC3E}">
        <p14:creationId xmlns:p14="http://schemas.microsoft.com/office/powerpoint/2010/main" val="246244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believed that 1 in 7 women experience postpartum. Many women go underreported or misdiagnosed</a:t>
            </a:r>
          </a:p>
          <a:p>
            <a:endParaRPr lang="en-US" dirty="0"/>
          </a:p>
          <a:p>
            <a:r>
              <a:rPr lang="en-US" dirty="0"/>
              <a:t>~ In 2018, the Unites States saw a dramatic increase of PPD in both the Asian and Pacific Islander communities (Haight et al., 2024) </a:t>
            </a:r>
          </a:p>
          <a:p>
            <a:endParaRPr lang="en-US" dirty="0"/>
          </a:p>
          <a:p>
            <a:r>
              <a:rPr lang="en-US" dirty="0"/>
              <a:t>~ Individuals who identify as African Americans, Asian, Native Americans, and Multiracial are less likely to be screened for PPD and are often misdiagnosed (Haight et al., 2024.) </a:t>
            </a:r>
          </a:p>
          <a:p>
            <a:endParaRPr lang="en-US" dirty="0"/>
          </a:p>
          <a:p>
            <a:r>
              <a:rPr lang="en-US" dirty="0"/>
              <a:t>~If we add in stillbirth and miscarriages, this can equate to over 900,000 women who will be diagnosed with postpartum depression</a:t>
            </a:r>
          </a:p>
        </p:txBody>
      </p:sp>
      <p:sp>
        <p:nvSpPr>
          <p:cNvPr id="4" name="Slide Number Placeholder 3"/>
          <p:cNvSpPr>
            <a:spLocks noGrp="1"/>
          </p:cNvSpPr>
          <p:nvPr>
            <p:ph type="sldNum" sz="quarter" idx="5"/>
          </p:nvPr>
        </p:nvSpPr>
        <p:spPr/>
        <p:txBody>
          <a:bodyPr/>
          <a:lstStyle/>
          <a:p>
            <a:fld id="{2FBF53E5-317E-7344-B74B-C086FF27ED3D}" type="slidenum">
              <a:rPr lang="en-US" smtClean="0"/>
              <a:t>6</a:t>
            </a:fld>
            <a:endParaRPr lang="en-US" dirty="0"/>
          </a:p>
        </p:txBody>
      </p:sp>
    </p:spTree>
    <p:extLst>
      <p:ext uri="{BB962C8B-B14F-4D97-AF65-F5344CB8AC3E}">
        <p14:creationId xmlns:p14="http://schemas.microsoft.com/office/powerpoint/2010/main" val="89710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F53E5-317E-7344-B74B-C086FF27ED3D}" type="slidenum">
              <a:rPr lang="en-US" smtClean="0"/>
              <a:t>14</a:t>
            </a:fld>
            <a:endParaRPr lang="en-US" dirty="0"/>
          </a:p>
        </p:txBody>
      </p:sp>
    </p:spTree>
    <p:extLst>
      <p:ext uri="{BB962C8B-B14F-4D97-AF65-F5344CB8AC3E}">
        <p14:creationId xmlns:p14="http://schemas.microsoft.com/office/powerpoint/2010/main" val="115268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3/18/25</a:t>
            </a:fld>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134996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3/18/25</a:t>
            </a:fld>
            <a:endParaRPr lang="en-US" dirty="0"/>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182237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3/18/25</a:t>
            </a:fld>
            <a:endParaRPr lang="en-US" dirty="0"/>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dirty="0"/>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08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3/18/25</a:t>
            </a:fld>
            <a:endParaRPr lang="en-US" dirty="0"/>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6226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3/18/25</a:t>
            </a:fld>
            <a:endParaRPr lang="en-US" dirty="0"/>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dirty="0"/>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0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3/18/25</a:t>
            </a:fld>
            <a:endParaRPr lang="en-US" dirty="0"/>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13638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3/18/25</a:t>
            </a:fld>
            <a:endParaRPr lang="en-US" dirty="0"/>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375175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3/18/25</a:t>
            </a:fld>
            <a:endParaRPr lang="en-US" dirty="0"/>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60692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3/18/25</a:t>
            </a:fld>
            <a:endParaRPr lang="en-US" dirty="0"/>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281068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3/18/25</a:t>
            </a:fld>
            <a:endParaRPr lang="en-US" dirty="0"/>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114449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3/18/25</a:t>
            </a:fld>
            <a:endParaRPr lang="en-US" dirty="0"/>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298241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3/18/25</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dirty="0"/>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278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aCWBfFNYRIc?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libreshot.com/children-friendships/"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EC9BECC-62B8-AAFE-A73F-ABEE3571F2B1}"/>
              </a:ext>
            </a:extLst>
          </p:cNvPr>
          <p:cNvPicPr>
            <a:picLocks noChangeAspect="1"/>
          </p:cNvPicPr>
          <p:nvPr/>
        </p:nvPicPr>
        <p:blipFill>
          <a:blip r:embed="rId2"/>
          <a:srcRect/>
          <a:stretch/>
        </p:blipFill>
        <p:spPr>
          <a:xfrm>
            <a:off x="-406" y="11"/>
            <a:ext cx="12191979" cy="6857989"/>
          </a:xfrm>
          <a:prstGeom prst="rect">
            <a:avLst/>
          </a:prstGeom>
        </p:spPr>
      </p:pic>
      <p:sp>
        <p:nvSpPr>
          <p:cNvPr id="22" name="Rectangle 21">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ADFACE-59CD-A277-314D-9C4724651C11}"/>
              </a:ext>
            </a:extLst>
          </p:cNvPr>
          <p:cNvSpPr>
            <a:spLocks noGrp="1"/>
          </p:cNvSpPr>
          <p:nvPr>
            <p:ph type="ctrTitle"/>
          </p:nvPr>
        </p:nvSpPr>
        <p:spPr>
          <a:xfrm>
            <a:off x="640080" y="914400"/>
            <a:ext cx="4892948" cy="3427867"/>
          </a:xfrm>
        </p:spPr>
        <p:txBody>
          <a:bodyPr anchor="t">
            <a:normAutofit/>
          </a:bodyPr>
          <a:lstStyle/>
          <a:p>
            <a:pPr algn="ctr"/>
            <a:r>
              <a:rPr lang="en-US" sz="4800" dirty="0">
                <a:solidFill>
                  <a:srgbClr val="FFFFFF"/>
                </a:solidFill>
              </a:rPr>
              <a:t>Postpartum depression and the impact on children</a:t>
            </a:r>
          </a:p>
        </p:txBody>
      </p:sp>
      <p:sp>
        <p:nvSpPr>
          <p:cNvPr id="3" name="Subtitle 2">
            <a:extLst>
              <a:ext uri="{FF2B5EF4-FFF2-40B4-BE49-F238E27FC236}">
                <a16:creationId xmlns:a16="http://schemas.microsoft.com/office/drawing/2014/main" id="{9F55A023-A8AE-B6F3-D97F-2F8F03D92EDD}"/>
              </a:ext>
            </a:extLst>
          </p:cNvPr>
          <p:cNvSpPr>
            <a:spLocks noGrp="1"/>
          </p:cNvSpPr>
          <p:nvPr>
            <p:ph type="subTitle" idx="1"/>
          </p:nvPr>
        </p:nvSpPr>
        <p:spPr>
          <a:xfrm>
            <a:off x="650970" y="5253051"/>
            <a:ext cx="4892948" cy="812923"/>
          </a:xfrm>
        </p:spPr>
        <p:txBody>
          <a:bodyPr anchor="t">
            <a:normAutofit/>
          </a:bodyPr>
          <a:lstStyle/>
          <a:p>
            <a:pPr algn="ctr"/>
            <a:r>
              <a:rPr lang="en-US" dirty="0">
                <a:solidFill>
                  <a:srgbClr val="FFFFFF"/>
                </a:solidFill>
              </a:rPr>
              <a:t>By: Ashley Garber and Cynthia Rosales</a:t>
            </a:r>
          </a:p>
        </p:txBody>
      </p:sp>
      <p:cxnSp>
        <p:nvCxnSpPr>
          <p:cNvPr id="20" name="Straight Connector 19">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1285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2557-5578-7D30-0FDA-8CCFCA59984B}"/>
              </a:ext>
            </a:extLst>
          </p:cNvPr>
          <p:cNvSpPr>
            <a:spLocks noGrp="1"/>
          </p:cNvSpPr>
          <p:nvPr>
            <p:ph type="title"/>
          </p:nvPr>
        </p:nvSpPr>
        <p:spPr/>
        <p:txBody>
          <a:bodyPr/>
          <a:lstStyle/>
          <a:p>
            <a:r>
              <a:rPr lang="en-US"/>
              <a:t>Risk Factors of Postpartum Psychosis</a:t>
            </a:r>
          </a:p>
        </p:txBody>
      </p:sp>
      <p:sp>
        <p:nvSpPr>
          <p:cNvPr id="3" name="Content Placeholder 2">
            <a:extLst>
              <a:ext uri="{FF2B5EF4-FFF2-40B4-BE49-F238E27FC236}">
                <a16:creationId xmlns:a16="http://schemas.microsoft.com/office/drawing/2014/main" id="{78391926-6112-3CA2-E6A4-0252A9DCDEA4}"/>
              </a:ext>
            </a:extLst>
          </p:cNvPr>
          <p:cNvSpPr>
            <a:spLocks noGrp="1"/>
          </p:cNvSpPr>
          <p:nvPr>
            <p:ph sz="half" idx="1"/>
          </p:nvPr>
        </p:nvSpPr>
        <p:spPr>
          <a:xfrm>
            <a:off x="640080" y="2633472"/>
            <a:ext cx="5212080" cy="3920884"/>
          </a:xfrm>
        </p:spPr>
        <p:txBody>
          <a:bodyPr vert="horz" lIns="91440" tIns="45720" rIns="91440" bIns="45720" rtlCol="0" anchor="t">
            <a:noAutofit/>
          </a:bodyPr>
          <a:lstStyle/>
          <a:p>
            <a:r>
              <a:rPr lang="en-US">
                <a:latin typeface="Calibri"/>
                <a:ea typeface="Calibri"/>
                <a:cs typeface="Times New Roman"/>
              </a:rPr>
              <a:t>History of bipolar disorder.</a:t>
            </a:r>
          </a:p>
          <a:p>
            <a:r>
              <a:rPr lang="en-US">
                <a:latin typeface="Calibri"/>
                <a:ea typeface="Calibri"/>
                <a:cs typeface="Times New Roman"/>
              </a:rPr>
              <a:t>History of postpartum psychosis in a previous pregnancy.</a:t>
            </a:r>
          </a:p>
          <a:p>
            <a:r>
              <a:rPr lang="en-US">
                <a:latin typeface="Calibri"/>
                <a:ea typeface="Calibri"/>
                <a:cs typeface="Times New Roman"/>
              </a:rPr>
              <a:t>Family history of psychosis or bipolar disorder. </a:t>
            </a:r>
          </a:p>
          <a:p>
            <a:r>
              <a:rPr lang="en-US">
                <a:latin typeface="Calibri"/>
                <a:ea typeface="Calibri"/>
                <a:cs typeface="Times New Roman"/>
              </a:rPr>
              <a:t>History of schizoaffective disorder or schizophrenia.</a:t>
            </a:r>
          </a:p>
          <a:p>
            <a:r>
              <a:rPr lang="en-US">
                <a:latin typeface="Calibri"/>
                <a:ea typeface="Calibri"/>
                <a:cs typeface="Times New Roman"/>
              </a:rPr>
              <a:t>Discontinuation of psychiatric medications during pregnancy.</a:t>
            </a:r>
            <a:endParaRPr lang="en-US">
              <a:latin typeface="Calibri"/>
              <a:ea typeface="Calibri"/>
            </a:endParaRPr>
          </a:p>
        </p:txBody>
      </p:sp>
      <p:sp>
        <p:nvSpPr>
          <p:cNvPr id="4" name="Content Placeholder 3">
            <a:extLst>
              <a:ext uri="{FF2B5EF4-FFF2-40B4-BE49-F238E27FC236}">
                <a16:creationId xmlns:a16="http://schemas.microsoft.com/office/drawing/2014/main" id="{E1563005-CF48-8315-B41A-FD913B3EFCD9}"/>
              </a:ext>
            </a:extLst>
          </p:cNvPr>
          <p:cNvSpPr>
            <a:spLocks noGrp="1"/>
          </p:cNvSpPr>
          <p:nvPr>
            <p:ph sz="half" idx="2"/>
          </p:nvPr>
        </p:nvSpPr>
        <p:spPr/>
        <p:txBody>
          <a:bodyPr vert="horz" lIns="91440" tIns="45720" rIns="91440" bIns="45720" rtlCol="0" anchor="t">
            <a:normAutofit/>
          </a:bodyPr>
          <a:lstStyle/>
          <a:p>
            <a:r>
              <a:rPr lang="en-US">
                <a:latin typeface="Calibri"/>
                <a:ea typeface="Calibri"/>
                <a:cs typeface="Calibri"/>
              </a:rPr>
              <a:t>Lack of sleep and/or hormonal fluctuations after giving birth.</a:t>
            </a:r>
          </a:p>
          <a:p>
            <a:r>
              <a:rPr lang="en-US">
                <a:latin typeface="Calibri"/>
                <a:ea typeface="Calibri"/>
                <a:cs typeface="Times New Roman"/>
              </a:rPr>
              <a:t>Higher in patients suffering from affective disorders like bipolar one, two, and first-time pregnancy with a previous family or personal history of bipolar one disorder is considered the most critical risk factor.</a:t>
            </a:r>
            <a:endParaRPr lang="en-US">
              <a:latin typeface="Calibri"/>
              <a:ea typeface="Calibri"/>
              <a:cs typeface="Calibri"/>
            </a:endParaRPr>
          </a:p>
        </p:txBody>
      </p:sp>
    </p:spTree>
    <p:extLst>
      <p:ext uri="{BB962C8B-B14F-4D97-AF65-F5344CB8AC3E}">
        <p14:creationId xmlns:p14="http://schemas.microsoft.com/office/powerpoint/2010/main" val="306145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1958-9141-44E1-B869-98D29CF728C9}"/>
              </a:ext>
            </a:extLst>
          </p:cNvPr>
          <p:cNvSpPr>
            <a:spLocks noGrp="1"/>
          </p:cNvSpPr>
          <p:nvPr>
            <p:ph type="title"/>
          </p:nvPr>
        </p:nvSpPr>
        <p:spPr/>
        <p:txBody>
          <a:bodyPr/>
          <a:lstStyle/>
          <a:p>
            <a:r>
              <a:rPr lang="en-US"/>
              <a:t>Treatment / Management &amp; Diagnosis </a:t>
            </a:r>
          </a:p>
        </p:txBody>
      </p:sp>
      <p:sp>
        <p:nvSpPr>
          <p:cNvPr id="3" name="Content Placeholder 2">
            <a:extLst>
              <a:ext uri="{FF2B5EF4-FFF2-40B4-BE49-F238E27FC236}">
                <a16:creationId xmlns:a16="http://schemas.microsoft.com/office/drawing/2014/main" id="{2A1A5435-43B4-3781-2246-09D751B73B32}"/>
              </a:ext>
            </a:extLst>
          </p:cNvPr>
          <p:cNvSpPr>
            <a:spLocks noGrp="1"/>
          </p:cNvSpPr>
          <p:nvPr>
            <p:ph sz="half" idx="1"/>
          </p:nvPr>
        </p:nvSpPr>
        <p:spPr/>
        <p:txBody>
          <a:bodyPr vert="horz" lIns="91440" tIns="45720" rIns="91440" bIns="45720" rtlCol="0" anchor="t">
            <a:normAutofit lnSpcReduction="10000"/>
          </a:bodyPr>
          <a:lstStyle/>
          <a:p>
            <a:r>
              <a:rPr lang="en-US">
                <a:latin typeface="Aptos"/>
                <a:cs typeface="Times New Roman"/>
              </a:rPr>
              <a:t>Mood Stabilizers </a:t>
            </a:r>
          </a:p>
          <a:p>
            <a:r>
              <a:rPr lang="en-US">
                <a:latin typeface="Aptos"/>
                <a:cs typeface="Times New Roman"/>
              </a:rPr>
              <a:t>Postpartum psychosis has been underdiagnosed and underreported because there are no standard screening procedures in place during the prenatal and postnatal periods</a:t>
            </a:r>
          </a:p>
          <a:p>
            <a:r>
              <a:rPr lang="en-US">
                <a:latin typeface="Aptos"/>
                <a:cs typeface="Times New Roman"/>
              </a:rPr>
              <a:t>If left untreated, it can result in tragic consequences like suicide or filicide. </a:t>
            </a:r>
          </a:p>
        </p:txBody>
      </p:sp>
      <p:sp>
        <p:nvSpPr>
          <p:cNvPr id="4" name="Content Placeholder 3">
            <a:extLst>
              <a:ext uri="{FF2B5EF4-FFF2-40B4-BE49-F238E27FC236}">
                <a16:creationId xmlns:a16="http://schemas.microsoft.com/office/drawing/2014/main" id="{ADEB9A19-935B-1084-651C-369D4AAA9DF1}"/>
              </a:ext>
            </a:extLst>
          </p:cNvPr>
          <p:cNvSpPr>
            <a:spLocks noGrp="1"/>
          </p:cNvSpPr>
          <p:nvPr>
            <p:ph sz="half" idx="2"/>
          </p:nvPr>
        </p:nvSpPr>
        <p:spPr/>
        <p:txBody>
          <a:bodyPr vert="horz" lIns="91440" tIns="45720" rIns="91440" bIns="45720" rtlCol="0" anchor="t">
            <a:normAutofit lnSpcReduction="10000"/>
          </a:bodyPr>
          <a:lstStyle/>
          <a:p>
            <a:r>
              <a:rPr lang="en-US">
                <a:latin typeface="Aptos"/>
                <a:cs typeface="Times New Roman"/>
              </a:rPr>
              <a:t>Postpartum psychosis usually has a sudden onset but is a brief and limited illness that responds rapidly to treatment. </a:t>
            </a:r>
          </a:p>
          <a:p>
            <a:r>
              <a:rPr lang="en-US">
                <a:latin typeface="Aptos"/>
                <a:cs typeface="Times New Roman"/>
              </a:rPr>
              <a:t>Mothers who are at risk for harm to themselves or the baby require immediate hospitalization. </a:t>
            </a:r>
          </a:p>
          <a:p>
            <a:r>
              <a:rPr lang="en-US">
                <a:latin typeface="Aptos"/>
                <a:cs typeface="Times New Roman"/>
              </a:rPr>
              <a:t>There are no current guidelines to manage postpartum psychosis, and the management depends on the cause.</a:t>
            </a:r>
            <a:endParaRPr lang="en-US">
              <a:latin typeface="Aptos"/>
            </a:endParaRPr>
          </a:p>
        </p:txBody>
      </p:sp>
    </p:spTree>
    <p:extLst>
      <p:ext uri="{BB962C8B-B14F-4D97-AF65-F5344CB8AC3E}">
        <p14:creationId xmlns:p14="http://schemas.microsoft.com/office/powerpoint/2010/main" val="132831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C504CE-3037-BF64-97EB-96466BE6A971}"/>
              </a:ext>
            </a:extLst>
          </p:cNvPr>
          <p:cNvSpPr>
            <a:spLocks noGrp="1"/>
          </p:cNvSpPr>
          <p:nvPr>
            <p:ph type="title"/>
          </p:nvPr>
        </p:nvSpPr>
        <p:spPr>
          <a:xfrm>
            <a:off x="640079" y="1122748"/>
            <a:ext cx="5752093" cy="856524"/>
          </a:xfrm>
        </p:spPr>
        <p:txBody>
          <a:bodyPr>
            <a:normAutofit/>
          </a:bodyPr>
          <a:lstStyle/>
          <a:p>
            <a:pPr algn="ctr"/>
            <a:r>
              <a:rPr lang="en-US" b="0" dirty="0">
                <a:solidFill>
                  <a:schemeClr val="tx2">
                    <a:lumMod val="75000"/>
                    <a:lumOff val="25000"/>
                  </a:schemeClr>
                </a:solidFill>
                <a:latin typeface="Alasassy Caps" pitchFamily="2" charset="77"/>
              </a:rPr>
              <a:t>Meet Andrea Yates</a:t>
            </a:r>
            <a:r>
              <a:rPr lang="en-US" dirty="0"/>
              <a:t>: </a:t>
            </a:r>
          </a:p>
        </p:txBody>
      </p:sp>
      <p:sp>
        <p:nvSpPr>
          <p:cNvPr id="11" name="Content Placeholder 10">
            <a:extLst>
              <a:ext uri="{FF2B5EF4-FFF2-40B4-BE49-F238E27FC236}">
                <a16:creationId xmlns:a16="http://schemas.microsoft.com/office/drawing/2014/main" id="{D9E50A5F-BB0E-0D05-80D7-3F89D30841A9}"/>
              </a:ext>
            </a:extLst>
          </p:cNvPr>
          <p:cNvSpPr>
            <a:spLocks noGrp="1"/>
          </p:cNvSpPr>
          <p:nvPr>
            <p:ph idx="1"/>
          </p:nvPr>
        </p:nvSpPr>
        <p:spPr>
          <a:xfrm>
            <a:off x="640079" y="1979272"/>
            <a:ext cx="5752095" cy="4560423"/>
          </a:xfrm>
        </p:spPr>
        <p:txBody>
          <a:bodyPr>
            <a:normAutofit lnSpcReduction="10000"/>
          </a:bodyPr>
          <a:lstStyle/>
          <a:p>
            <a:pPr algn="ctr"/>
            <a:r>
              <a:rPr lang="en-US" b="1" dirty="0">
                <a:solidFill>
                  <a:schemeClr val="bg2">
                    <a:lumMod val="25000"/>
                  </a:schemeClr>
                </a:solidFill>
                <a:latin typeface="Alasassy Caps" pitchFamily="2" charset="77"/>
              </a:rPr>
              <a:t>Struggled with postpartum depression and psychosis episodes; influenced by religion</a:t>
            </a:r>
            <a:r>
              <a:rPr lang="en-US" dirty="0"/>
              <a:t>. </a:t>
            </a:r>
            <a:endParaRPr lang="en-US" b="1" dirty="0">
              <a:solidFill>
                <a:schemeClr val="bg2">
                  <a:lumMod val="25000"/>
                </a:schemeClr>
              </a:solidFill>
              <a:latin typeface="Alasassy Caps" pitchFamily="2" charset="77"/>
            </a:endParaRPr>
          </a:p>
          <a:p>
            <a:pPr algn="ctr"/>
            <a:r>
              <a:rPr lang="en-US" b="1" dirty="0">
                <a:solidFill>
                  <a:schemeClr val="bg2">
                    <a:lumMod val="25000"/>
                  </a:schemeClr>
                </a:solidFill>
                <a:latin typeface="Alasassy Caps" pitchFamily="2" charset="77"/>
              </a:rPr>
              <a:t> June 20</a:t>
            </a:r>
            <a:r>
              <a:rPr lang="en-US" b="1" baseline="30000" dirty="0">
                <a:solidFill>
                  <a:schemeClr val="bg2">
                    <a:lumMod val="25000"/>
                  </a:schemeClr>
                </a:solidFill>
                <a:latin typeface="Alasassy Caps" pitchFamily="2" charset="77"/>
              </a:rPr>
              <a:t>th</a:t>
            </a:r>
            <a:r>
              <a:rPr lang="en-US" b="1" dirty="0">
                <a:solidFill>
                  <a:schemeClr val="bg2">
                    <a:lumMod val="25000"/>
                  </a:schemeClr>
                </a:solidFill>
                <a:latin typeface="Alasassy Caps" pitchFamily="2" charset="77"/>
              </a:rPr>
              <a:t>, 2001 Andrea drowned her 5 children: ages 7, 5, 3, 2, and 6 months</a:t>
            </a:r>
          </a:p>
          <a:p>
            <a:pPr algn="ctr"/>
            <a:r>
              <a:rPr lang="en-US" b="1" dirty="0">
                <a:solidFill>
                  <a:schemeClr val="bg2">
                    <a:lumMod val="25000"/>
                  </a:schemeClr>
                </a:solidFill>
                <a:latin typeface="Alasassy Caps" pitchFamily="2" charset="77"/>
              </a:rPr>
              <a:t>Began to show signs of mental health issues after the birth of the first child</a:t>
            </a:r>
          </a:p>
          <a:p>
            <a:pPr algn="ctr"/>
            <a:r>
              <a:rPr lang="en-US" b="1" dirty="0">
                <a:solidFill>
                  <a:schemeClr val="bg2">
                    <a:lumMod val="25000"/>
                  </a:schemeClr>
                </a:solidFill>
                <a:latin typeface="Alasassy Caps" pitchFamily="2" charset="77"/>
              </a:rPr>
              <a:t>Attempted to take her life on multiple occasions</a:t>
            </a:r>
          </a:p>
          <a:p>
            <a:pPr algn="ctr"/>
            <a:r>
              <a:rPr lang="en-US" b="1" dirty="0">
                <a:solidFill>
                  <a:schemeClr val="bg2">
                    <a:lumMod val="25000"/>
                  </a:schemeClr>
                </a:solidFill>
                <a:latin typeface="Alasassy Caps" pitchFamily="2" charset="77"/>
              </a:rPr>
              <a:t>After her Father’s passing in 2001, Andrea spent several weeks in a catatonic state</a:t>
            </a:r>
          </a:p>
          <a:p>
            <a:pPr algn="ctr"/>
            <a:r>
              <a:rPr lang="en-US" b="1" dirty="0">
                <a:solidFill>
                  <a:schemeClr val="bg2">
                    <a:lumMod val="25000"/>
                  </a:schemeClr>
                </a:solidFill>
                <a:latin typeface="Alasassy Caps" pitchFamily="2" charset="77"/>
              </a:rPr>
              <a:t>Suffered with Severe hallucinations; specifically centered around religion</a:t>
            </a:r>
          </a:p>
          <a:p>
            <a:pPr algn="ctr"/>
            <a:endParaRPr lang="en-US" b="1" dirty="0">
              <a:solidFill>
                <a:schemeClr val="bg2">
                  <a:lumMod val="25000"/>
                </a:schemeClr>
              </a:solidFill>
              <a:latin typeface="Alasassy Caps" pitchFamily="2" charset="77"/>
            </a:endParaRPr>
          </a:p>
          <a:p>
            <a:endParaRPr lang="en-US" dirty="0"/>
          </a:p>
          <a:p>
            <a:endParaRPr lang="en-US" dirty="0"/>
          </a:p>
          <a:p>
            <a:endParaRPr lang="en-US" dirty="0"/>
          </a:p>
        </p:txBody>
      </p:sp>
      <p:pic>
        <p:nvPicPr>
          <p:cNvPr id="5" name="Content Placeholder 4" descr="A group of people posing for a photo&#10;&#10;AI-generated content may be incorrect.">
            <a:extLst>
              <a:ext uri="{FF2B5EF4-FFF2-40B4-BE49-F238E27FC236}">
                <a16:creationId xmlns:a16="http://schemas.microsoft.com/office/drawing/2014/main" id="{AB3BB0AB-F8F9-4665-0104-56267CD8EFFA}"/>
              </a:ext>
            </a:extLst>
          </p:cNvPr>
          <p:cNvPicPr>
            <a:picLocks noChangeAspect="1"/>
          </p:cNvPicPr>
          <p:nvPr/>
        </p:nvPicPr>
        <p:blipFill>
          <a:blip r:embed="rId2"/>
          <a:srcRect r="-1" b="5797"/>
          <a:stretch/>
        </p:blipFill>
        <p:spPr>
          <a:xfrm>
            <a:off x="7342485" y="3607283"/>
            <a:ext cx="4161507" cy="2690635"/>
          </a:xfrm>
          <a:prstGeom prst="rect">
            <a:avLst/>
          </a:prstGeom>
        </p:spPr>
      </p:pic>
      <p:pic>
        <p:nvPicPr>
          <p:cNvPr id="7" name="Picture 6" descr="A person with glasses and a black turtleneck&#10;&#10;AI-generated content may be incorrect.">
            <a:extLst>
              <a:ext uri="{FF2B5EF4-FFF2-40B4-BE49-F238E27FC236}">
                <a16:creationId xmlns:a16="http://schemas.microsoft.com/office/drawing/2014/main" id="{4159462B-AEF9-762A-85CB-87D8C980E971}"/>
              </a:ext>
            </a:extLst>
          </p:cNvPr>
          <p:cNvPicPr>
            <a:picLocks noChangeAspect="1"/>
          </p:cNvPicPr>
          <p:nvPr/>
        </p:nvPicPr>
        <p:blipFill>
          <a:blip r:embed="rId3"/>
          <a:srcRect l="7027" r="6361" b="1"/>
          <a:stretch/>
        </p:blipFill>
        <p:spPr>
          <a:xfrm>
            <a:off x="7367580" y="622561"/>
            <a:ext cx="4111317" cy="2658192"/>
          </a:xfrm>
          <a:prstGeom prst="rect">
            <a:avLst/>
          </a:prstGeom>
        </p:spPr>
      </p:pic>
      <p:cxnSp>
        <p:nvCxnSpPr>
          <p:cNvPr id="33" name="Straight Connector 32">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2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3E7930-C51F-9C43-700D-B872502807A5}"/>
              </a:ext>
            </a:extLst>
          </p:cNvPr>
          <p:cNvSpPr>
            <a:spLocks noGrp="1"/>
          </p:cNvSpPr>
          <p:nvPr>
            <p:ph type="title"/>
          </p:nvPr>
        </p:nvSpPr>
        <p:spPr>
          <a:xfrm>
            <a:off x="640080" y="823594"/>
            <a:ext cx="10691535" cy="889459"/>
          </a:xfrm>
        </p:spPr>
        <p:txBody>
          <a:bodyPr/>
          <a:lstStyle/>
          <a:p>
            <a:pPr algn="ctr"/>
            <a:r>
              <a:rPr lang="en-US" b="0" dirty="0">
                <a:solidFill>
                  <a:schemeClr val="tx2">
                    <a:lumMod val="90000"/>
                    <a:lumOff val="10000"/>
                  </a:schemeClr>
                </a:solidFill>
                <a:latin typeface="Alasassy Caps" pitchFamily="2" charset="77"/>
              </a:rPr>
              <a:t>Andrea Yates</a:t>
            </a:r>
            <a:r>
              <a:rPr lang="en-US" b="0" dirty="0">
                <a:latin typeface="Alasassy Caps" pitchFamily="2" charset="77"/>
              </a:rPr>
              <a:t>:</a:t>
            </a:r>
          </a:p>
        </p:txBody>
      </p:sp>
      <p:pic>
        <p:nvPicPr>
          <p:cNvPr id="9" name="Online Media 8" descr="6 MoodDO depression n psychosis, postpartum, Andrea Yates, Comer clip80">
            <a:hlinkClick r:id="" action="ppaction://media"/>
            <a:extLst>
              <a:ext uri="{FF2B5EF4-FFF2-40B4-BE49-F238E27FC236}">
                <a16:creationId xmlns:a16="http://schemas.microsoft.com/office/drawing/2014/main" id="{2F5473BC-59E6-A1DE-8EC3-F6E37CA3B584}"/>
              </a:ext>
            </a:extLst>
          </p:cNvPr>
          <p:cNvPicPr>
            <a:picLocks noGrp="1" noRot="1" noChangeAspect="1"/>
          </p:cNvPicPr>
          <p:nvPr>
            <p:ph idx="1"/>
            <a:videoFile r:link="rId1"/>
          </p:nvPr>
        </p:nvPicPr>
        <p:blipFill>
          <a:blip r:embed="rId3"/>
          <a:stretch>
            <a:fillRect/>
          </a:stretch>
        </p:blipFill>
        <p:spPr>
          <a:xfrm>
            <a:off x="2990770" y="1713053"/>
            <a:ext cx="6173853" cy="4629874"/>
          </a:xfrm>
          <a:prstGeom prst="rect">
            <a:avLst/>
          </a:prstGeom>
        </p:spPr>
      </p:pic>
    </p:spTree>
    <p:extLst>
      <p:ext uri="{BB962C8B-B14F-4D97-AF65-F5344CB8AC3E}">
        <p14:creationId xmlns:p14="http://schemas.microsoft.com/office/powerpoint/2010/main" val="129213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hild and child standing in a field&#10;&#10;AI-generated content may be incorrect.">
            <a:extLst>
              <a:ext uri="{FF2B5EF4-FFF2-40B4-BE49-F238E27FC236}">
                <a16:creationId xmlns:a16="http://schemas.microsoft.com/office/drawing/2014/main" id="{58883089-DD27-1C9D-A365-6FBBB406CD67}"/>
              </a:ext>
            </a:extLst>
          </p:cNvPr>
          <p:cNvPicPr>
            <a:picLocks noChangeAspect="1"/>
          </p:cNvPicPr>
          <p:nvPr/>
        </p:nvPicPr>
        <p:blipFill>
          <a:blip r:embed="rId3">
            <a:extLst>
              <a:ext uri="{837473B0-CC2E-450A-ABE3-18F120FF3D39}">
                <a1611:picAttrSrcUrl xmlns:a1611="http://schemas.microsoft.com/office/drawing/2016/11/main" r:id="rId4"/>
              </a:ext>
            </a:extLst>
          </a:blip>
          <a:srcRect t="18478"/>
          <a:stretch/>
        </p:blipFill>
        <p:spPr>
          <a:xfrm>
            <a:off x="0" y="0"/>
            <a:ext cx="12191980" cy="6857990"/>
          </a:xfrm>
          <a:prstGeom prst="rect">
            <a:avLst/>
          </a:prstGeom>
        </p:spPr>
      </p:pic>
      <p:sp useBgFill="1">
        <p:nvSpPr>
          <p:cNvPr id="21" name="Rectangle 20">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2FE765-FA4C-F5FC-4811-CEEF6BB2BCC7}"/>
              </a:ext>
            </a:extLst>
          </p:cNvPr>
          <p:cNvSpPr>
            <a:spLocks noGrp="1"/>
          </p:cNvSpPr>
          <p:nvPr>
            <p:ph type="title"/>
          </p:nvPr>
        </p:nvSpPr>
        <p:spPr>
          <a:xfrm>
            <a:off x="1049451" y="1111170"/>
            <a:ext cx="4665540" cy="729205"/>
          </a:xfrm>
        </p:spPr>
        <p:txBody>
          <a:bodyPr anchor="t">
            <a:normAutofit/>
          </a:bodyPr>
          <a:lstStyle/>
          <a:p>
            <a:pPr algn="ctr"/>
            <a:r>
              <a:rPr lang="en-US" sz="3200" dirty="0">
                <a:latin typeface="Alasassy Caps" pitchFamily="2" charset="77"/>
              </a:rPr>
              <a:t>PPD impact on Children</a:t>
            </a:r>
            <a:r>
              <a:rPr lang="en-US" dirty="0">
                <a:latin typeface="Alasassy Caps" pitchFamily="2" charset="77"/>
              </a:rPr>
              <a:t>:</a:t>
            </a:r>
          </a:p>
        </p:txBody>
      </p:sp>
      <p:sp>
        <p:nvSpPr>
          <p:cNvPr id="22" name="Content Placeholder 8">
            <a:extLst>
              <a:ext uri="{FF2B5EF4-FFF2-40B4-BE49-F238E27FC236}">
                <a16:creationId xmlns:a16="http://schemas.microsoft.com/office/drawing/2014/main" id="{4C543FF0-67CF-3753-1650-E4552B0956D9}"/>
              </a:ext>
            </a:extLst>
          </p:cNvPr>
          <p:cNvSpPr>
            <a:spLocks noGrp="1"/>
          </p:cNvSpPr>
          <p:nvPr>
            <p:ph idx="1"/>
          </p:nvPr>
        </p:nvSpPr>
        <p:spPr>
          <a:xfrm>
            <a:off x="1049454" y="1972471"/>
            <a:ext cx="4665546" cy="3906454"/>
          </a:xfrm>
        </p:spPr>
        <p:txBody>
          <a:bodyPr>
            <a:normAutofit/>
          </a:bodyPr>
          <a:lstStyle/>
          <a:p>
            <a:r>
              <a:rPr lang="en-US" b="1" dirty="0">
                <a:solidFill>
                  <a:schemeClr val="accent5">
                    <a:lumMod val="50000"/>
                  </a:schemeClr>
                </a:solidFill>
                <a:latin typeface="Times New Roman" panose="02020603050405020304" pitchFamily="18" charset="0"/>
                <a:cs typeface="Times New Roman" panose="02020603050405020304" pitchFamily="18" charset="0"/>
              </a:rPr>
              <a:t>Attachment issues</a:t>
            </a:r>
          </a:p>
          <a:p>
            <a:r>
              <a:rPr lang="en-US" b="1" dirty="0">
                <a:solidFill>
                  <a:schemeClr val="accent5">
                    <a:lumMod val="50000"/>
                  </a:schemeClr>
                </a:solidFill>
                <a:latin typeface="Times New Roman" panose="02020603050405020304" pitchFamily="18" charset="0"/>
                <a:cs typeface="Times New Roman" panose="02020603050405020304" pitchFamily="18" charset="0"/>
              </a:rPr>
              <a:t>Lower grades</a:t>
            </a:r>
          </a:p>
          <a:p>
            <a:r>
              <a:rPr lang="en-US" b="1" dirty="0">
                <a:solidFill>
                  <a:schemeClr val="accent5">
                    <a:lumMod val="50000"/>
                  </a:schemeClr>
                </a:solidFill>
                <a:latin typeface="Times New Roman" panose="02020603050405020304" pitchFamily="18" charset="0"/>
                <a:cs typeface="Times New Roman" panose="02020603050405020304" pitchFamily="18" charset="0"/>
              </a:rPr>
              <a:t>Higher risk for depression</a:t>
            </a:r>
          </a:p>
          <a:p>
            <a:r>
              <a:rPr lang="en-US" b="1" dirty="0">
                <a:solidFill>
                  <a:schemeClr val="accent5">
                    <a:lumMod val="50000"/>
                  </a:schemeClr>
                </a:solidFill>
                <a:latin typeface="Times New Roman" panose="02020603050405020304" pitchFamily="18" charset="0"/>
                <a:cs typeface="Times New Roman" panose="02020603050405020304" pitchFamily="18" charset="0"/>
              </a:rPr>
              <a:t>Stunted infant growth</a:t>
            </a:r>
          </a:p>
          <a:p>
            <a:r>
              <a:rPr lang="en-US" b="1" dirty="0">
                <a:solidFill>
                  <a:schemeClr val="accent5">
                    <a:lumMod val="50000"/>
                  </a:schemeClr>
                </a:solidFill>
                <a:latin typeface="Times New Roman" panose="02020603050405020304" pitchFamily="18" charset="0"/>
                <a:cs typeface="Times New Roman" panose="02020603050405020304" pitchFamily="18" charset="0"/>
              </a:rPr>
              <a:t>Delayed cognitive issues in infant</a:t>
            </a:r>
          </a:p>
          <a:p>
            <a:r>
              <a:rPr lang="en-US" b="1" dirty="0">
                <a:solidFill>
                  <a:schemeClr val="accent5">
                    <a:lumMod val="50000"/>
                  </a:schemeClr>
                </a:solidFill>
                <a:latin typeface="Times New Roman" panose="02020603050405020304" pitchFamily="18" charset="0"/>
                <a:cs typeface="Times New Roman" panose="02020603050405020304" pitchFamily="18" charset="0"/>
              </a:rPr>
              <a:t>Poor sleep and eating patterns</a:t>
            </a:r>
          </a:p>
          <a:p>
            <a:r>
              <a:rPr lang="en-US" b="1" dirty="0">
                <a:solidFill>
                  <a:schemeClr val="accent5">
                    <a:lumMod val="50000"/>
                  </a:schemeClr>
                </a:solidFill>
                <a:latin typeface="Times New Roman" panose="02020603050405020304" pitchFamily="18" charset="0"/>
                <a:cs typeface="Times New Roman" panose="02020603050405020304" pitchFamily="18" charset="0"/>
              </a:rPr>
              <a:t>Language development issues</a:t>
            </a:r>
          </a:p>
        </p:txBody>
      </p:sp>
      <p:cxnSp>
        <p:nvCxnSpPr>
          <p:cNvPr id="23" name="Straight Connector 22">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398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7A3538-75B4-F660-31BC-1EA524EB82B7}"/>
              </a:ext>
            </a:extLst>
          </p:cNvPr>
          <p:cNvSpPr>
            <a:spLocks noGrp="1"/>
          </p:cNvSpPr>
          <p:nvPr>
            <p:ph type="title"/>
          </p:nvPr>
        </p:nvSpPr>
        <p:spPr>
          <a:xfrm>
            <a:off x="640080" y="1371600"/>
            <a:ext cx="3677920" cy="3919267"/>
          </a:xfrm>
        </p:spPr>
        <p:txBody>
          <a:bodyPr anchor="t">
            <a:normAutofit/>
          </a:bodyPr>
          <a:lstStyle/>
          <a:p>
            <a:pPr algn="ctr"/>
            <a:r>
              <a:rPr lang="en-US" b="0" dirty="0">
                <a:latin typeface="Alasassy Caps" pitchFamily="2" charset="77"/>
              </a:rPr>
              <a:t>Children impact (cont.)</a:t>
            </a:r>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0BC1A23-F2F6-6F63-674D-80B31379530F}"/>
              </a:ext>
            </a:extLst>
          </p:cNvPr>
          <p:cNvGraphicFramePr>
            <a:graphicFrameLocks noGrp="1"/>
          </p:cNvGraphicFramePr>
          <p:nvPr>
            <p:ph idx="1"/>
            <p:extLst>
              <p:ext uri="{D42A27DB-BD31-4B8C-83A1-F6EECF244321}">
                <p14:modId xmlns:p14="http://schemas.microsoft.com/office/powerpoint/2010/main" val="3538658616"/>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35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F99BE1-44AD-B80A-ED6C-8C74F075C1F1}"/>
              </a:ext>
            </a:extLst>
          </p:cNvPr>
          <p:cNvSpPr>
            <a:spLocks noGrp="1"/>
          </p:cNvSpPr>
          <p:nvPr>
            <p:ph type="title"/>
          </p:nvPr>
        </p:nvSpPr>
        <p:spPr>
          <a:xfrm>
            <a:off x="640080" y="914399"/>
            <a:ext cx="3000587" cy="4160520"/>
          </a:xfrm>
        </p:spPr>
        <p:txBody>
          <a:bodyPr anchor="t">
            <a:normAutofit/>
          </a:bodyPr>
          <a:lstStyle/>
          <a:p>
            <a:pPr algn="ctr"/>
            <a:r>
              <a:rPr lang="en-US" sz="3600" b="0" dirty="0">
                <a:latin typeface="Alasassy Caps" pitchFamily="2" charset="77"/>
              </a:rPr>
              <a:t>Fathers Can suffer too: </a:t>
            </a:r>
          </a:p>
        </p:txBody>
      </p:sp>
      <p:cxnSp>
        <p:nvCxnSpPr>
          <p:cNvPr id="11" name="Straight Connector 10">
            <a:extLst>
              <a:ext uri="{FF2B5EF4-FFF2-40B4-BE49-F238E27FC236}">
                <a16:creationId xmlns:a16="http://schemas.microsoft.com/office/drawing/2014/main" id="{05ADA91C-AD52-A530-A898-AD6E698745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4626189-C611-32E7-CE3E-759876A349CE}"/>
              </a:ext>
            </a:extLst>
          </p:cNvPr>
          <p:cNvGraphicFramePr>
            <a:graphicFrameLocks noGrp="1"/>
          </p:cNvGraphicFramePr>
          <p:nvPr>
            <p:ph idx="1"/>
            <p:extLst>
              <p:ext uri="{D42A27DB-BD31-4B8C-83A1-F6EECF244321}">
                <p14:modId xmlns:p14="http://schemas.microsoft.com/office/powerpoint/2010/main" val="768336122"/>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4081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11DF65-E8A2-B044-2BBA-75117FB3D783}"/>
              </a:ext>
            </a:extLst>
          </p:cNvPr>
          <p:cNvSpPr>
            <a:spLocks noGrp="1"/>
          </p:cNvSpPr>
          <p:nvPr>
            <p:ph type="title"/>
          </p:nvPr>
        </p:nvSpPr>
        <p:spPr>
          <a:xfrm>
            <a:off x="640080" y="1371600"/>
            <a:ext cx="3677920" cy="3919267"/>
          </a:xfrm>
        </p:spPr>
        <p:txBody>
          <a:bodyPr anchor="t">
            <a:normAutofit/>
          </a:bodyPr>
          <a:lstStyle/>
          <a:p>
            <a:pPr algn="ctr"/>
            <a:r>
              <a:rPr lang="en-US" b="0" dirty="0">
                <a:latin typeface="Alasassy Caps" pitchFamily="2" charset="77"/>
              </a:rPr>
              <a:t>Need for Further care</a:t>
            </a:r>
            <a:r>
              <a:rPr lang="en-US" dirty="0"/>
              <a:t>:</a:t>
            </a:r>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031889E-4A09-4472-9A14-1E4DC42D6491}"/>
              </a:ext>
            </a:extLst>
          </p:cNvPr>
          <p:cNvGraphicFramePr>
            <a:graphicFrameLocks noGrp="1"/>
          </p:cNvGraphicFramePr>
          <p:nvPr>
            <p:ph idx="1"/>
            <p:extLst>
              <p:ext uri="{D42A27DB-BD31-4B8C-83A1-F6EECF244321}">
                <p14:modId xmlns:p14="http://schemas.microsoft.com/office/powerpoint/2010/main" val="3235959999"/>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902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8D07-0E30-4F79-5BF6-21FCC8959777}"/>
              </a:ext>
            </a:extLst>
          </p:cNvPr>
          <p:cNvSpPr>
            <a:spLocks noGrp="1"/>
          </p:cNvSpPr>
          <p:nvPr>
            <p:ph type="title"/>
          </p:nvPr>
        </p:nvSpPr>
        <p:spPr>
          <a:xfrm>
            <a:off x="640079" y="658369"/>
            <a:ext cx="10890929" cy="672720"/>
          </a:xfrm>
        </p:spPr>
        <p:txBody>
          <a:bodyPr>
            <a:normAutofit fontScale="90000"/>
          </a:bodyPr>
          <a:lstStyle/>
          <a:p>
            <a:pPr algn="ctr"/>
            <a:r>
              <a:rPr lang="en-US" dirty="0">
                <a:latin typeface="Alasassy Caps" pitchFamily="2" charset="77"/>
              </a:rPr>
              <a:t>References:</a:t>
            </a:r>
          </a:p>
        </p:txBody>
      </p:sp>
      <p:sp>
        <p:nvSpPr>
          <p:cNvPr id="3" name="Content Placeholder 2">
            <a:extLst>
              <a:ext uri="{FF2B5EF4-FFF2-40B4-BE49-F238E27FC236}">
                <a16:creationId xmlns:a16="http://schemas.microsoft.com/office/drawing/2014/main" id="{380DBCB3-E13D-DBC7-6975-41A7AF1832F8}"/>
              </a:ext>
            </a:extLst>
          </p:cNvPr>
          <p:cNvSpPr>
            <a:spLocks noGrp="1"/>
          </p:cNvSpPr>
          <p:nvPr>
            <p:ph idx="1"/>
          </p:nvPr>
        </p:nvSpPr>
        <p:spPr>
          <a:xfrm>
            <a:off x="640080" y="1527858"/>
            <a:ext cx="10890928" cy="4942389"/>
          </a:xfrm>
        </p:spPr>
        <p:txBody>
          <a:bodyPr>
            <a:normAutofit/>
          </a:bodyPr>
          <a:lstStyle/>
          <a:p>
            <a:pPr marL="0" indent="-457200">
              <a:lnSpc>
                <a:spcPct val="200000"/>
              </a:lnSpc>
              <a:spcBef>
                <a:spcPts val="0"/>
              </a:spcBef>
              <a:buNone/>
            </a:pPr>
            <a:endParaRPr lang="en-US" sz="1400" dirty="0">
              <a:latin typeface="Times New Roman" panose="02020603050405020304" pitchFamily="18" charset="0"/>
              <a:cs typeface="Times New Roman" panose="02020603050405020304" pitchFamily="18" charset="0"/>
            </a:endParaRPr>
          </a:p>
          <a:p>
            <a:pPr marL="0" indent="-457200">
              <a:lnSpc>
                <a:spcPct val="200000"/>
              </a:lnSpc>
              <a:spcBef>
                <a:spcPts val="0"/>
              </a:spcBef>
              <a:buNone/>
            </a:pPr>
            <a:endParaRPr lang="en-US" sz="14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F7639089-6426-8DEB-4125-F0C65D83DA67}"/>
              </a:ext>
            </a:extLst>
          </p:cNvPr>
          <p:cNvGraphicFramePr>
            <a:graphicFrameLocks noChangeAspect="1"/>
          </p:cNvGraphicFramePr>
          <p:nvPr>
            <p:extLst>
              <p:ext uri="{D42A27DB-BD31-4B8C-83A1-F6EECF244321}">
                <p14:modId xmlns:p14="http://schemas.microsoft.com/office/powerpoint/2010/main" val="3611633231"/>
              </p:ext>
            </p:extLst>
          </p:nvPr>
        </p:nvGraphicFramePr>
        <p:xfrm>
          <a:off x="3282171" y="1367878"/>
          <a:ext cx="5358313" cy="5131543"/>
        </p:xfrm>
        <a:graphic>
          <a:graphicData uri="http://schemas.openxmlformats.org/presentationml/2006/ole">
            <mc:AlternateContent xmlns:mc="http://schemas.openxmlformats.org/markup-compatibility/2006">
              <mc:Choice xmlns:v="urn:schemas-microsoft-com:vml" Requires="v">
                <p:oleObj name="Document" r:id="rId2" imgW="5943600" imgH="5092700" progId="Word.Document.12">
                  <p:embed/>
                </p:oleObj>
              </mc:Choice>
              <mc:Fallback>
                <p:oleObj name="Document" r:id="rId2" imgW="5943600" imgH="5092700" progId="Word.Document.12">
                  <p:embed/>
                  <p:pic>
                    <p:nvPicPr>
                      <p:cNvPr id="4" name="Object 3">
                        <a:extLst>
                          <a:ext uri="{FF2B5EF4-FFF2-40B4-BE49-F238E27FC236}">
                            <a16:creationId xmlns:a16="http://schemas.microsoft.com/office/drawing/2014/main" id="{F7639089-6426-8DEB-4125-F0C65D83DA67}"/>
                          </a:ext>
                        </a:extLst>
                      </p:cNvPr>
                      <p:cNvPicPr/>
                      <p:nvPr/>
                    </p:nvPicPr>
                    <p:blipFill>
                      <a:blip r:embed="rId3"/>
                      <a:stretch>
                        <a:fillRect/>
                      </a:stretch>
                    </p:blipFill>
                    <p:spPr>
                      <a:xfrm>
                        <a:off x="3282171" y="1367878"/>
                        <a:ext cx="5358313" cy="5131543"/>
                      </a:xfrm>
                      <a:prstGeom prst="rect">
                        <a:avLst/>
                      </a:prstGeom>
                    </p:spPr>
                  </p:pic>
                </p:oleObj>
              </mc:Fallback>
            </mc:AlternateContent>
          </a:graphicData>
        </a:graphic>
      </p:graphicFrame>
    </p:spTree>
    <p:extLst>
      <p:ext uri="{BB962C8B-B14F-4D97-AF65-F5344CB8AC3E}">
        <p14:creationId xmlns:p14="http://schemas.microsoft.com/office/powerpoint/2010/main" val="1283129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5CB50-A5DE-2BFA-C9F5-0934440BD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C2991-CC6C-3A33-2A1E-19B1A5446431}"/>
              </a:ext>
            </a:extLst>
          </p:cNvPr>
          <p:cNvSpPr>
            <a:spLocks noGrp="1"/>
          </p:cNvSpPr>
          <p:nvPr>
            <p:ph type="title"/>
          </p:nvPr>
        </p:nvSpPr>
        <p:spPr>
          <a:xfrm>
            <a:off x="640079" y="658369"/>
            <a:ext cx="10890929" cy="672720"/>
          </a:xfrm>
        </p:spPr>
        <p:txBody>
          <a:bodyPr>
            <a:normAutofit fontScale="90000"/>
          </a:bodyPr>
          <a:lstStyle/>
          <a:p>
            <a:pPr algn="ctr"/>
            <a:r>
              <a:rPr lang="en-US">
                <a:latin typeface="Alasassy Caps" pitchFamily="2" charset="77"/>
              </a:rPr>
              <a:t>References:</a:t>
            </a:r>
          </a:p>
        </p:txBody>
      </p:sp>
      <p:sp>
        <p:nvSpPr>
          <p:cNvPr id="3" name="Content Placeholder 2">
            <a:extLst>
              <a:ext uri="{FF2B5EF4-FFF2-40B4-BE49-F238E27FC236}">
                <a16:creationId xmlns:a16="http://schemas.microsoft.com/office/drawing/2014/main" id="{8DF40111-3182-3C6C-942A-87BAB02C23ED}"/>
              </a:ext>
            </a:extLst>
          </p:cNvPr>
          <p:cNvSpPr>
            <a:spLocks noGrp="1"/>
          </p:cNvSpPr>
          <p:nvPr>
            <p:ph idx="1"/>
          </p:nvPr>
        </p:nvSpPr>
        <p:spPr>
          <a:xfrm>
            <a:off x="640080" y="1527858"/>
            <a:ext cx="10890928" cy="4942389"/>
          </a:xfrm>
        </p:spPr>
        <p:txBody>
          <a:bodyPr>
            <a:normAutofit/>
          </a:bodyPr>
          <a:lstStyle/>
          <a:p>
            <a:pPr marL="0" indent="-457200">
              <a:lnSpc>
                <a:spcPct val="200000"/>
              </a:lnSpc>
              <a:spcBef>
                <a:spcPts val="0"/>
              </a:spcBef>
              <a:buNone/>
            </a:pPr>
            <a:endParaRPr lang="en-US" sz="1400">
              <a:latin typeface="Times New Roman" panose="02020603050405020304" pitchFamily="18" charset="0"/>
              <a:cs typeface="Times New Roman" panose="02020603050405020304" pitchFamily="18" charset="0"/>
            </a:endParaRPr>
          </a:p>
          <a:p>
            <a:pPr marL="0" indent="-457200">
              <a:lnSpc>
                <a:spcPct val="200000"/>
              </a:lnSpc>
              <a:spcBef>
                <a:spcPts val="0"/>
              </a:spcBef>
              <a:buNone/>
            </a:pPr>
            <a:endParaRPr lang="en-US" sz="14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E8B66F5-2A7D-AE4D-92E0-40F26C109D5C}"/>
              </a:ext>
            </a:extLst>
          </p:cNvPr>
          <p:cNvSpPr txBox="1"/>
          <p:nvPr/>
        </p:nvSpPr>
        <p:spPr>
          <a:xfrm>
            <a:off x="397535" y="1525635"/>
            <a:ext cx="1113833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Grandview Display"/>
                <a:ea typeface="Calibri"/>
                <a:cs typeface="Calibri"/>
              </a:rPr>
              <a:t>Raza, S. K., &amp; Raza, S. (2023). Postpartum psychosis. National Library of Medicine; </a:t>
            </a:r>
            <a:r>
              <a:rPr lang="en-US" err="1">
                <a:latin typeface="Grandview Display"/>
                <a:ea typeface="Calibri"/>
                <a:cs typeface="Calibri"/>
              </a:rPr>
              <a:t>StatPearls</a:t>
            </a:r>
            <a:r>
              <a:rPr lang="en-US">
                <a:latin typeface="Grandview Display"/>
                <a:ea typeface="Calibri"/>
                <a:cs typeface="Calibri"/>
              </a:rPr>
              <a:t> Publishing. https://www.ncbi.nlm.nih.gov/books/NBK544304/</a:t>
            </a:r>
            <a:endParaRPr lang="en-US"/>
          </a:p>
          <a:p>
            <a:r>
              <a:rPr lang="en-US">
                <a:latin typeface="Grandview Display"/>
                <a:ea typeface="Calibri"/>
                <a:cs typeface="Calibri"/>
              </a:rPr>
              <a:t>‌</a:t>
            </a:r>
            <a:endParaRPr lang="en-US"/>
          </a:p>
          <a:p>
            <a:pPr algn="l"/>
            <a:endParaRPr lang="en-US"/>
          </a:p>
        </p:txBody>
      </p:sp>
    </p:spTree>
    <p:extLst>
      <p:ext uri="{BB962C8B-B14F-4D97-AF65-F5344CB8AC3E}">
        <p14:creationId xmlns:p14="http://schemas.microsoft.com/office/powerpoint/2010/main" val="293993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976F-1A07-4D14-CB3E-38099D09017D}"/>
              </a:ext>
            </a:extLst>
          </p:cNvPr>
          <p:cNvSpPr>
            <a:spLocks noGrp="1"/>
          </p:cNvSpPr>
          <p:nvPr>
            <p:ph type="title"/>
          </p:nvPr>
        </p:nvSpPr>
        <p:spPr>
          <a:xfrm>
            <a:off x="640079" y="601884"/>
            <a:ext cx="10890929" cy="636607"/>
          </a:xfrm>
        </p:spPr>
        <p:txBody>
          <a:bodyPr>
            <a:normAutofit fontScale="90000"/>
          </a:bodyPr>
          <a:lstStyle/>
          <a:p>
            <a:pPr algn="ctr"/>
            <a:r>
              <a:rPr lang="en-US" dirty="0">
                <a:solidFill>
                  <a:schemeClr val="accent2">
                    <a:lumMod val="50000"/>
                  </a:schemeClr>
                </a:solidFill>
                <a:latin typeface="Alasassy Caps" pitchFamily="2" charset="77"/>
              </a:rPr>
              <a:t>Overall points of articles</a:t>
            </a:r>
            <a:r>
              <a:rPr lang="en-US" dirty="0"/>
              <a:t>:</a:t>
            </a:r>
          </a:p>
        </p:txBody>
      </p:sp>
      <p:sp>
        <p:nvSpPr>
          <p:cNvPr id="3" name="Content Placeholder 2">
            <a:extLst>
              <a:ext uri="{FF2B5EF4-FFF2-40B4-BE49-F238E27FC236}">
                <a16:creationId xmlns:a16="http://schemas.microsoft.com/office/drawing/2014/main" id="{B57365AC-AB5D-27FB-131F-AEAC2A964D63}"/>
              </a:ext>
            </a:extLst>
          </p:cNvPr>
          <p:cNvSpPr>
            <a:spLocks noGrp="1"/>
          </p:cNvSpPr>
          <p:nvPr>
            <p:ph idx="1"/>
          </p:nvPr>
        </p:nvSpPr>
        <p:spPr>
          <a:xfrm>
            <a:off x="640080" y="1238491"/>
            <a:ext cx="10890928" cy="5393803"/>
          </a:xfrm>
        </p:spPr>
        <p:txBody>
          <a:bodyPr/>
          <a:lstStyle/>
          <a:p>
            <a:pPr algn="ctr"/>
            <a:r>
              <a:rPr lang="en-US" b="1" dirty="0">
                <a:solidFill>
                  <a:schemeClr val="accent3">
                    <a:lumMod val="50000"/>
                  </a:schemeClr>
                </a:solidFill>
                <a:latin typeface="Abadi MT Condensed Extra Bold" panose="020B0306030101010103" pitchFamily="34" charset="77"/>
              </a:rPr>
              <a:t>1 in 10 women suffer from PPD </a:t>
            </a:r>
          </a:p>
          <a:p>
            <a:pPr algn="ctr"/>
            <a:endParaRPr lang="en-US" b="1" dirty="0">
              <a:solidFill>
                <a:schemeClr val="accent3">
                  <a:lumMod val="50000"/>
                </a:schemeClr>
              </a:solidFill>
              <a:latin typeface="Abadi MT Condensed Extra Bold" panose="020B0306030101010103" pitchFamily="34" charset="77"/>
            </a:endParaRPr>
          </a:p>
          <a:p>
            <a:pPr algn="ctr"/>
            <a:r>
              <a:rPr lang="en-US" b="1" dirty="0">
                <a:solidFill>
                  <a:schemeClr val="accent3">
                    <a:lumMod val="50000"/>
                  </a:schemeClr>
                </a:solidFill>
                <a:latin typeface="Abadi MT Condensed Extra Bold" panose="020B0306030101010103" pitchFamily="34" charset="77"/>
              </a:rPr>
              <a:t>Majority of the articles agreed that the women who suffer from PPD is more; underdiagnosed </a:t>
            </a:r>
          </a:p>
          <a:p>
            <a:pPr algn="ctr"/>
            <a:endParaRPr lang="en-US" b="1" dirty="0">
              <a:solidFill>
                <a:schemeClr val="accent3">
                  <a:lumMod val="50000"/>
                </a:schemeClr>
              </a:solidFill>
              <a:latin typeface="Abadi MT Condensed Extra Bold" panose="020B0306030101010103" pitchFamily="34" charset="77"/>
            </a:endParaRPr>
          </a:p>
          <a:p>
            <a:pPr algn="ctr"/>
            <a:r>
              <a:rPr lang="en-US" b="1" dirty="0">
                <a:solidFill>
                  <a:schemeClr val="accent3">
                    <a:lumMod val="50000"/>
                  </a:schemeClr>
                </a:solidFill>
                <a:latin typeface="Abadi MT Condensed Extra Bold" panose="020B0306030101010103" pitchFamily="34" charset="77"/>
              </a:rPr>
              <a:t>Discussed the stigma surrounding motherhood; specifically mothers struggling with mental health issues</a:t>
            </a:r>
          </a:p>
          <a:p>
            <a:pPr algn="ctr"/>
            <a:endParaRPr lang="en-US" b="1" dirty="0">
              <a:solidFill>
                <a:schemeClr val="accent3">
                  <a:lumMod val="50000"/>
                </a:schemeClr>
              </a:solidFill>
              <a:latin typeface="Abadi MT Condensed Extra Bold" panose="020B0306030101010103" pitchFamily="34" charset="77"/>
            </a:endParaRPr>
          </a:p>
          <a:p>
            <a:pPr algn="ctr"/>
            <a:r>
              <a:rPr lang="en-US" b="1" dirty="0">
                <a:solidFill>
                  <a:schemeClr val="accent3">
                    <a:lumMod val="50000"/>
                  </a:schemeClr>
                </a:solidFill>
                <a:latin typeface="Abadi MT Condensed Extra Bold" panose="020B0306030101010103" pitchFamily="34" charset="77"/>
              </a:rPr>
              <a:t>Racial disparities among women who struggle with PPD</a:t>
            </a:r>
          </a:p>
          <a:p>
            <a:pPr algn="ctr"/>
            <a:endParaRPr lang="en-US" b="1" dirty="0">
              <a:solidFill>
                <a:schemeClr val="accent3">
                  <a:lumMod val="50000"/>
                </a:schemeClr>
              </a:solidFill>
              <a:latin typeface="Abadi MT Condensed Extra Bold" panose="020B0306030101010103" pitchFamily="34" charset="77"/>
            </a:endParaRPr>
          </a:p>
          <a:p>
            <a:pPr algn="ctr"/>
            <a:r>
              <a:rPr lang="en-US" b="1" dirty="0">
                <a:solidFill>
                  <a:schemeClr val="accent3">
                    <a:lumMod val="50000"/>
                  </a:schemeClr>
                </a:solidFill>
                <a:latin typeface="Abadi MT Condensed Extra Bold" panose="020B0306030101010103" pitchFamily="34" charset="77"/>
              </a:rPr>
              <a:t>The need for early detection in women</a:t>
            </a:r>
          </a:p>
          <a:p>
            <a:pPr algn="ctr"/>
            <a:endParaRPr lang="en-US" b="1" dirty="0">
              <a:solidFill>
                <a:schemeClr val="accent3">
                  <a:lumMod val="50000"/>
                </a:schemeClr>
              </a:solidFill>
              <a:latin typeface="Abadi MT Condensed Extra Bold" panose="020B0306030101010103" pitchFamily="34" charset="77"/>
            </a:endParaRPr>
          </a:p>
          <a:p>
            <a:pPr algn="ctr"/>
            <a:r>
              <a:rPr lang="en-US" b="1" dirty="0">
                <a:solidFill>
                  <a:schemeClr val="accent3">
                    <a:lumMod val="50000"/>
                  </a:schemeClr>
                </a:solidFill>
                <a:latin typeface="Abadi MT Condensed Extra Bold" panose="020B0306030101010103" pitchFamily="34" charset="77"/>
              </a:rPr>
              <a:t>The article discuss the importance of focusing on men who also suffering from PPD</a:t>
            </a:r>
          </a:p>
          <a:p>
            <a:endParaRPr lang="en-US" dirty="0"/>
          </a:p>
          <a:p>
            <a:pPr marL="0" indent="0">
              <a:buNone/>
            </a:pPr>
            <a:endParaRPr lang="en-US" dirty="0"/>
          </a:p>
        </p:txBody>
      </p:sp>
    </p:spTree>
    <p:extLst>
      <p:ext uri="{BB962C8B-B14F-4D97-AF65-F5344CB8AC3E}">
        <p14:creationId xmlns:p14="http://schemas.microsoft.com/office/powerpoint/2010/main" val="51536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0E5AFE-C6C6-9BC4-151D-B4A5DA76FD60}"/>
              </a:ext>
            </a:extLst>
          </p:cNvPr>
          <p:cNvSpPr>
            <a:spLocks noGrp="1"/>
          </p:cNvSpPr>
          <p:nvPr>
            <p:ph type="title"/>
          </p:nvPr>
        </p:nvSpPr>
        <p:spPr>
          <a:xfrm>
            <a:off x="640080" y="1371600"/>
            <a:ext cx="5737859" cy="1097280"/>
          </a:xfrm>
        </p:spPr>
        <p:txBody>
          <a:bodyPr vert="horz" lIns="91440" tIns="45720" rIns="91440" bIns="45720" rtlCol="0">
            <a:normAutofit/>
          </a:bodyPr>
          <a:lstStyle/>
          <a:p>
            <a:pPr algn="ctr"/>
            <a:r>
              <a:rPr lang="en-US" dirty="0">
                <a:latin typeface="Alasassy Caps" pitchFamily="2" charset="77"/>
              </a:rPr>
              <a:t>What is postpartum?</a:t>
            </a:r>
          </a:p>
        </p:txBody>
      </p:sp>
      <p:sp>
        <p:nvSpPr>
          <p:cNvPr id="53" name="Content Placeholder 52">
            <a:extLst>
              <a:ext uri="{FF2B5EF4-FFF2-40B4-BE49-F238E27FC236}">
                <a16:creationId xmlns:a16="http://schemas.microsoft.com/office/drawing/2014/main" id="{3E86F631-62F9-1D6C-29B6-D837C0A83021}"/>
              </a:ext>
            </a:extLst>
          </p:cNvPr>
          <p:cNvSpPr>
            <a:spLocks noGrp="1"/>
          </p:cNvSpPr>
          <p:nvPr>
            <p:ph idx="1"/>
          </p:nvPr>
        </p:nvSpPr>
        <p:spPr>
          <a:xfrm>
            <a:off x="640080" y="2257063"/>
            <a:ext cx="5737860" cy="4490978"/>
          </a:xfrm>
        </p:spPr>
        <p:txBody>
          <a:bodyPr>
            <a:normAutofit fontScale="92500" lnSpcReduction="20000"/>
          </a:bodyPr>
          <a:lstStyle/>
          <a:p>
            <a:pPr algn="ctr">
              <a:lnSpc>
                <a:spcPct val="110000"/>
              </a:lnSpc>
            </a:pPr>
            <a:r>
              <a:rPr lang="en-US" sz="1700" b="1" dirty="0">
                <a:latin typeface="Abadi MT Condensed Extra Bold" panose="020B0306030101010103" pitchFamily="34" charset="77"/>
              </a:rPr>
              <a:t>Postpartum Depression typically develops after pregnancy causing extreme sadness and feelings of worthlessness </a:t>
            </a:r>
          </a:p>
          <a:p>
            <a:pPr algn="ctr">
              <a:lnSpc>
                <a:spcPct val="110000"/>
              </a:lnSpc>
            </a:pPr>
            <a:endParaRPr lang="en-US" sz="1700" b="1" dirty="0">
              <a:latin typeface="Abadi MT Condensed Extra Bold" panose="020B0306030101010103" pitchFamily="34" charset="77"/>
            </a:endParaRPr>
          </a:p>
          <a:p>
            <a:pPr algn="ctr">
              <a:lnSpc>
                <a:spcPct val="110000"/>
              </a:lnSpc>
            </a:pPr>
            <a:r>
              <a:rPr lang="en-US" sz="1700" b="1" dirty="0">
                <a:latin typeface="Abadi MT Condensed Extra Bold" panose="020B0306030101010103" pitchFamily="34" charset="77"/>
              </a:rPr>
              <a:t>Also known as PPD</a:t>
            </a:r>
          </a:p>
          <a:p>
            <a:pPr marL="0" indent="0" algn="ctr">
              <a:lnSpc>
                <a:spcPct val="110000"/>
              </a:lnSpc>
              <a:buNone/>
            </a:pPr>
            <a:endParaRPr lang="en-US" sz="1700" b="1" dirty="0">
              <a:latin typeface="Abadi MT Condensed Extra Bold" panose="020B0306030101010103" pitchFamily="34" charset="77"/>
            </a:endParaRPr>
          </a:p>
          <a:p>
            <a:pPr algn="ctr">
              <a:lnSpc>
                <a:spcPct val="110000"/>
              </a:lnSpc>
            </a:pPr>
            <a:r>
              <a:rPr lang="en-US" sz="1700" b="1" dirty="0">
                <a:latin typeface="Abadi MT Condensed Extra Bold" panose="020B0306030101010103" pitchFamily="34" charset="77"/>
              </a:rPr>
              <a:t>Peak Symptoms are seen around 2-3 months post partum</a:t>
            </a:r>
          </a:p>
          <a:p>
            <a:pPr algn="ctr">
              <a:lnSpc>
                <a:spcPct val="110000"/>
              </a:lnSpc>
            </a:pPr>
            <a:endParaRPr lang="en-US" sz="1700" b="1" dirty="0">
              <a:latin typeface="Abadi MT Condensed Extra Bold" panose="020B0306030101010103" pitchFamily="34" charset="77"/>
            </a:endParaRPr>
          </a:p>
          <a:p>
            <a:pPr algn="ctr">
              <a:lnSpc>
                <a:spcPct val="110000"/>
              </a:lnSpc>
            </a:pPr>
            <a:r>
              <a:rPr lang="en-US" sz="1700" b="1" dirty="0">
                <a:latin typeface="Abadi MT Condensed Extra Bold" panose="020B0306030101010103" pitchFamily="34" charset="77"/>
              </a:rPr>
              <a:t>It can happen at anytime during the first year after childbirth</a:t>
            </a:r>
          </a:p>
          <a:p>
            <a:pPr algn="ctr">
              <a:lnSpc>
                <a:spcPct val="110000"/>
              </a:lnSpc>
            </a:pPr>
            <a:endParaRPr lang="en-US" sz="1700" b="1" dirty="0">
              <a:latin typeface="Abadi MT Condensed Extra Bold" panose="020B0306030101010103" pitchFamily="34" charset="77"/>
            </a:endParaRPr>
          </a:p>
          <a:p>
            <a:pPr algn="ctr">
              <a:lnSpc>
                <a:spcPct val="110000"/>
              </a:lnSpc>
            </a:pPr>
            <a:r>
              <a:rPr lang="en-US" sz="1700" b="1" dirty="0">
                <a:latin typeface="Abadi MT Condensed Extra Bold" panose="020B0306030101010103" pitchFamily="34" charset="77"/>
              </a:rPr>
              <a:t>Can impact a parent’s ability to connect and care for children; including postpartum checkups</a:t>
            </a:r>
          </a:p>
          <a:p>
            <a:pPr algn="ctr">
              <a:lnSpc>
                <a:spcPct val="110000"/>
              </a:lnSpc>
            </a:pPr>
            <a:endParaRPr lang="en-US" sz="1700" b="1" dirty="0">
              <a:latin typeface="Abadi MT Condensed Extra Bold" panose="020B0306030101010103" pitchFamily="34" charset="77"/>
            </a:endParaRPr>
          </a:p>
          <a:p>
            <a:pPr algn="ctr">
              <a:lnSpc>
                <a:spcPct val="110000"/>
              </a:lnSpc>
            </a:pPr>
            <a:r>
              <a:rPr lang="en-US" sz="1700" b="1" dirty="0">
                <a:latin typeface="Abadi MT Condensed Extra Bold" panose="020B0306030101010103" pitchFamily="34" charset="77"/>
              </a:rPr>
              <a:t>Some label this “baby blues” but it is NOT the same thing</a:t>
            </a:r>
          </a:p>
          <a:p>
            <a:pPr>
              <a:lnSpc>
                <a:spcPct val="110000"/>
              </a:lnSpc>
            </a:pPr>
            <a:endParaRPr lang="en-US" sz="1700" b="1" dirty="0">
              <a:latin typeface="Abadi MT Condensed Extra Bold" panose="020B0306030101010103" pitchFamily="34" charset="77"/>
            </a:endParaRPr>
          </a:p>
          <a:p>
            <a:pPr marL="0" indent="0">
              <a:lnSpc>
                <a:spcPct val="110000"/>
              </a:lnSpc>
              <a:buNone/>
            </a:pPr>
            <a:endParaRPr lang="en-US" sz="1700" b="1" dirty="0">
              <a:latin typeface="Abadi MT Condensed Extra Bold" panose="020B0306030101010103" pitchFamily="34" charset="77"/>
            </a:endParaRPr>
          </a:p>
          <a:p>
            <a:pPr>
              <a:lnSpc>
                <a:spcPct val="110000"/>
              </a:lnSpc>
            </a:pPr>
            <a:endParaRPr lang="en-US" sz="1700" dirty="0"/>
          </a:p>
          <a:p>
            <a:pPr>
              <a:lnSpc>
                <a:spcPct val="110000"/>
              </a:lnSpc>
            </a:pPr>
            <a:endParaRPr lang="en-US" sz="1700" dirty="0"/>
          </a:p>
          <a:p>
            <a:pPr>
              <a:lnSpc>
                <a:spcPct val="110000"/>
              </a:lnSpc>
            </a:pPr>
            <a:endParaRPr lang="en-US" sz="1700" dirty="0"/>
          </a:p>
          <a:p>
            <a:pPr>
              <a:lnSpc>
                <a:spcPct val="110000"/>
              </a:lnSpc>
            </a:pPr>
            <a:endParaRPr lang="en-US" sz="1700" dirty="0"/>
          </a:p>
        </p:txBody>
      </p:sp>
      <p:cxnSp>
        <p:nvCxnSpPr>
          <p:cNvPr id="76" name="Straight Connector 75">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Content Placeholder 14" descr="A drawing of a person holding a baby&#10;&#10;AI-generated content may be incorrect.">
            <a:extLst>
              <a:ext uri="{FF2B5EF4-FFF2-40B4-BE49-F238E27FC236}">
                <a16:creationId xmlns:a16="http://schemas.microsoft.com/office/drawing/2014/main" id="{A2B2A0B9-A096-B970-69A1-AD65BFFA973B}"/>
              </a:ext>
            </a:extLst>
          </p:cNvPr>
          <p:cNvPicPr>
            <a:picLocks noChangeAspect="1"/>
          </p:cNvPicPr>
          <p:nvPr/>
        </p:nvPicPr>
        <p:blipFill>
          <a:blip r:embed="rId2"/>
          <a:stretch>
            <a:fillRect/>
          </a:stretch>
        </p:blipFill>
        <p:spPr>
          <a:xfrm>
            <a:off x="7155179" y="1924386"/>
            <a:ext cx="4375829" cy="4375829"/>
          </a:xfrm>
          <a:prstGeom prst="rect">
            <a:avLst/>
          </a:prstGeom>
        </p:spPr>
      </p:pic>
    </p:spTree>
    <p:extLst>
      <p:ext uri="{BB962C8B-B14F-4D97-AF65-F5344CB8AC3E}">
        <p14:creationId xmlns:p14="http://schemas.microsoft.com/office/powerpoint/2010/main" val="196478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99E538-751A-049D-46BC-031212FC1E02}"/>
              </a:ext>
            </a:extLst>
          </p:cNvPr>
          <p:cNvSpPr>
            <a:spLocks noGrp="1"/>
          </p:cNvSpPr>
          <p:nvPr>
            <p:ph type="title"/>
          </p:nvPr>
        </p:nvSpPr>
        <p:spPr>
          <a:xfrm>
            <a:off x="640079" y="570750"/>
            <a:ext cx="10890929" cy="1387934"/>
          </a:xfrm>
        </p:spPr>
        <p:txBody>
          <a:bodyPr anchor="b">
            <a:normAutofit/>
          </a:bodyPr>
          <a:lstStyle/>
          <a:p>
            <a:pPr algn="ctr"/>
            <a:r>
              <a:rPr lang="en-US" dirty="0">
                <a:latin typeface="Alasassy Caps" pitchFamily="2" charset="77"/>
              </a:rPr>
              <a:t>Different Types of Postpartum Depression</a:t>
            </a:r>
            <a:r>
              <a:rPr lang="en-US" b="0" dirty="0">
                <a:latin typeface="Alasassy Caps" pitchFamily="2" charset="77"/>
              </a:rPr>
              <a:t>:</a:t>
            </a:r>
          </a:p>
        </p:txBody>
      </p:sp>
      <p:cxnSp>
        <p:nvCxnSpPr>
          <p:cNvPr id="18" name="Straight Connector 17">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96AE24F5-94B4-655C-203F-CB50925E8F0C}"/>
              </a:ext>
            </a:extLst>
          </p:cNvPr>
          <p:cNvGraphicFramePr>
            <a:graphicFrameLocks noGrp="1"/>
          </p:cNvGraphicFramePr>
          <p:nvPr>
            <p:ph idx="1"/>
            <p:extLst>
              <p:ext uri="{D42A27DB-BD31-4B8C-83A1-F6EECF244321}">
                <p14:modId xmlns:p14="http://schemas.microsoft.com/office/powerpoint/2010/main" val="2077292443"/>
              </p:ext>
            </p:extLst>
          </p:nvPr>
        </p:nvGraphicFramePr>
        <p:xfrm>
          <a:off x="640079" y="2559050"/>
          <a:ext cx="10890929" cy="373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65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90D2AB-696A-94BF-D1BC-2C7C30514187}"/>
              </a:ext>
            </a:extLst>
          </p:cNvPr>
          <p:cNvSpPr>
            <a:spLocks noGrp="1"/>
          </p:cNvSpPr>
          <p:nvPr>
            <p:ph type="title"/>
          </p:nvPr>
        </p:nvSpPr>
        <p:spPr>
          <a:xfrm>
            <a:off x="640080" y="914399"/>
            <a:ext cx="3000587" cy="4160520"/>
          </a:xfrm>
        </p:spPr>
        <p:txBody>
          <a:bodyPr anchor="t">
            <a:normAutofit/>
          </a:bodyPr>
          <a:lstStyle/>
          <a:p>
            <a:r>
              <a:rPr lang="en-US" sz="3600" dirty="0">
                <a:latin typeface="Alasassy Caps" pitchFamily="2" charset="77"/>
              </a:rPr>
              <a:t>Symptoms:</a:t>
            </a:r>
          </a:p>
        </p:txBody>
      </p:sp>
      <p:cxnSp>
        <p:nvCxnSpPr>
          <p:cNvPr id="40" name="Straight Connector 39">
            <a:extLst>
              <a:ext uri="{FF2B5EF4-FFF2-40B4-BE49-F238E27FC236}">
                <a16:creationId xmlns:a16="http://schemas.microsoft.com/office/drawing/2014/main" id="{05ADA91C-AD52-A530-A898-AD6E698745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41" name="Content Placeholder 2">
            <a:extLst>
              <a:ext uri="{FF2B5EF4-FFF2-40B4-BE49-F238E27FC236}">
                <a16:creationId xmlns:a16="http://schemas.microsoft.com/office/drawing/2014/main" id="{8A387200-2944-102E-5CEC-6B3A1CEF1040}"/>
              </a:ext>
            </a:extLst>
          </p:cNvPr>
          <p:cNvGraphicFramePr>
            <a:graphicFrameLocks noGrp="1"/>
          </p:cNvGraphicFramePr>
          <p:nvPr>
            <p:ph idx="1"/>
            <p:extLst>
              <p:ext uri="{D42A27DB-BD31-4B8C-83A1-F6EECF244321}">
                <p14:modId xmlns:p14="http://schemas.microsoft.com/office/powerpoint/2010/main" val="1299309261"/>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40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C8B196-C3DE-627F-23E5-B6DB3AF8856A}"/>
              </a:ext>
            </a:extLst>
          </p:cNvPr>
          <p:cNvSpPr>
            <a:spLocks noGrp="1"/>
          </p:cNvSpPr>
          <p:nvPr>
            <p:ph type="title"/>
          </p:nvPr>
        </p:nvSpPr>
        <p:spPr>
          <a:xfrm>
            <a:off x="640080" y="1371600"/>
            <a:ext cx="5737859" cy="1097280"/>
          </a:xfrm>
        </p:spPr>
        <p:txBody>
          <a:bodyPr>
            <a:normAutofit/>
          </a:bodyPr>
          <a:lstStyle/>
          <a:p>
            <a:pPr algn="ctr"/>
            <a:r>
              <a:rPr lang="en-US" b="0" dirty="0">
                <a:latin typeface="Alasassy Caps" pitchFamily="2" charset="77"/>
              </a:rPr>
              <a:t>PPD Statistics</a:t>
            </a:r>
            <a:r>
              <a:rPr lang="en-US" dirty="0"/>
              <a:t>: </a:t>
            </a:r>
          </a:p>
        </p:txBody>
      </p:sp>
      <p:sp>
        <p:nvSpPr>
          <p:cNvPr id="3" name="Content Placeholder 2">
            <a:extLst>
              <a:ext uri="{FF2B5EF4-FFF2-40B4-BE49-F238E27FC236}">
                <a16:creationId xmlns:a16="http://schemas.microsoft.com/office/drawing/2014/main" id="{B3F5726F-24B7-3280-7878-ABCBF032B22B}"/>
              </a:ext>
            </a:extLst>
          </p:cNvPr>
          <p:cNvSpPr>
            <a:spLocks noGrp="1"/>
          </p:cNvSpPr>
          <p:nvPr>
            <p:ph idx="1"/>
          </p:nvPr>
        </p:nvSpPr>
        <p:spPr>
          <a:xfrm>
            <a:off x="640080" y="2633236"/>
            <a:ext cx="5737860" cy="3666980"/>
          </a:xfrm>
        </p:spPr>
        <p:txBody>
          <a:bodyPr>
            <a:normAutofit/>
          </a:bodyPr>
          <a:lstStyle/>
          <a:p>
            <a:pPr algn="ctr">
              <a:lnSpc>
                <a:spcPct val="110000"/>
              </a:lnSpc>
            </a:pPr>
            <a:r>
              <a:rPr lang="en-US" sz="1700" dirty="0">
                <a:latin typeface="Alasassy Caps" pitchFamily="2" charset="77"/>
              </a:rPr>
              <a:t>An estimated 1 in 10 women experience postpartum depression after birth.</a:t>
            </a:r>
          </a:p>
          <a:p>
            <a:pPr algn="ctr">
              <a:lnSpc>
                <a:spcPct val="110000"/>
              </a:lnSpc>
            </a:pPr>
            <a:r>
              <a:rPr lang="en-US" sz="1700" dirty="0">
                <a:latin typeface="Alasassy Caps" pitchFamily="2" charset="77"/>
              </a:rPr>
              <a:t>Approximately 10-20% of women suffer with PPD on a global scale</a:t>
            </a:r>
          </a:p>
          <a:p>
            <a:pPr algn="ctr">
              <a:lnSpc>
                <a:spcPct val="110000"/>
              </a:lnSpc>
            </a:pPr>
            <a:r>
              <a:rPr lang="en-US" sz="1700" dirty="0">
                <a:latin typeface="Alasassy Caps" pitchFamily="2" charset="77"/>
              </a:rPr>
              <a:t>13% of U.S. women are impacted by PPD</a:t>
            </a:r>
          </a:p>
          <a:p>
            <a:pPr algn="ctr">
              <a:lnSpc>
                <a:spcPct val="110000"/>
              </a:lnSpc>
            </a:pPr>
            <a:r>
              <a:rPr lang="en-US" sz="1700" dirty="0">
                <a:latin typeface="Alasassy Caps" pitchFamily="2" charset="77"/>
              </a:rPr>
              <a:t>Nearly 50% of mothers are not being diagnosed by healthcare professionals. </a:t>
            </a:r>
          </a:p>
          <a:p>
            <a:pPr algn="ctr">
              <a:lnSpc>
                <a:spcPct val="110000"/>
              </a:lnSpc>
            </a:pPr>
            <a:r>
              <a:rPr lang="en-US" sz="1700" dirty="0">
                <a:latin typeface="Alasassy Caps" pitchFamily="2" charset="77"/>
              </a:rPr>
              <a:t>4 million live births in the United States can equate to over 600,000 postpartum diagnoses</a:t>
            </a:r>
          </a:p>
          <a:p>
            <a:pPr algn="ctr">
              <a:lnSpc>
                <a:spcPct val="110000"/>
              </a:lnSpc>
            </a:pPr>
            <a:r>
              <a:rPr lang="en-US" sz="1700" dirty="0">
                <a:latin typeface="Alasassy Caps" pitchFamily="2" charset="77"/>
              </a:rPr>
              <a:t>An increase of PPD from 9.4% to 19.0% between 2010 to 2021 </a:t>
            </a:r>
          </a:p>
          <a:p>
            <a:pPr algn="ctr">
              <a:lnSpc>
                <a:spcPct val="110000"/>
              </a:lnSpc>
            </a:pPr>
            <a:r>
              <a:rPr lang="en-US" sz="1700" dirty="0">
                <a:latin typeface="Alasassy Caps" pitchFamily="2" charset="77"/>
              </a:rPr>
              <a:t>Black women experience PPD at higher rates</a:t>
            </a:r>
          </a:p>
          <a:p>
            <a:pPr>
              <a:lnSpc>
                <a:spcPct val="110000"/>
              </a:lnSpc>
            </a:pPr>
            <a:endParaRPr lang="en-US" sz="1700" dirty="0">
              <a:latin typeface="Alasassy Caps" pitchFamily="2" charset="77"/>
            </a:endParaRPr>
          </a:p>
          <a:p>
            <a:pPr>
              <a:lnSpc>
                <a:spcPct val="110000"/>
              </a:lnSpc>
            </a:pPr>
            <a:endParaRPr lang="en-US" sz="1700" dirty="0"/>
          </a:p>
          <a:p>
            <a:pPr>
              <a:lnSpc>
                <a:spcPct val="110000"/>
              </a:lnSpc>
            </a:pPr>
            <a:endParaRPr lang="en-US" sz="1700" dirty="0"/>
          </a:p>
        </p:txBody>
      </p:sp>
      <p:cxnSp>
        <p:nvCxnSpPr>
          <p:cNvPr id="69" name="Straight Connector 68">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Picture 7" descr="A person holding a baby&#10;&#10;AI-generated content may be incorrect.">
            <a:extLst>
              <a:ext uri="{FF2B5EF4-FFF2-40B4-BE49-F238E27FC236}">
                <a16:creationId xmlns:a16="http://schemas.microsoft.com/office/drawing/2014/main" id="{AC1170B8-B15B-66A2-1BFF-8C3D9868018C}"/>
              </a:ext>
            </a:extLst>
          </p:cNvPr>
          <p:cNvPicPr>
            <a:picLocks noChangeAspect="1"/>
          </p:cNvPicPr>
          <p:nvPr/>
        </p:nvPicPr>
        <p:blipFill>
          <a:blip r:embed="rId3"/>
          <a:stretch>
            <a:fillRect/>
          </a:stretch>
        </p:blipFill>
        <p:spPr>
          <a:xfrm>
            <a:off x="7155179" y="3388300"/>
            <a:ext cx="4375829" cy="2911915"/>
          </a:xfrm>
          <a:prstGeom prst="rect">
            <a:avLst/>
          </a:prstGeom>
        </p:spPr>
      </p:pic>
    </p:spTree>
    <p:extLst>
      <p:ext uri="{BB962C8B-B14F-4D97-AF65-F5344CB8AC3E}">
        <p14:creationId xmlns:p14="http://schemas.microsoft.com/office/powerpoint/2010/main" val="246150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C80029-691B-23FA-EAEA-09C510D19069}"/>
              </a:ext>
            </a:extLst>
          </p:cNvPr>
          <p:cNvSpPr>
            <a:spLocks noGrp="1"/>
          </p:cNvSpPr>
          <p:nvPr>
            <p:ph type="title"/>
          </p:nvPr>
        </p:nvSpPr>
        <p:spPr>
          <a:xfrm>
            <a:off x="640080" y="914399"/>
            <a:ext cx="3000587" cy="4160520"/>
          </a:xfrm>
        </p:spPr>
        <p:txBody>
          <a:bodyPr anchor="t">
            <a:normAutofit/>
          </a:bodyPr>
          <a:lstStyle/>
          <a:p>
            <a:r>
              <a:rPr lang="en-US" sz="3600" b="0" dirty="0">
                <a:latin typeface="Alasassy Caps" pitchFamily="2" charset="77"/>
              </a:rPr>
              <a:t>PPD Stats (cont.)</a:t>
            </a:r>
          </a:p>
        </p:txBody>
      </p:sp>
      <p:cxnSp>
        <p:nvCxnSpPr>
          <p:cNvPr id="11" name="Straight Connector 10">
            <a:extLst>
              <a:ext uri="{FF2B5EF4-FFF2-40B4-BE49-F238E27FC236}">
                <a16:creationId xmlns:a16="http://schemas.microsoft.com/office/drawing/2014/main" id="{05ADA91C-AD52-A530-A898-AD6E698745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3DC37D0-7580-3D1E-3169-56467523078C}"/>
              </a:ext>
            </a:extLst>
          </p:cNvPr>
          <p:cNvGraphicFramePr>
            <a:graphicFrameLocks noGrp="1"/>
          </p:cNvGraphicFramePr>
          <p:nvPr>
            <p:ph idx="1"/>
            <p:extLst>
              <p:ext uri="{D42A27DB-BD31-4B8C-83A1-F6EECF244321}">
                <p14:modId xmlns:p14="http://schemas.microsoft.com/office/powerpoint/2010/main" val="1940700206"/>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60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432A-31A7-0964-0F77-4023338F004B}"/>
              </a:ext>
            </a:extLst>
          </p:cNvPr>
          <p:cNvSpPr>
            <a:spLocks noGrp="1"/>
          </p:cNvSpPr>
          <p:nvPr>
            <p:ph type="title"/>
          </p:nvPr>
        </p:nvSpPr>
        <p:spPr/>
        <p:txBody>
          <a:bodyPr>
            <a:normAutofit/>
          </a:bodyPr>
          <a:lstStyle/>
          <a:p>
            <a:pPr algn="ctr"/>
            <a:r>
              <a:rPr lang="en-US" sz="2400" b="0" dirty="0">
                <a:latin typeface="Alasassy Caps"/>
                <a:cs typeface="Times New Roman"/>
              </a:rPr>
              <a:t>Why do counselors need to know about this topic</a:t>
            </a:r>
            <a:endParaRPr lang="en-US" sz="2400" dirty="0">
              <a:latin typeface="Alasassy Caps"/>
            </a:endParaRPr>
          </a:p>
        </p:txBody>
      </p:sp>
      <p:sp>
        <p:nvSpPr>
          <p:cNvPr id="3" name="Content Placeholder 2">
            <a:extLst>
              <a:ext uri="{FF2B5EF4-FFF2-40B4-BE49-F238E27FC236}">
                <a16:creationId xmlns:a16="http://schemas.microsoft.com/office/drawing/2014/main" id="{99FFF870-8DD3-7605-2C18-0C8325ABB067}"/>
              </a:ext>
            </a:extLst>
          </p:cNvPr>
          <p:cNvSpPr>
            <a:spLocks noGrp="1"/>
          </p:cNvSpPr>
          <p:nvPr>
            <p:ph idx="1"/>
          </p:nvPr>
        </p:nvSpPr>
        <p:spPr/>
        <p:txBody>
          <a:bodyPr vert="horz" lIns="91440" tIns="45720" rIns="91440" bIns="45720" rtlCol="0" anchor="t">
            <a:normAutofit/>
          </a:bodyPr>
          <a:lstStyle/>
          <a:p>
            <a:r>
              <a:rPr lang="en-US" dirty="0"/>
              <a:t>Suicide Risk</a:t>
            </a:r>
          </a:p>
          <a:p>
            <a:r>
              <a:rPr lang="en-US" dirty="0"/>
              <a:t>Postpartum Psychosis</a:t>
            </a:r>
          </a:p>
          <a:p>
            <a:r>
              <a:rPr lang="en-US" dirty="0"/>
              <a:t>Impact on Family Dynamics</a:t>
            </a:r>
          </a:p>
          <a:p>
            <a:endParaRPr lang="en-US" dirty="0"/>
          </a:p>
        </p:txBody>
      </p:sp>
    </p:spTree>
    <p:extLst>
      <p:ext uri="{BB962C8B-B14F-4D97-AF65-F5344CB8AC3E}">
        <p14:creationId xmlns:p14="http://schemas.microsoft.com/office/powerpoint/2010/main" val="266793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3958-D41F-A31C-4250-5297BB058246}"/>
              </a:ext>
            </a:extLst>
          </p:cNvPr>
          <p:cNvSpPr>
            <a:spLocks noGrp="1"/>
          </p:cNvSpPr>
          <p:nvPr>
            <p:ph type="title"/>
          </p:nvPr>
        </p:nvSpPr>
        <p:spPr/>
        <p:txBody>
          <a:bodyPr>
            <a:normAutofit/>
          </a:bodyPr>
          <a:lstStyle/>
          <a:p>
            <a:pPr algn="ctr"/>
            <a:r>
              <a:rPr lang="en-US" sz="3200" b="0" dirty="0">
                <a:ea typeface="+mj-lt"/>
                <a:cs typeface="+mj-lt"/>
              </a:rPr>
              <a:t>Postpartum Psychosis (PPP)</a:t>
            </a:r>
            <a:endParaRPr lang="en-US" sz="3200" dirty="0">
              <a:ea typeface="+mj-lt"/>
              <a:cs typeface="+mj-lt"/>
            </a:endParaRPr>
          </a:p>
        </p:txBody>
      </p:sp>
      <p:sp>
        <p:nvSpPr>
          <p:cNvPr id="3" name="Content Placeholder 2">
            <a:extLst>
              <a:ext uri="{FF2B5EF4-FFF2-40B4-BE49-F238E27FC236}">
                <a16:creationId xmlns:a16="http://schemas.microsoft.com/office/drawing/2014/main" id="{4EE2E960-41AD-44FA-E0ED-AAD618FD98E0}"/>
              </a:ext>
            </a:extLst>
          </p:cNvPr>
          <p:cNvSpPr>
            <a:spLocks noGrp="1"/>
          </p:cNvSpPr>
          <p:nvPr>
            <p:ph sz="half" idx="1"/>
          </p:nvPr>
        </p:nvSpPr>
        <p:spPr/>
        <p:txBody>
          <a:bodyPr vert="horz" lIns="91440" tIns="45720" rIns="91440" bIns="45720" rtlCol="0" anchor="t">
            <a:normAutofit/>
          </a:bodyPr>
          <a:lstStyle/>
          <a:p>
            <a:r>
              <a:rPr lang="en-US" dirty="0">
                <a:ea typeface="+mn-lt"/>
                <a:cs typeface="+mn-lt"/>
              </a:rPr>
              <a:t>Postpartum psychosis is a psychiatric emergency that can affect the health and life of mothers, infants, and families. Postpartum psychosis (PPP)</a:t>
            </a:r>
          </a:p>
          <a:p>
            <a:r>
              <a:rPr lang="en-US" dirty="0">
                <a:ea typeface="+mn-lt"/>
                <a:cs typeface="+mn-lt"/>
              </a:rPr>
              <a:t>Postpartum psychosis (PPP) is rare, affecting between 1 and 2 per 1000 women.</a:t>
            </a:r>
            <a:endParaRPr lang="en-US" dirty="0"/>
          </a:p>
        </p:txBody>
      </p:sp>
      <p:sp>
        <p:nvSpPr>
          <p:cNvPr id="4" name="Content Placeholder 3">
            <a:extLst>
              <a:ext uri="{FF2B5EF4-FFF2-40B4-BE49-F238E27FC236}">
                <a16:creationId xmlns:a16="http://schemas.microsoft.com/office/drawing/2014/main" id="{53CBC3C4-9E0D-8E2B-FD13-BE2A9D940671}"/>
              </a:ext>
            </a:extLst>
          </p:cNvPr>
          <p:cNvSpPr>
            <a:spLocks noGrp="1"/>
          </p:cNvSpPr>
          <p:nvPr>
            <p:ph sz="half" idx="2"/>
          </p:nvPr>
        </p:nvSpPr>
        <p:spPr/>
        <p:txBody>
          <a:bodyPr vert="horz" lIns="91440" tIns="45720" rIns="91440" bIns="45720" rtlCol="0" anchor="t">
            <a:normAutofit/>
          </a:bodyPr>
          <a:lstStyle/>
          <a:p>
            <a:r>
              <a:rPr lang="en-US" sz="1900" dirty="0"/>
              <a:t>Postpartum psychosis can develop rapidly and place the life of the mother and infant in danger related to its symptoms which may include delusions, hallucinations, severe mood symptoms, and cognitive symptoms.</a:t>
            </a:r>
            <a:endParaRPr lang="en-US" sz="1900"/>
          </a:p>
          <a:p>
            <a:endParaRPr lang="en-US" sz="1900"/>
          </a:p>
        </p:txBody>
      </p:sp>
    </p:spTree>
    <p:extLst>
      <p:ext uri="{BB962C8B-B14F-4D97-AF65-F5344CB8AC3E}">
        <p14:creationId xmlns:p14="http://schemas.microsoft.com/office/powerpoint/2010/main" val="1813151651"/>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17397</TotalTime>
  <Words>1214</Words>
  <Application>Microsoft Macintosh PowerPoint</Application>
  <PresentationFormat>Widescreen</PresentationFormat>
  <Paragraphs>133</Paragraphs>
  <Slides>19</Slides>
  <Notes>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Abadi MT Condensed Extra Bold</vt:lpstr>
      <vt:lpstr>Alasassy Caps</vt:lpstr>
      <vt:lpstr>Aptos</vt:lpstr>
      <vt:lpstr>Arial</vt:lpstr>
      <vt:lpstr>Calibri</vt:lpstr>
      <vt:lpstr>Grandview Display</vt:lpstr>
      <vt:lpstr>Times New Roman</vt:lpstr>
      <vt:lpstr>DashVTI</vt:lpstr>
      <vt:lpstr>Document</vt:lpstr>
      <vt:lpstr>Postpartum depression and the impact on children</vt:lpstr>
      <vt:lpstr>Overall points of articles:</vt:lpstr>
      <vt:lpstr>What is postpartum?</vt:lpstr>
      <vt:lpstr>Different Types of Postpartum Depression:</vt:lpstr>
      <vt:lpstr>Symptoms:</vt:lpstr>
      <vt:lpstr>PPD Statistics: </vt:lpstr>
      <vt:lpstr>PPD Stats (cont.)</vt:lpstr>
      <vt:lpstr>Why do counselors need to know about this topic</vt:lpstr>
      <vt:lpstr>Postpartum Psychosis (PPP)</vt:lpstr>
      <vt:lpstr>Risk Factors of Postpartum Psychosis</vt:lpstr>
      <vt:lpstr>Treatment / Management &amp; Diagnosis </vt:lpstr>
      <vt:lpstr>Meet Andrea Yates: </vt:lpstr>
      <vt:lpstr>Andrea Yates:</vt:lpstr>
      <vt:lpstr>PPD impact on Children:</vt:lpstr>
      <vt:lpstr>Children impact (cont.)</vt:lpstr>
      <vt:lpstr>Fathers Can suffer too: </vt:lpstr>
      <vt:lpstr>Need for Further care:</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Ashley G</dc:creator>
  <cp:lastModifiedBy>Ashley G</cp:lastModifiedBy>
  <cp:revision>4</cp:revision>
  <dcterms:created xsi:type="dcterms:W3CDTF">2025-03-06T19:04:01Z</dcterms:created>
  <dcterms:modified xsi:type="dcterms:W3CDTF">2025-03-18T21:05:47Z</dcterms:modified>
</cp:coreProperties>
</file>