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5" r:id="rId7"/>
    <p:sldId id="267" r:id="rId8"/>
    <p:sldId id="260" r:id="rId9"/>
    <p:sldId id="261" r:id="rId10"/>
    <p:sldId id="264" r:id="rId11"/>
    <p:sldId id="266" r:id="rId12"/>
    <p:sldId id="270" r:id="rId13"/>
    <p:sldId id="271" r:id="rId14"/>
    <p:sldId id="269" r:id="rId15"/>
    <p:sldId id="263"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5FE1F-2EB2-750E-7D98-93B945C26B8F}" v="1367" dt="2025-11-03T15:04:26.506"/>
    <p1510:client id="{F9C1EECF-2504-79E7-4EEB-8147C1D6F72C}" v="1148" dt="2025-11-03T13:07:39.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458C54-813B-4913-AA53-130DCBAD2ED3}"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92EFE046-6BD3-4C5B-B2E5-0619B6A22CAB}">
      <dgm:prSet/>
      <dgm:spPr/>
      <dgm:t>
        <a:bodyPr/>
        <a:lstStyle/>
        <a:p>
          <a:pPr>
            <a:defRPr cap="all"/>
          </a:pPr>
          <a:r>
            <a:rPr lang="en-US"/>
            <a:t>Psychosis </a:t>
          </a:r>
        </a:p>
      </dgm:t>
    </dgm:pt>
    <dgm:pt modelId="{0B6E0E93-97B8-4433-B647-28FFE0F8F602}" type="parTrans" cxnId="{8B04BD04-9918-4A54-AB8E-31C2F24E5851}">
      <dgm:prSet/>
      <dgm:spPr/>
      <dgm:t>
        <a:bodyPr/>
        <a:lstStyle/>
        <a:p>
          <a:endParaRPr lang="en-US"/>
        </a:p>
      </dgm:t>
    </dgm:pt>
    <dgm:pt modelId="{DC9C3078-4EFC-4486-805E-EB5948CD6B71}" type="sibTrans" cxnId="{8B04BD04-9918-4A54-AB8E-31C2F24E5851}">
      <dgm:prSet/>
      <dgm:spPr/>
      <dgm:t>
        <a:bodyPr/>
        <a:lstStyle/>
        <a:p>
          <a:endParaRPr lang="en-US"/>
        </a:p>
      </dgm:t>
    </dgm:pt>
    <dgm:pt modelId="{278A87CB-ADB3-4CA4-A05A-C8629A16B929}">
      <dgm:prSet/>
      <dgm:spPr/>
      <dgm:t>
        <a:bodyPr/>
        <a:lstStyle/>
        <a:p>
          <a:pPr>
            <a:defRPr cap="all"/>
          </a:pPr>
          <a:r>
            <a:rPr lang="en-US"/>
            <a:t>OCD</a:t>
          </a:r>
        </a:p>
      </dgm:t>
    </dgm:pt>
    <dgm:pt modelId="{399A58D6-B082-444C-ADE7-09F980024EA2}" type="parTrans" cxnId="{1D57FFAB-48CB-4724-867D-7A520168285C}">
      <dgm:prSet/>
      <dgm:spPr/>
      <dgm:t>
        <a:bodyPr/>
        <a:lstStyle/>
        <a:p>
          <a:endParaRPr lang="en-US"/>
        </a:p>
      </dgm:t>
    </dgm:pt>
    <dgm:pt modelId="{B093F2BD-B137-4F75-A28E-4DBB039EE20B}" type="sibTrans" cxnId="{1D57FFAB-48CB-4724-867D-7A520168285C}">
      <dgm:prSet/>
      <dgm:spPr/>
      <dgm:t>
        <a:bodyPr/>
        <a:lstStyle/>
        <a:p>
          <a:endParaRPr lang="en-US"/>
        </a:p>
      </dgm:t>
    </dgm:pt>
    <dgm:pt modelId="{5D9C8A0B-E33E-4239-8B06-628C1EC6AB8F}">
      <dgm:prSet/>
      <dgm:spPr/>
      <dgm:t>
        <a:bodyPr/>
        <a:lstStyle/>
        <a:p>
          <a:pPr>
            <a:defRPr cap="all"/>
          </a:pPr>
          <a:r>
            <a:rPr lang="en-US"/>
            <a:t>Eating Disorder</a:t>
          </a:r>
        </a:p>
      </dgm:t>
    </dgm:pt>
    <dgm:pt modelId="{DD5A5DC1-0209-4925-81B8-8215A907696C}" type="parTrans" cxnId="{8ADED8C5-3307-4BEF-86B8-A36D6A26947C}">
      <dgm:prSet/>
      <dgm:spPr/>
      <dgm:t>
        <a:bodyPr/>
        <a:lstStyle/>
        <a:p>
          <a:endParaRPr lang="en-US"/>
        </a:p>
      </dgm:t>
    </dgm:pt>
    <dgm:pt modelId="{9866B3EA-F157-4E9F-BE7C-575BDC10C053}" type="sibTrans" cxnId="{8ADED8C5-3307-4BEF-86B8-A36D6A26947C}">
      <dgm:prSet/>
      <dgm:spPr/>
      <dgm:t>
        <a:bodyPr/>
        <a:lstStyle/>
        <a:p>
          <a:endParaRPr lang="en-US"/>
        </a:p>
      </dgm:t>
    </dgm:pt>
    <dgm:pt modelId="{7014B4DF-0B7D-4282-905F-F021AB60A61F}" type="pres">
      <dgm:prSet presAssocID="{67458C54-813B-4913-AA53-130DCBAD2ED3}" presName="root" presStyleCnt="0">
        <dgm:presLayoutVars>
          <dgm:dir/>
          <dgm:resizeHandles val="exact"/>
        </dgm:presLayoutVars>
      </dgm:prSet>
      <dgm:spPr/>
    </dgm:pt>
    <dgm:pt modelId="{EC5D20FA-DE65-4E91-9FB9-B4C321318DCC}" type="pres">
      <dgm:prSet presAssocID="{92EFE046-6BD3-4C5B-B2E5-0619B6A22CAB}" presName="compNode" presStyleCnt="0"/>
      <dgm:spPr/>
    </dgm:pt>
    <dgm:pt modelId="{0C67DE65-2255-44D1-A134-FE8F0F9F0DAE}" type="pres">
      <dgm:prSet presAssocID="{92EFE046-6BD3-4C5B-B2E5-0619B6A22CAB}" presName="iconBgRect" presStyleLbl="bgShp" presStyleIdx="0" presStyleCnt="3"/>
      <dgm:spPr/>
    </dgm:pt>
    <dgm:pt modelId="{0B9399A1-041B-4265-835C-689344F6C24B}" type="pres">
      <dgm:prSet presAssocID="{92EFE046-6BD3-4C5B-B2E5-0619B6A22C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22D08A6-41AB-472C-BFFF-FBBF08260D20}" type="pres">
      <dgm:prSet presAssocID="{92EFE046-6BD3-4C5B-B2E5-0619B6A22CAB}" presName="spaceRect" presStyleCnt="0"/>
      <dgm:spPr/>
    </dgm:pt>
    <dgm:pt modelId="{3A0128FF-2087-4EAB-9020-35CE5C819A9E}" type="pres">
      <dgm:prSet presAssocID="{92EFE046-6BD3-4C5B-B2E5-0619B6A22CAB}" presName="textRect" presStyleLbl="revTx" presStyleIdx="0" presStyleCnt="3">
        <dgm:presLayoutVars>
          <dgm:chMax val="1"/>
          <dgm:chPref val="1"/>
        </dgm:presLayoutVars>
      </dgm:prSet>
      <dgm:spPr/>
    </dgm:pt>
    <dgm:pt modelId="{C1018580-2E30-44DE-B149-A31F62105597}" type="pres">
      <dgm:prSet presAssocID="{DC9C3078-4EFC-4486-805E-EB5948CD6B71}" presName="sibTrans" presStyleCnt="0"/>
      <dgm:spPr/>
    </dgm:pt>
    <dgm:pt modelId="{03D0AF3C-8253-46B9-8D1D-106C5228FE0D}" type="pres">
      <dgm:prSet presAssocID="{278A87CB-ADB3-4CA4-A05A-C8629A16B929}" presName="compNode" presStyleCnt="0"/>
      <dgm:spPr/>
    </dgm:pt>
    <dgm:pt modelId="{A9BBAA4E-55A0-464B-8F7A-95FE44C1B9F4}" type="pres">
      <dgm:prSet presAssocID="{278A87CB-ADB3-4CA4-A05A-C8629A16B929}" presName="iconBgRect" presStyleLbl="bgShp" presStyleIdx="1" presStyleCnt="3"/>
      <dgm:spPr/>
    </dgm:pt>
    <dgm:pt modelId="{F59A64CC-0926-4D92-A5E4-23DD6A004595}" type="pres">
      <dgm:prSet presAssocID="{278A87CB-ADB3-4CA4-A05A-C8629A16B92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D2B8EEE8-B08F-430A-A9A7-34C502CC3CCE}" type="pres">
      <dgm:prSet presAssocID="{278A87CB-ADB3-4CA4-A05A-C8629A16B929}" presName="spaceRect" presStyleCnt="0"/>
      <dgm:spPr/>
    </dgm:pt>
    <dgm:pt modelId="{F87CA81F-0B6B-4954-82B7-639DCC61741B}" type="pres">
      <dgm:prSet presAssocID="{278A87CB-ADB3-4CA4-A05A-C8629A16B929}" presName="textRect" presStyleLbl="revTx" presStyleIdx="1" presStyleCnt="3">
        <dgm:presLayoutVars>
          <dgm:chMax val="1"/>
          <dgm:chPref val="1"/>
        </dgm:presLayoutVars>
      </dgm:prSet>
      <dgm:spPr/>
    </dgm:pt>
    <dgm:pt modelId="{A98D2953-DC7A-4D7C-9974-DD9B71EF52CC}" type="pres">
      <dgm:prSet presAssocID="{B093F2BD-B137-4F75-A28E-4DBB039EE20B}" presName="sibTrans" presStyleCnt="0"/>
      <dgm:spPr/>
    </dgm:pt>
    <dgm:pt modelId="{54E37BC5-0478-4DD5-80CA-A4ABBD85C2ED}" type="pres">
      <dgm:prSet presAssocID="{5D9C8A0B-E33E-4239-8B06-628C1EC6AB8F}" presName="compNode" presStyleCnt="0"/>
      <dgm:spPr/>
    </dgm:pt>
    <dgm:pt modelId="{A42D2026-D3D3-4C3B-8EEC-BA1543B57892}" type="pres">
      <dgm:prSet presAssocID="{5D9C8A0B-E33E-4239-8B06-628C1EC6AB8F}" presName="iconBgRect" presStyleLbl="bgShp" presStyleIdx="2" presStyleCnt="3"/>
      <dgm:spPr/>
    </dgm:pt>
    <dgm:pt modelId="{E1FEA2CB-1823-4034-B15A-F2681E19559F}" type="pres">
      <dgm:prSet presAssocID="{5D9C8A0B-E33E-4239-8B06-628C1EC6AB8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k and knife"/>
        </a:ext>
      </dgm:extLst>
    </dgm:pt>
    <dgm:pt modelId="{99EB2B74-8D7A-41D6-8B85-F941118EA3CD}" type="pres">
      <dgm:prSet presAssocID="{5D9C8A0B-E33E-4239-8B06-628C1EC6AB8F}" presName="spaceRect" presStyleCnt="0"/>
      <dgm:spPr/>
    </dgm:pt>
    <dgm:pt modelId="{6E3A8A09-4DE1-4F96-8957-F369F1A2432B}" type="pres">
      <dgm:prSet presAssocID="{5D9C8A0B-E33E-4239-8B06-628C1EC6AB8F}" presName="textRect" presStyleLbl="revTx" presStyleIdx="2" presStyleCnt="3">
        <dgm:presLayoutVars>
          <dgm:chMax val="1"/>
          <dgm:chPref val="1"/>
        </dgm:presLayoutVars>
      </dgm:prSet>
      <dgm:spPr/>
    </dgm:pt>
  </dgm:ptLst>
  <dgm:cxnLst>
    <dgm:cxn modelId="{8B04BD04-9918-4A54-AB8E-31C2F24E5851}" srcId="{67458C54-813B-4913-AA53-130DCBAD2ED3}" destId="{92EFE046-6BD3-4C5B-B2E5-0619B6A22CAB}" srcOrd="0" destOrd="0" parTransId="{0B6E0E93-97B8-4433-B647-28FFE0F8F602}" sibTransId="{DC9C3078-4EFC-4486-805E-EB5948CD6B71}"/>
    <dgm:cxn modelId="{620F680B-3B1F-444F-AA28-DA9E625607D8}" type="presOf" srcId="{278A87CB-ADB3-4CA4-A05A-C8629A16B929}" destId="{F87CA81F-0B6B-4954-82B7-639DCC61741B}" srcOrd="0" destOrd="0" presId="urn:microsoft.com/office/officeart/2018/5/layout/IconCircleLabelList"/>
    <dgm:cxn modelId="{0310971A-2939-4BD2-8F07-F18AD0CC1330}" type="presOf" srcId="{92EFE046-6BD3-4C5B-B2E5-0619B6A22CAB}" destId="{3A0128FF-2087-4EAB-9020-35CE5C819A9E}" srcOrd="0" destOrd="0" presId="urn:microsoft.com/office/officeart/2018/5/layout/IconCircleLabelList"/>
    <dgm:cxn modelId="{55A4B393-8036-48DD-A95D-7732C313A208}" type="presOf" srcId="{5D9C8A0B-E33E-4239-8B06-628C1EC6AB8F}" destId="{6E3A8A09-4DE1-4F96-8957-F369F1A2432B}" srcOrd="0" destOrd="0" presId="urn:microsoft.com/office/officeart/2018/5/layout/IconCircleLabelList"/>
    <dgm:cxn modelId="{1D57FFAB-48CB-4724-867D-7A520168285C}" srcId="{67458C54-813B-4913-AA53-130DCBAD2ED3}" destId="{278A87CB-ADB3-4CA4-A05A-C8629A16B929}" srcOrd="1" destOrd="0" parTransId="{399A58D6-B082-444C-ADE7-09F980024EA2}" sibTransId="{B093F2BD-B137-4F75-A28E-4DBB039EE20B}"/>
    <dgm:cxn modelId="{8ADED8C5-3307-4BEF-86B8-A36D6A26947C}" srcId="{67458C54-813B-4913-AA53-130DCBAD2ED3}" destId="{5D9C8A0B-E33E-4239-8B06-628C1EC6AB8F}" srcOrd="2" destOrd="0" parTransId="{DD5A5DC1-0209-4925-81B8-8215A907696C}" sibTransId="{9866B3EA-F157-4E9F-BE7C-575BDC10C053}"/>
    <dgm:cxn modelId="{61A15DE7-89DD-480F-85BC-23794647D748}" type="presOf" srcId="{67458C54-813B-4913-AA53-130DCBAD2ED3}" destId="{7014B4DF-0B7D-4282-905F-F021AB60A61F}" srcOrd="0" destOrd="0" presId="urn:microsoft.com/office/officeart/2018/5/layout/IconCircleLabelList"/>
    <dgm:cxn modelId="{D22BCEE3-0B7E-43B5-A620-1EB4E57758C5}" type="presParOf" srcId="{7014B4DF-0B7D-4282-905F-F021AB60A61F}" destId="{EC5D20FA-DE65-4E91-9FB9-B4C321318DCC}" srcOrd="0" destOrd="0" presId="urn:microsoft.com/office/officeart/2018/5/layout/IconCircleLabelList"/>
    <dgm:cxn modelId="{C3144C19-0416-4E62-A9E2-D62E36F066D0}" type="presParOf" srcId="{EC5D20FA-DE65-4E91-9FB9-B4C321318DCC}" destId="{0C67DE65-2255-44D1-A134-FE8F0F9F0DAE}" srcOrd="0" destOrd="0" presId="urn:microsoft.com/office/officeart/2018/5/layout/IconCircleLabelList"/>
    <dgm:cxn modelId="{71234B9C-70C1-46AD-ABAB-861D72F8C254}" type="presParOf" srcId="{EC5D20FA-DE65-4E91-9FB9-B4C321318DCC}" destId="{0B9399A1-041B-4265-835C-689344F6C24B}" srcOrd="1" destOrd="0" presId="urn:microsoft.com/office/officeart/2018/5/layout/IconCircleLabelList"/>
    <dgm:cxn modelId="{72091A61-47DA-41DF-B228-BE0BD62F708D}" type="presParOf" srcId="{EC5D20FA-DE65-4E91-9FB9-B4C321318DCC}" destId="{F22D08A6-41AB-472C-BFFF-FBBF08260D20}" srcOrd="2" destOrd="0" presId="urn:microsoft.com/office/officeart/2018/5/layout/IconCircleLabelList"/>
    <dgm:cxn modelId="{EB4374E1-F58A-4D88-8A8B-D5B2A72BEFA1}" type="presParOf" srcId="{EC5D20FA-DE65-4E91-9FB9-B4C321318DCC}" destId="{3A0128FF-2087-4EAB-9020-35CE5C819A9E}" srcOrd="3" destOrd="0" presId="urn:microsoft.com/office/officeart/2018/5/layout/IconCircleLabelList"/>
    <dgm:cxn modelId="{883BABE8-19AE-43DE-A7D2-5CB9574EF408}" type="presParOf" srcId="{7014B4DF-0B7D-4282-905F-F021AB60A61F}" destId="{C1018580-2E30-44DE-B149-A31F62105597}" srcOrd="1" destOrd="0" presId="urn:microsoft.com/office/officeart/2018/5/layout/IconCircleLabelList"/>
    <dgm:cxn modelId="{8C17A0EA-2332-4D88-9B28-2BBBB3EA3CC4}" type="presParOf" srcId="{7014B4DF-0B7D-4282-905F-F021AB60A61F}" destId="{03D0AF3C-8253-46B9-8D1D-106C5228FE0D}" srcOrd="2" destOrd="0" presId="urn:microsoft.com/office/officeart/2018/5/layout/IconCircleLabelList"/>
    <dgm:cxn modelId="{0890B70D-BCAD-45E7-A787-17A6FBD452C8}" type="presParOf" srcId="{03D0AF3C-8253-46B9-8D1D-106C5228FE0D}" destId="{A9BBAA4E-55A0-464B-8F7A-95FE44C1B9F4}" srcOrd="0" destOrd="0" presId="urn:microsoft.com/office/officeart/2018/5/layout/IconCircleLabelList"/>
    <dgm:cxn modelId="{351EB765-E493-47CA-AB97-B6E274446B5F}" type="presParOf" srcId="{03D0AF3C-8253-46B9-8D1D-106C5228FE0D}" destId="{F59A64CC-0926-4D92-A5E4-23DD6A004595}" srcOrd="1" destOrd="0" presId="urn:microsoft.com/office/officeart/2018/5/layout/IconCircleLabelList"/>
    <dgm:cxn modelId="{8E75579B-66D4-45B8-ADF4-22B62FE92992}" type="presParOf" srcId="{03D0AF3C-8253-46B9-8D1D-106C5228FE0D}" destId="{D2B8EEE8-B08F-430A-A9A7-34C502CC3CCE}" srcOrd="2" destOrd="0" presId="urn:microsoft.com/office/officeart/2018/5/layout/IconCircleLabelList"/>
    <dgm:cxn modelId="{3AF018E0-2624-4FD9-A13B-535A6F582A02}" type="presParOf" srcId="{03D0AF3C-8253-46B9-8D1D-106C5228FE0D}" destId="{F87CA81F-0B6B-4954-82B7-639DCC61741B}" srcOrd="3" destOrd="0" presId="urn:microsoft.com/office/officeart/2018/5/layout/IconCircleLabelList"/>
    <dgm:cxn modelId="{480E3C4E-64A0-40EE-BB5B-7892AEB662CD}" type="presParOf" srcId="{7014B4DF-0B7D-4282-905F-F021AB60A61F}" destId="{A98D2953-DC7A-4D7C-9974-DD9B71EF52CC}" srcOrd="3" destOrd="0" presId="urn:microsoft.com/office/officeart/2018/5/layout/IconCircleLabelList"/>
    <dgm:cxn modelId="{4951F119-4E45-4EA3-B93A-B093A388D7EF}" type="presParOf" srcId="{7014B4DF-0B7D-4282-905F-F021AB60A61F}" destId="{54E37BC5-0478-4DD5-80CA-A4ABBD85C2ED}" srcOrd="4" destOrd="0" presId="urn:microsoft.com/office/officeart/2018/5/layout/IconCircleLabelList"/>
    <dgm:cxn modelId="{82584D26-3629-4FC5-AECB-9CBBA69A6B23}" type="presParOf" srcId="{54E37BC5-0478-4DD5-80CA-A4ABBD85C2ED}" destId="{A42D2026-D3D3-4C3B-8EEC-BA1543B57892}" srcOrd="0" destOrd="0" presId="urn:microsoft.com/office/officeart/2018/5/layout/IconCircleLabelList"/>
    <dgm:cxn modelId="{906C506D-869A-4C09-A4E1-DA87F5AE4B9C}" type="presParOf" srcId="{54E37BC5-0478-4DD5-80CA-A4ABBD85C2ED}" destId="{E1FEA2CB-1823-4034-B15A-F2681E19559F}" srcOrd="1" destOrd="0" presId="urn:microsoft.com/office/officeart/2018/5/layout/IconCircleLabelList"/>
    <dgm:cxn modelId="{15A5018D-2106-4EEF-8D05-7566F617F6D8}" type="presParOf" srcId="{54E37BC5-0478-4DD5-80CA-A4ABBD85C2ED}" destId="{99EB2B74-8D7A-41D6-8B85-F941118EA3CD}" srcOrd="2" destOrd="0" presId="urn:microsoft.com/office/officeart/2018/5/layout/IconCircleLabelList"/>
    <dgm:cxn modelId="{10C19025-D164-4A2C-A22B-C2517F2BC566}" type="presParOf" srcId="{54E37BC5-0478-4DD5-80CA-A4ABBD85C2ED}" destId="{6E3A8A09-4DE1-4F96-8957-F369F1A2432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7DE65-2255-44D1-A134-FE8F0F9F0DAE}">
      <dsp:nvSpPr>
        <dsp:cNvPr id="0" name=""/>
        <dsp:cNvSpPr/>
      </dsp:nvSpPr>
      <dsp:spPr>
        <a:xfrm>
          <a:off x="718664"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9399A1-041B-4265-835C-689344F6C24B}">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0128FF-2087-4EAB-9020-35CE5C819A9E}">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90000"/>
            </a:lnSpc>
            <a:spcBef>
              <a:spcPct val="0"/>
            </a:spcBef>
            <a:spcAft>
              <a:spcPct val="35000"/>
            </a:spcAft>
            <a:buNone/>
            <a:defRPr cap="all"/>
          </a:pPr>
          <a:r>
            <a:rPr lang="en-US" sz="3000" kern="1200"/>
            <a:t>Psychosis </a:t>
          </a:r>
        </a:p>
      </dsp:txBody>
      <dsp:txXfrm>
        <a:off x="93445" y="3018902"/>
        <a:ext cx="3206250" cy="720000"/>
      </dsp:txXfrm>
    </dsp:sp>
    <dsp:sp modelId="{A9BBAA4E-55A0-464B-8F7A-95FE44C1B9F4}">
      <dsp:nvSpPr>
        <dsp:cNvPr id="0" name=""/>
        <dsp:cNvSpPr/>
      </dsp:nvSpPr>
      <dsp:spPr>
        <a:xfrm>
          <a:off x="4486008"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9A64CC-0926-4D92-A5E4-23DD6A004595}">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7CA81F-0B6B-4954-82B7-639DCC61741B}">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90000"/>
            </a:lnSpc>
            <a:spcBef>
              <a:spcPct val="0"/>
            </a:spcBef>
            <a:spcAft>
              <a:spcPct val="35000"/>
            </a:spcAft>
            <a:buNone/>
            <a:defRPr cap="all"/>
          </a:pPr>
          <a:r>
            <a:rPr lang="en-US" sz="3000" kern="1200"/>
            <a:t>OCD</a:t>
          </a:r>
        </a:p>
      </dsp:txBody>
      <dsp:txXfrm>
        <a:off x="3860789" y="3018902"/>
        <a:ext cx="3206250" cy="720000"/>
      </dsp:txXfrm>
    </dsp:sp>
    <dsp:sp modelId="{A42D2026-D3D3-4C3B-8EEC-BA1543B57892}">
      <dsp:nvSpPr>
        <dsp:cNvPr id="0" name=""/>
        <dsp:cNvSpPr/>
      </dsp:nvSpPr>
      <dsp:spPr>
        <a:xfrm>
          <a:off x="8253352"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FEA2CB-1823-4034-B15A-F2681E19559F}">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3A8A09-4DE1-4F96-8957-F369F1A2432B}">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90000"/>
            </a:lnSpc>
            <a:spcBef>
              <a:spcPct val="0"/>
            </a:spcBef>
            <a:spcAft>
              <a:spcPct val="35000"/>
            </a:spcAft>
            <a:buNone/>
            <a:defRPr cap="all"/>
          </a:pPr>
          <a:r>
            <a:rPr lang="en-US" sz="3000" kern="1200"/>
            <a:t>Eating Disorder</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11/3/2025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eurocritic.blogspot.com/2014/10/"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isgalgasyoy.blogspot.com/2011/02/black-swan-tanto-cuesta-decidirse.html"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F95919CA-4568-4F54-A2C0-2B54BD78A3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3" name="Freeform: Shape 12">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6" name="Freeform: Shape 15">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308" y="-1"/>
            <a:ext cx="5444906" cy="518316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F85B11F-FA15-48B8-BF04-463A37544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9300" y="0"/>
            <a:ext cx="5444906" cy="5161894"/>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16" y="0"/>
            <a:ext cx="5444905" cy="50468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87414" y="476435"/>
            <a:ext cx="4403701" cy="2885715"/>
          </a:xfrm>
        </p:spPr>
        <p:txBody>
          <a:bodyPr>
            <a:normAutofit/>
          </a:bodyPr>
          <a:lstStyle/>
          <a:p>
            <a:r>
              <a:rPr lang="en-US" sz="5400">
                <a:solidFill>
                  <a:schemeClr val="bg1"/>
                </a:solidFill>
                <a:latin typeface="Viner Hand ITC"/>
              </a:rPr>
              <a:t>Nina Sayers</a:t>
            </a:r>
          </a:p>
        </p:txBody>
      </p:sp>
      <p:sp>
        <p:nvSpPr>
          <p:cNvPr id="3" name="Subtitle 2"/>
          <p:cNvSpPr>
            <a:spLocks noGrp="1"/>
          </p:cNvSpPr>
          <p:nvPr>
            <p:ph type="subTitle" idx="1"/>
          </p:nvPr>
        </p:nvSpPr>
        <p:spPr>
          <a:xfrm>
            <a:off x="1409701" y="3429000"/>
            <a:ext cx="4091460" cy="774196"/>
          </a:xfrm>
        </p:spPr>
        <p:txBody>
          <a:bodyPr vert="horz" lIns="91440" tIns="45720" rIns="91440" bIns="45720" rtlCol="0">
            <a:normAutofit/>
          </a:bodyPr>
          <a:lstStyle/>
          <a:p>
            <a:r>
              <a:rPr lang="en-US" sz="1000" i="1">
                <a:solidFill>
                  <a:schemeClr val="bg1"/>
                </a:solidFill>
                <a:latin typeface="Aptos Light"/>
              </a:rPr>
              <a:t>Emma Paulson</a:t>
            </a:r>
          </a:p>
          <a:p>
            <a:r>
              <a:rPr lang="en-US" sz="1000" i="1">
                <a:solidFill>
                  <a:schemeClr val="bg1"/>
                </a:solidFill>
                <a:latin typeface="Aptos Light"/>
              </a:rPr>
              <a:t>Ashley Garber</a:t>
            </a:r>
          </a:p>
          <a:p>
            <a:r>
              <a:rPr lang="en-US" sz="1000" i="1">
                <a:solidFill>
                  <a:schemeClr val="bg1"/>
                </a:solidFill>
                <a:latin typeface="Aptos Light"/>
              </a:rPr>
              <a:t>November 5th, 2025</a:t>
            </a:r>
          </a:p>
        </p:txBody>
      </p:sp>
      <p:sp>
        <p:nvSpPr>
          <p:cNvPr id="22"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Graphic 212">
            <a:extLst>
              <a:ext uri="{FF2B5EF4-FFF2-40B4-BE49-F238E27FC236}">
                <a16:creationId xmlns:a16="http://schemas.microsoft.com/office/drawing/2014/main" id="{BB90F3FC-186F-4608-93AA-7EE24F682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4" name="Picture 3" descr="A person in a black dress with her arms outstretched&#10;&#10;AI-generated content may be incorrect.">
            <a:extLst>
              <a:ext uri="{FF2B5EF4-FFF2-40B4-BE49-F238E27FC236}">
                <a16:creationId xmlns:a16="http://schemas.microsoft.com/office/drawing/2014/main" id="{49F94C7C-2C9F-C5F8-B7A6-CA05A1D453FF}"/>
              </a:ext>
            </a:extLst>
          </p:cNvPr>
          <p:cNvPicPr>
            <a:picLocks noChangeAspect="1"/>
          </p:cNvPicPr>
          <p:nvPr/>
        </p:nvPicPr>
        <p:blipFill>
          <a:blip r:embed="rId2"/>
          <a:srcRect l="2223" r="4203"/>
          <a:stretch>
            <a:fillRect/>
          </a:stretch>
        </p:blipFill>
        <p:spPr>
          <a:xfrm>
            <a:off x="8610600" y="10"/>
            <a:ext cx="3177536" cy="2647064"/>
          </a:xfrm>
          <a:custGeom>
            <a:avLst/>
            <a:gdLst/>
            <a:ahLst/>
            <a:cxnLst/>
            <a:rect l="l" t="t" r="r" b="b"/>
            <a:pathLst>
              <a:path w="3177536" h="2647074">
                <a:moveTo>
                  <a:pt x="406152" y="0"/>
                </a:moveTo>
                <a:lnTo>
                  <a:pt x="2771384" y="0"/>
                </a:lnTo>
                <a:lnTo>
                  <a:pt x="2814739" y="47702"/>
                </a:lnTo>
                <a:cubicBezTo>
                  <a:pt x="3041386" y="322335"/>
                  <a:pt x="3177536" y="674421"/>
                  <a:pt x="3177536" y="1058306"/>
                </a:cubicBezTo>
                <a:cubicBezTo>
                  <a:pt x="3177536" y="1935759"/>
                  <a:pt x="2466220" y="2647074"/>
                  <a:pt x="1588768" y="2647074"/>
                </a:cubicBezTo>
                <a:cubicBezTo>
                  <a:pt x="711315" y="2647074"/>
                  <a:pt x="0" y="1935759"/>
                  <a:pt x="0" y="1058306"/>
                </a:cubicBezTo>
                <a:cubicBezTo>
                  <a:pt x="0" y="674421"/>
                  <a:pt x="136150" y="322335"/>
                  <a:pt x="362797" y="47702"/>
                </a:cubicBezTo>
                <a:close/>
              </a:path>
            </a:pathLst>
          </a:custGeom>
        </p:spPr>
      </p:pic>
      <p:pic>
        <p:nvPicPr>
          <p:cNvPr id="5" name="Picture 4" descr="A person in a white dress&#10;&#10;AI-generated content may be incorrect.">
            <a:extLst>
              <a:ext uri="{FF2B5EF4-FFF2-40B4-BE49-F238E27FC236}">
                <a16:creationId xmlns:a16="http://schemas.microsoft.com/office/drawing/2014/main" id="{3A640520-1D10-100B-54C2-B6779906BACF}"/>
              </a:ext>
            </a:extLst>
          </p:cNvPr>
          <p:cNvPicPr>
            <a:picLocks noChangeAspect="1"/>
          </p:cNvPicPr>
          <p:nvPr/>
        </p:nvPicPr>
        <p:blipFill>
          <a:blip r:embed="rId3"/>
          <a:srcRect l="6361" r="22846" b="1"/>
          <a:stretch>
            <a:fillRect/>
          </a:stretch>
        </p:blipFill>
        <p:spPr>
          <a:xfrm>
            <a:off x="6884946" y="3122839"/>
            <a:ext cx="3923269" cy="3735161"/>
          </a:xfrm>
          <a:custGeom>
            <a:avLst/>
            <a:gdLst/>
            <a:ahLst/>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p:spPr>
      </p:pic>
      <p:grpSp>
        <p:nvGrpSpPr>
          <p:cNvPr id="26"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49330" y="2740963"/>
            <a:ext cx="1054466" cy="469689"/>
            <a:chOff x="9841624" y="4115729"/>
            <a:chExt cx="602169" cy="268223"/>
          </a:xfrm>
          <a:solidFill>
            <a:schemeClr val="bg1"/>
          </a:solidFill>
        </p:grpSpPr>
        <p:sp>
          <p:nvSpPr>
            <p:cNvPr id="27" name="Freeform: Shape 26">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3" name="Oval 32">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Oval 34">
            <a:extLst>
              <a:ext uri="{FF2B5EF4-FFF2-40B4-BE49-F238E27FC236}">
                <a16:creationId xmlns:a16="http://schemas.microsoft.com/office/drawing/2014/main" id="{13811CB9-0334-4316-8B54-711C0F3BE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D35443-1D2A-5B83-B049-B6BE0803B47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Diagnoses </a:t>
            </a:r>
          </a:p>
        </p:txBody>
      </p:sp>
      <p:graphicFrame>
        <p:nvGraphicFramePr>
          <p:cNvPr id="5" name="Content Placeholder 2">
            <a:extLst>
              <a:ext uri="{FF2B5EF4-FFF2-40B4-BE49-F238E27FC236}">
                <a16:creationId xmlns:a16="http://schemas.microsoft.com/office/drawing/2014/main" id="{FBE61C7D-B4B6-B958-E60F-FD8F3BA30BA1}"/>
              </a:ext>
            </a:extLst>
          </p:cNvPr>
          <p:cNvGraphicFramePr>
            <a:graphicFrameLocks noGrp="1"/>
          </p:cNvGraphicFramePr>
          <p:nvPr>
            <p:ph idx="1"/>
            <p:extLst>
              <p:ext uri="{D42A27DB-BD31-4B8C-83A1-F6EECF244321}">
                <p14:modId xmlns:p14="http://schemas.microsoft.com/office/powerpoint/2010/main" val="9012696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237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4F40F359-8D12-F1E0-9750-3C882FBC11D3}"/>
              </a:ext>
            </a:extLst>
          </p:cNvPr>
          <p:cNvSpPr>
            <a:spLocks noGrp="1"/>
          </p:cNvSpPr>
          <p:nvPr>
            <p:ph type="title"/>
          </p:nvPr>
        </p:nvSpPr>
        <p:spPr>
          <a:xfrm>
            <a:off x="827088" y="1641752"/>
            <a:ext cx="2655887" cy="3213277"/>
          </a:xfrm>
        </p:spPr>
        <p:txBody>
          <a:bodyPr anchor="t">
            <a:normAutofit/>
          </a:bodyPr>
          <a:lstStyle/>
          <a:p>
            <a:pPr algn="ctr"/>
            <a:r>
              <a:rPr lang="en-US" sz="4000">
                <a:latin typeface="Aptos Light"/>
              </a:rPr>
              <a:t>Treatment Modality </a:t>
            </a:r>
            <a:endParaRPr lang="en-US"/>
          </a:p>
        </p:txBody>
      </p:sp>
      <p:sp>
        <p:nvSpPr>
          <p:cNvPr id="3" name="Content Placeholder 2">
            <a:extLst>
              <a:ext uri="{FF2B5EF4-FFF2-40B4-BE49-F238E27FC236}">
                <a16:creationId xmlns:a16="http://schemas.microsoft.com/office/drawing/2014/main" id="{55BA93BC-91A4-6168-E8B1-8B94F608CDB8}"/>
              </a:ext>
            </a:extLst>
          </p:cNvPr>
          <p:cNvSpPr>
            <a:spLocks noGrp="1"/>
          </p:cNvSpPr>
          <p:nvPr>
            <p:ph idx="1"/>
          </p:nvPr>
        </p:nvSpPr>
        <p:spPr>
          <a:xfrm>
            <a:off x="5232401" y="1274890"/>
            <a:ext cx="6140449" cy="4583268"/>
          </a:xfrm>
        </p:spPr>
        <p:txBody>
          <a:bodyPr vert="horz" lIns="91440" tIns="45720" rIns="91440" bIns="45720" rtlCol="0" anchor="t">
            <a:normAutofit/>
          </a:bodyPr>
          <a:lstStyle/>
          <a:p>
            <a:pPr marL="457200" indent="-457200" algn="ctr">
              <a:buAutoNum type="arabicPeriod"/>
            </a:pPr>
            <a:r>
              <a:rPr lang="en-US">
                <a:solidFill>
                  <a:schemeClr val="tx1">
                    <a:alpha val="80000"/>
                  </a:schemeClr>
                </a:solidFill>
                <a:latin typeface="Aptos Light"/>
              </a:rPr>
              <a:t>Immediate Stabilization </a:t>
            </a:r>
          </a:p>
          <a:p>
            <a:pPr marL="0" indent="0" algn="ctr">
              <a:buNone/>
            </a:pPr>
            <a:endParaRPr lang="en-US">
              <a:solidFill>
                <a:srgbClr val="FFFFFF">
                  <a:alpha val="80000"/>
                </a:srgbClr>
              </a:solidFill>
              <a:latin typeface="Aptos Light"/>
            </a:endParaRPr>
          </a:p>
          <a:p>
            <a:pPr marL="0" indent="0" algn="ctr">
              <a:buNone/>
            </a:pPr>
            <a:r>
              <a:rPr lang="en-US">
                <a:solidFill>
                  <a:schemeClr val="tx1">
                    <a:alpha val="80000"/>
                  </a:schemeClr>
                </a:solidFill>
                <a:latin typeface="Aptos Light"/>
              </a:rPr>
              <a:t>2. Individual client sessions</a:t>
            </a:r>
          </a:p>
          <a:p>
            <a:pPr marL="0" indent="0" algn="ctr">
              <a:buNone/>
            </a:pPr>
            <a:endParaRPr lang="en-US">
              <a:solidFill>
                <a:schemeClr val="tx1">
                  <a:alpha val="80000"/>
                </a:schemeClr>
              </a:solidFill>
              <a:latin typeface="Aptos Light"/>
            </a:endParaRPr>
          </a:p>
          <a:p>
            <a:pPr marL="0" indent="0" algn="ctr">
              <a:buNone/>
            </a:pPr>
            <a:r>
              <a:rPr lang="en-US">
                <a:solidFill>
                  <a:schemeClr val="tx1">
                    <a:alpha val="80000"/>
                  </a:schemeClr>
                </a:solidFill>
                <a:latin typeface="Aptos Light"/>
              </a:rPr>
              <a:t>3. Group therapy</a:t>
            </a:r>
          </a:p>
          <a:p>
            <a:pPr marL="0" indent="0" algn="ctr">
              <a:buNone/>
            </a:pPr>
            <a:endParaRPr lang="en-US">
              <a:solidFill>
                <a:schemeClr val="tx1">
                  <a:alpha val="80000"/>
                </a:schemeClr>
              </a:solidFill>
              <a:latin typeface="Aptos Light"/>
            </a:endParaRPr>
          </a:p>
          <a:p>
            <a:pPr marL="0" indent="0" algn="ctr">
              <a:buNone/>
            </a:pPr>
            <a:r>
              <a:rPr lang="en-US">
                <a:solidFill>
                  <a:schemeClr val="tx1">
                    <a:alpha val="80000"/>
                  </a:schemeClr>
                </a:solidFill>
                <a:latin typeface="Aptos Light"/>
              </a:rPr>
              <a:t>4.  Family therapy sessions </a:t>
            </a:r>
          </a:p>
          <a:p>
            <a:pPr marL="0" indent="0">
              <a:buNone/>
            </a:pPr>
            <a:endParaRPr lang="en-US">
              <a:solidFill>
                <a:schemeClr val="tx1">
                  <a:alpha val="80000"/>
                </a:schemeClr>
              </a:solidFill>
              <a:latin typeface="Aptos Light"/>
            </a:endParaRPr>
          </a:p>
        </p:txBody>
      </p:sp>
    </p:spTree>
    <p:extLst>
      <p:ext uri="{BB962C8B-B14F-4D97-AF65-F5344CB8AC3E}">
        <p14:creationId xmlns:p14="http://schemas.microsoft.com/office/powerpoint/2010/main" val="313893818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A065B-7E9F-0770-F51B-97E37A7DE366}"/>
              </a:ext>
            </a:extLst>
          </p:cNvPr>
          <p:cNvSpPr>
            <a:spLocks noGrp="1"/>
          </p:cNvSpPr>
          <p:nvPr>
            <p:ph type="title"/>
          </p:nvPr>
        </p:nvSpPr>
        <p:spPr>
          <a:xfrm>
            <a:off x="1102368" y="694268"/>
            <a:ext cx="3553510" cy="5477932"/>
          </a:xfrm>
        </p:spPr>
        <p:txBody>
          <a:bodyPr>
            <a:normAutofit/>
          </a:bodyPr>
          <a:lstStyle/>
          <a:p>
            <a:pPr algn="ctr"/>
            <a:r>
              <a:rPr lang="en-US">
                <a:solidFill>
                  <a:schemeClr val="bg1"/>
                </a:solidFill>
              </a:rPr>
              <a:t>Stabilization: </a:t>
            </a:r>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9CE43BE7-79FE-D76C-BB74-63C14312E916}"/>
              </a:ext>
            </a:extLst>
          </p:cNvPr>
          <p:cNvSpPr>
            <a:spLocks noGrp="1"/>
          </p:cNvSpPr>
          <p:nvPr>
            <p:ph idx="1"/>
          </p:nvPr>
        </p:nvSpPr>
        <p:spPr>
          <a:xfrm>
            <a:off x="6234868" y="316295"/>
            <a:ext cx="5217173" cy="6262906"/>
          </a:xfrm>
        </p:spPr>
        <p:txBody>
          <a:bodyPr vert="horz" lIns="91440" tIns="45720" rIns="91440" bIns="45720" rtlCol="0" anchor="t">
            <a:noAutofit/>
          </a:bodyPr>
          <a:lstStyle/>
          <a:p>
            <a:pPr algn="ctr"/>
            <a:r>
              <a:rPr lang="en-US" sz="2400" dirty="0">
                <a:solidFill>
                  <a:schemeClr val="bg1"/>
                </a:solidFill>
              </a:rPr>
              <a:t>Nina needs a full medical evaluation to ensure there are no other underlying causes for her condition</a:t>
            </a:r>
          </a:p>
          <a:p>
            <a:pPr algn="ctr"/>
            <a:endParaRPr lang="en-US" sz="2400">
              <a:solidFill>
                <a:schemeClr val="bg1"/>
              </a:solidFill>
            </a:endParaRPr>
          </a:p>
          <a:p>
            <a:pPr algn="ctr"/>
            <a:r>
              <a:rPr lang="en-US" sz="2400" dirty="0">
                <a:solidFill>
                  <a:schemeClr val="bg1"/>
                </a:solidFill>
              </a:rPr>
              <a:t>Her delusions and hallucinations need to be stabilized. </a:t>
            </a:r>
          </a:p>
          <a:p>
            <a:pPr algn="ctr"/>
            <a:endParaRPr lang="en-US" sz="2400">
              <a:solidFill>
                <a:schemeClr val="bg1"/>
              </a:solidFill>
            </a:endParaRPr>
          </a:p>
          <a:p>
            <a:pPr algn="ctr"/>
            <a:r>
              <a:rPr lang="en-US" sz="2400" dirty="0">
                <a:solidFill>
                  <a:schemeClr val="bg1"/>
                </a:solidFill>
              </a:rPr>
              <a:t>An anti-psychotic medication should be administered to help mitigate her delusions and hallucinations</a:t>
            </a:r>
          </a:p>
          <a:p>
            <a:pPr algn="ctr"/>
            <a:endParaRPr lang="en-US" sz="2400">
              <a:solidFill>
                <a:schemeClr val="bg1"/>
              </a:solidFill>
            </a:endParaRPr>
          </a:p>
          <a:p>
            <a:pPr algn="ctr"/>
            <a:r>
              <a:rPr lang="en-US" sz="2400" dirty="0">
                <a:solidFill>
                  <a:schemeClr val="bg1"/>
                </a:solidFill>
              </a:rPr>
              <a:t>Once Nina is stabilized, long-term treatment planning can occur</a:t>
            </a:r>
          </a:p>
        </p:txBody>
      </p:sp>
    </p:spTree>
    <p:extLst>
      <p:ext uri="{BB962C8B-B14F-4D97-AF65-F5344CB8AC3E}">
        <p14:creationId xmlns:p14="http://schemas.microsoft.com/office/powerpoint/2010/main" val="442675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C71827-BF64-88ED-5A9B-5EEB9F8FBDFE}"/>
              </a:ext>
            </a:extLst>
          </p:cNvPr>
          <p:cNvSpPr>
            <a:spLocks noGrp="1"/>
          </p:cNvSpPr>
          <p:nvPr>
            <p:ph type="title"/>
          </p:nvPr>
        </p:nvSpPr>
        <p:spPr>
          <a:xfrm>
            <a:off x="1102368" y="694268"/>
            <a:ext cx="3553510" cy="5477932"/>
          </a:xfrm>
        </p:spPr>
        <p:txBody>
          <a:bodyPr>
            <a:normAutofit/>
          </a:bodyPr>
          <a:lstStyle/>
          <a:p>
            <a:pPr algn="ctr"/>
            <a:r>
              <a:rPr lang="en-US" sz="3700">
                <a:solidFill>
                  <a:schemeClr val="bg1"/>
                </a:solidFill>
              </a:rPr>
              <a:t>Individual/Family Sessions: </a:t>
            </a:r>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2EE7D2A0-3E2E-569F-ABD2-76473D87B8DE}"/>
              </a:ext>
            </a:extLst>
          </p:cNvPr>
          <p:cNvSpPr>
            <a:spLocks noGrp="1"/>
          </p:cNvSpPr>
          <p:nvPr>
            <p:ph idx="1"/>
          </p:nvPr>
        </p:nvSpPr>
        <p:spPr>
          <a:xfrm>
            <a:off x="6234868" y="703865"/>
            <a:ext cx="5217173" cy="5067353"/>
          </a:xfrm>
        </p:spPr>
        <p:txBody>
          <a:bodyPr vert="horz" lIns="91440" tIns="45720" rIns="91440" bIns="45720" rtlCol="0" anchor="t">
            <a:normAutofit/>
          </a:bodyPr>
          <a:lstStyle/>
          <a:p>
            <a:pPr algn="ctr"/>
            <a:r>
              <a:rPr lang="en-US" sz="2000">
                <a:solidFill>
                  <a:schemeClr val="bg1"/>
                </a:solidFill>
                <a:latin typeface="Aptos Light"/>
              </a:rPr>
              <a:t>60 minutes for 3 months ( 13 weeks)</a:t>
            </a:r>
            <a:endParaRPr lang="en-US">
              <a:solidFill>
                <a:schemeClr val="bg1"/>
              </a:solidFill>
              <a:latin typeface="Aptos Light"/>
            </a:endParaRPr>
          </a:p>
          <a:p>
            <a:pPr algn="ctr"/>
            <a:r>
              <a:rPr lang="en-US" sz="2000">
                <a:solidFill>
                  <a:schemeClr val="bg1"/>
                </a:solidFill>
                <a:latin typeface="Aptos Light"/>
              </a:rPr>
              <a:t>Sessions will be once a week</a:t>
            </a:r>
          </a:p>
          <a:p>
            <a:pPr algn="ctr"/>
            <a:r>
              <a:rPr lang="en-US" sz="2000">
                <a:solidFill>
                  <a:schemeClr val="bg1"/>
                </a:solidFill>
                <a:latin typeface="Aptos Light"/>
              </a:rPr>
              <a:t>Towards the 3-month mark, Nina and I will discuss how she feels and what to do moving forward. </a:t>
            </a:r>
          </a:p>
          <a:p>
            <a:pPr marL="0" indent="0" algn="ctr">
              <a:buNone/>
            </a:pPr>
            <a:endParaRPr lang="en-US" sz="2000">
              <a:solidFill>
                <a:schemeClr val="bg1"/>
              </a:solidFill>
              <a:latin typeface="Aptos Light"/>
            </a:endParaRPr>
          </a:p>
          <a:p>
            <a:pPr algn="ctr"/>
            <a:r>
              <a:rPr lang="en-US" sz="2000">
                <a:solidFill>
                  <a:schemeClr val="bg1"/>
                </a:solidFill>
                <a:latin typeface="Aptos Light"/>
              </a:rPr>
              <a:t>Family sessions will be 50 minutes for 3 months (13 weeks)</a:t>
            </a:r>
          </a:p>
          <a:p>
            <a:pPr algn="ctr"/>
            <a:r>
              <a:rPr lang="en-US" sz="2000">
                <a:solidFill>
                  <a:schemeClr val="bg1"/>
                </a:solidFill>
                <a:latin typeface="Aptos Light"/>
              </a:rPr>
              <a:t>These sessions will occur once a week as well</a:t>
            </a:r>
          </a:p>
          <a:p>
            <a:pPr algn="ctr"/>
            <a:r>
              <a:rPr lang="en-US" sz="2000">
                <a:solidFill>
                  <a:schemeClr val="bg1"/>
                </a:solidFill>
                <a:latin typeface="Aptos Light"/>
              </a:rPr>
              <a:t>This will only be recommended if Nina feels it will benefit her</a:t>
            </a:r>
          </a:p>
          <a:p>
            <a:pPr algn="ctr"/>
            <a:endParaRPr lang="en-US" sz="2000">
              <a:solidFill>
                <a:schemeClr val="bg1"/>
              </a:solidFill>
              <a:latin typeface="Aptos Light"/>
            </a:endParaRPr>
          </a:p>
          <a:p>
            <a:endParaRPr lang="en-US" sz="2000">
              <a:solidFill>
                <a:schemeClr val="bg1"/>
              </a:solidFill>
            </a:endParaRPr>
          </a:p>
        </p:txBody>
      </p:sp>
    </p:spTree>
    <p:extLst>
      <p:ext uri="{BB962C8B-B14F-4D97-AF65-F5344CB8AC3E}">
        <p14:creationId xmlns:p14="http://schemas.microsoft.com/office/powerpoint/2010/main" val="4273275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B9BDA0E5-8737-7707-7F11-0A23B3520247}"/>
              </a:ext>
            </a:extLst>
          </p:cNvPr>
          <p:cNvSpPr>
            <a:spLocks noGrp="1"/>
          </p:cNvSpPr>
          <p:nvPr>
            <p:ph type="title"/>
          </p:nvPr>
        </p:nvSpPr>
        <p:spPr>
          <a:xfrm>
            <a:off x="1014141" y="1450655"/>
            <a:ext cx="3932030" cy="3956690"/>
          </a:xfrm>
        </p:spPr>
        <p:txBody>
          <a:bodyPr anchor="ctr">
            <a:normAutofit/>
          </a:bodyPr>
          <a:lstStyle/>
          <a:p>
            <a:pPr algn="ctr"/>
            <a:r>
              <a:rPr lang="en-US" sz="6800">
                <a:solidFill>
                  <a:schemeClr val="bg1"/>
                </a:solidFill>
              </a:rPr>
              <a:t>Group Sessions: </a:t>
            </a:r>
            <a:endParaRPr lang="en-US"/>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BBF591-E447-5EEB-FB6B-9F02B7498A17}"/>
              </a:ext>
            </a:extLst>
          </p:cNvPr>
          <p:cNvSpPr>
            <a:spLocks noGrp="1"/>
          </p:cNvSpPr>
          <p:nvPr>
            <p:ph idx="1"/>
          </p:nvPr>
        </p:nvSpPr>
        <p:spPr>
          <a:xfrm>
            <a:off x="6096000" y="411749"/>
            <a:ext cx="5008901" cy="6483541"/>
          </a:xfrm>
        </p:spPr>
        <p:txBody>
          <a:bodyPr vert="horz" lIns="91440" tIns="45720" rIns="91440" bIns="45720" rtlCol="0" anchor="ctr">
            <a:normAutofit/>
          </a:bodyPr>
          <a:lstStyle/>
          <a:p>
            <a:pPr algn="ctr">
              <a:buFont typeface="Calibri" panose="020B0604020202020204" pitchFamily="34" charset="0"/>
              <a:buChar char="-"/>
            </a:pPr>
            <a:endParaRPr lang="en-US" sz="2400">
              <a:solidFill>
                <a:schemeClr val="bg1"/>
              </a:solidFill>
            </a:endParaRPr>
          </a:p>
          <a:p>
            <a:pPr algn="ctr">
              <a:buFont typeface="Calibri" panose="020B0604020202020204" pitchFamily="34" charset="0"/>
              <a:buChar char="-"/>
            </a:pPr>
            <a:endParaRPr lang="en-US" sz="2400">
              <a:solidFill>
                <a:schemeClr val="bg1"/>
              </a:solidFill>
            </a:endParaRPr>
          </a:p>
          <a:p>
            <a:pPr algn="ctr">
              <a:buFont typeface="Calibri" panose="020B0604020202020204" pitchFamily="34" charset="0"/>
              <a:buChar char="-"/>
            </a:pPr>
            <a:endParaRPr lang="en-US" sz="2400">
              <a:solidFill>
                <a:schemeClr val="bg1"/>
              </a:solidFill>
            </a:endParaRPr>
          </a:p>
          <a:p>
            <a:pPr algn="ctr">
              <a:buFont typeface="Calibri" panose="020B0604020202020204" pitchFamily="34" charset="0"/>
              <a:buChar char="-"/>
            </a:pPr>
            <a:r>
              <a:rPr lang="en-US" sz="2400">
                <a:solidFill>
                  <a:schemeClr val="bg1"/>
                </a:solidFill>
              </a:rPr>
              <a:t>Overcoming Perfectionism Group Therapy</a:t>
            </a:r>
            <a:endParaRPr lang="en-US">
              <a:solidFill>
                <a:schemeClr val="bg1"/>
              </a:solidFill>
            </a:endParaRPr>
          </a:p>
          <a:p>
            <a:pPr marL="0" indent="0" algn="ctr">
              <a:buNone/>
            </a:pPr>
            <a:endParaRPr lang="en-US" sz="2400">
              <a:solidFill>
                <a:schemeClr val="bg1"/>
              </a:solidFill>
            </a:endParaRPr>
          </a:p>
          <a:p>
            <a:pPr algn="ctr">
              <a:buFont typeface="Calibri" panose="020B0604020202020204" pitchFamily="34" charset="0"/>
              <a:buChar char="-"/>
            </a:pPr>
            <a:r>
              <a:rPr lang="en-US" sz="2400">
                <a:solidFill>
                  <a:schemeClr val="bg1"/>
                </a:solidFill>
              </a:rPr>
              <a:t>Eating Disorder Peer Support Group</a:t>
            </a:r>
          </a:p>
          <a:p>
            <a:pPr marL="0" indent="0" algn="ctr">
              <a:buNone/>
            </a:pPr>
            <a:endParaRPr lang="en-US" sz="2400">
              <a:solidFill>
                <a:schemeClr val="bg1"/>
              </a:solidFill>
            </a:endParaRPr>
          </a:p>
          <a:p>
            <a:pPr algn="ctr">
              <a:buFont typeface="Calibri" panose="020B0604020202020204" pitchFamily="34" charset="0"/>
              <a:buChar char="-"/>
            </a:pPr>
            <a:r>
              <a:rPr lang="en-US" sz="2400">
                <a:solidFill>
                  <a:schemeClr val="bg1"/>
                </a:solidFill>
              </a:rPr>
              <a:t>Daughters with Difficult Mothers (virtual)</a:t>
            </a:r>
          </a:p>
          <a:p>
            <a:pPr marL="0" indent="0" algn="ctr">
              <a:buNone/>
            </a:pPr>
            <a:endParaRPr lang="en-US" sz="2400"/>
          </a:p>
          <a:p>
            <a:pPr algn="ctr">
              <a:buFont typeface="Calibri" panose="020B0604020202020204" pitchFamily="34" charset="0"/>
              <a:buChar char="-"/>
            </a:pPr>
            <a:r>
              <a:rPr lang="en-US" sz="2400">
                <a:solidFill>
                  <a:schemeClr val="bg1"/>
                </a:solidFill>
              </a:rPr>
              <a:t>People struggling with Paranoia or Delusions</a:t>
            </a:r>
          </a:p>
          <a:p>
            <a:pPr algn="ctr">
              <a:buFont typeface="Calibri" panose="020B0604020202020204" pitchFamily="34" charset="0"/>
              <a:buChar char="-"/>
            </a:pPr>
            <a:endParaRPr lang="en-US" sz="2400">
              <a:solidFill>
                <a:schemeClr val="bg1"/>
              </a:solidFill>
            </a:endParaRPr>
          </a:p>
          <a:p>
            <a:pPr>
              <a:buFont typeface="Calibri" panose="020B0604020202020204" pitchFamily="34" charset="0"/>
              <a:buChar char="-"/>
            </a:pPr>
            <a:endParaRPr lang="en-US" sz="2000">
              <a:solidFill>
                <a:schemeClr val="bg1"/>
              </a:solidFill>
            </a:endParaRPr>
          </a:p>
          <a:p>
            <a:pPr>
              <a:buFont typeface="Calibri" panose="020B0604020202020204" pitchFamily="34" charset="0"/>
              <a:buChar char="-"/>
            </a:pPr>
            <a:endParaRPr lang="en-US" sz="2000">
              <a:solidFill>
                <a:schemeClr val="bg1"/>
              </a:solidFill>
            </a:endParaRPr>
          </a:p>
          <a:p>
            <a:pPr>
              <a:buFont typeface="Calibri" panose="020B0604020202020204" pitchFamily="34" charset="0"/>
              <a:buChar char="-"/>
            </a:pPr>
            <a:endParaRPr lang="en-US" sz="2000">
              <a:solidFill>
                <a:schemeClr val="bg1"/>
              </a:solidFill>
            </a:endParaRPr>
          </a:p>
        </p:txBody>
      </p:sp>
    </p:spTree>
    <p:extLst>
      <p:ext uri="{BB962C8B-B14F-4D97-AF65-F5344CB8AC3E}">
        <p14:creationId xmlns:p14="http://schemas.microsoft.com/office/powerpoint/2010/main" val="423238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0383" y="0"/>
            <a:ext cx="8451607"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374517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0B5515-C2A6-E1D5-7E79-EDC1C601FD62}"/>
              </a:ext>
            </a:extLst>
          </p:cNvPr>
          <p:cNvSpPr>
            <a:spLocks noGrp="1"/>
          </p:cNvSpPr>
          <p:nvPr>
            <p:ph type="title"/>
          </p:nvPr>
        </p:nvSpPr>
        <p:spPr>
          <a:xfrm>
            <a:off x="1156852" y="637762"/>
            <a:ext cx="2190782" cy="5576770"/>
          </a:xfrm>
        </p:spPr>
        <p:txBody>
          <a:bodyPr anchor="t">
            <a:normAutofit/>
          </a:bodyPr>
          <a:lstStyle/>
          <a:p>
            <a:pPr algn="ctr"/>
            <a:r>
              <a:rPr lang="en-US" sz="3600">
                <a:solidFill>
                  <a:schemeClr val="bg1"/>
                </a:solidFill>
              </a:rPr>
              <a:t>Treatment Plan</a:t>
            </a:r>
            <a:endParaRPr lang="en-US"/>
          </a:p>
        </p:txBody>
      </p:sp>
      <p:sp>
        <p:nvSpPr>
          <p:cNvPr id="29" name="Rectangle 28">
            <a:extLst>
              <a:ext uri="{FF2B5EF4-FFF2-40B4-BE49-F238E27FC236}">
                <a16:creationId xmlns:a16="http://schemas.microsoft.com/office/drawing/2014/main" id="{B8EAE243-3A9F-4A46-B0D9-04C723A8A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33" y="643465"/>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A9C718C-86CF-28A7-F9D8-1FB24B46A893}"/>
              </a:ext>
            </a:extLst>
          </p:cNvPr>
          <p:cNvSpPr>
            <a:spLocks noGrp="1"/>
          </p:cNvSpPr>
          <p:nvPr>
            <p:ph idx="1"/>
          </p:nvPr>
        </p:nvSpPr>
        <p:spPr>
          <a:xfrm>
            <a:off x="4654732" y="850052"/>
            <a:ext cx="6390623" cy="5326911"/>
          </a:xfrm>
        </p:spPr>
        <p:txBody>
          <a:bodyPr vert="horz" lIns="91440" tIns="45720" rIns="91440" bIns="45720" rtlCol="0">
            <a:normAutofit/>
          </a:bodyPr>
          <a:lstStyle/>
          <a:p>
            <a:r>
              <a:rPr lang="en-US" sz="1500"/>
              <a:t>Goal 1: I want to stabilize my psychotic symptoms </a:t>
            </a:r>
          </a:p>
          <a:p>
            <a:pPr lvl="1">
              <a:buFont typeface="Courier New" panose="020B0604020202020204" pitchFamily="34" charset="0"/>
              <a:buChar char="o"/>
            </a:pPr>
            <a:r>
              <a:rPr lang="en-US" sz="1500"/>
              <a:t>Objective 1: Nina will get a psychiatric evaluation to assess the need for medication </a:t>
            </a:r>
          </a:p>
          <a:p>
            <a:pPr lvl="2">
              <a:buFont typeface="Wingdings" panose="020B0604020202020204" pitchFamily="34" charset="0"/>
              <a:buChar char="§"/>
            </a:pPr>
            <a:r>
              <a:rPr lang="en-US" sz="1500"/>
              <a:t>Intervention 1: Talk with psychiatrist for any antipsychotic medication and future medication monitoring</a:t>
            </a:r>
          </a:p>
          <a:p>
            <a:pPr lvl="1">
              <a:buFont typeface="Courier New" panose="020B0604020202020204" pitchFamily="34" charset="0"/>
              <a:buChar char="o"/>
            </a:pPr>
            <a:r>
              <a:rPr lang="en-US" sz="1500"/>
              <a:t>Objective 2: Nina will develop and use grounding techniques to distinguish between hallucinations and reality </a:t>
            </a:r>
          </a:p>
          <a:p>
            <a:pPr lvl="2">
              <a:buFont typeface="Wingdings" panose="020B0604020202020204" pitchFamily="34" charset="0"/>
              <a:buChar char="§"/>
            </a:pPr>
            <a:r>
              <a:rPr lang="en-US" sz="1500"/>
              <a:t>Intervention 2: Be taught mindfulness and grounding exercises in group/individual therapy</a:t>
            </a:r>
          </a:p>
          <a:p>
            <a:r>
              <a:rPr lang="en-US" sz="1500"/>
              <a:t>Goal 2: I want to reduce my anxiety and perfectionist thinking </a:t>
            </a:r>
          </a:p>
          <a:p>
            <a:pPr lvl="1">
              <a:buFont typeface="Courier New" panose="020B0604020202020204" pitchFamily="34" charset="0"/>
              <a:buChar char="o"/>
            </a:pPr>
            <a:r>
              <a:rPr lang="en-US" sz="1500"/>
              <a:t>Objective 1: Nina will learn to identify triggers of performance-related anxiety and perfectionism </a:t>
            </a:r>
          </a:p>
          <a:p>
            <a:pPr lvl="2">
              <a:buFont typeface="Wingdings" panose="020B0604020202020204" pitchFamily="34" charset="0"/>
              <a:buChar char="§"/>
            </a:pPr>
            <a:r>
              <a:rPr lang="en-US" sz="1500"/>
              <a:t>Goal 1: Develop a stress management plan for high-performance situations</a:t>
            </a:r>
          </a:p>
          <a:p>
            <a:pPr lvl="1">
              <a:buFont typeface="Courier New" panose="020B0604020202020204" pitchFamily="34" charset="0"/>
              <a:buChar char="o"/>
            </a:pPr>
            <a:r>
              <a:rPr lang="en-US" sz="1500"/>
              <a:t>Objective 2: Nina will practice at least two coping strategies to manage stress</a:t>
            </a:r>
          </a:p>
          <a:p>
            <a:pPr lvl="2">
              <a:buFont typeface="Wingdings" panose="020B0604020202020204" pitchFamily="34" charset="0"/>
              <a:buChar char="§"/>
            </a:pPr>
            <a:r>
              <a:rPr lang="en-US" sz="1500"/>
              <a:t>Goal 2: Will learn and practice a balanced routine to prevent exhaustion </a:t>
            </a:r>
          </a:p>
        </p:txBody>
      </p:sp>
    </p:spTree>
    <p:extLst>
      <p:ext uri="{BB962C8B-B14F-4D97-AF65-F5344CB8AC3E}">
        <p14:creationId xmlns:p14="http://schemas.microsoft.com/office/powerpoint/2010/main" val="2607801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0383" y="0"/>
            <a:ext cx="8451607"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374517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111819-F0F6-1740-055C-113A95ACC498}"/>
              </a:ext>
            </a:extLst>
          </p:cNvPr>
          <p:cNvSpPr>
            <a:spLocks noGrp="1"/>
          </p:cNvSpPr>
          <p:nvPr>
            <p:ph type="title"/>
          </p:nvPr>
        </p:nvSpPr>
        <p:spPr>
          <a:xfrm>
            <a:off x="1156852" y="637762"/>
            <a:ext cx="2190782" cy="5576770"/>
          </a:xfrm>
        </p:spPr>
        <p:txBody>
          <a:bodyPr anchor="t">
            <a:normAutofit/>
          </a:bodyPr>
          <a:lstStyle/>
          <a:p>
            <a:pPr algn="ctr"/>
            <a:r>
              <a:rPr lang="en-US" sz="3300">
                <a:solidFill>
                  <a:schemeClr val="bg1"/>
                </a:solidFill>
              </a:rPr>
              <a:t>Treatment Plan Continued </a:t>
            </a:r>
            <a:endParaRPr lang="en-US"/>
          </a:p>
        </p:txBody>
      </p:sp>
      <p:sp>
        <p:nvSpPr>
          <p:cNvPr id="22" name="Rectangle 21">
            <a:extLst>
              <a:ext uri="{FF2B5EF4-FFF2-40B4-BE49-F238E27FC236}">
                <a16:creationId xmlns:a16="http://schemas.microsoft.com/office/drawing/2014/main" id="{B8EAE243-3A9F-4A46-B0D9-04C723A8A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33" y="643465"/>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006598-F976-74DA-C604-5B314ADC067B}"/>
              </a:ext>
            </a:extLst>
          </p:cNvPr>
          <p:cNvSpPr>
            <a:spLocks noGrp="1"/>
          </p:cNvSpPr>
          <p:nvPr>
            <p:ph idx="1"/>
          </p:nvPr>
        </p:nvSpPr>
        <p:spPr>
          <a:xfrm>
            <a:off x="4654732" y="850052"/>
            <a:ext cx="6390623" cy="5326911"/>
          </a:xfrm>
        </p:spPr>
        <p:txBody>
          <a:bodyPr vert="horz" lIns="91440" tIns="45720" rIns="91440" bIns="45720" rtlCol="0" anchor="t">
            <a:normAutofit/>
          </a:bodyPr>
          <a:lstStyle/>
          <a:p>
            <a:pPr algn="ctr"/>
            <a:r>
              <a:rPr lang="en-US" sz="2400"/>
              <a:t>Goal 3: I want to stabilize my eating patterns and restore balanced nutrition </a:t>
            </a:r>
            <a:endParaRPr lang="en-US"/>
          </a:p>
          <a:p>
            <a:pPr lvl="1" algn="ctr">
              <a:buFont typeface="Courier New" panose="020B0604020202020204" pitchFamily="34" charset="0"/>
              <a:buChar char="o"/>
            </a:pPr>
            <a:r>
              <a:rPr lang="en-US"/>
              <a:t>Objective1 : Nina will normalize her eating schedule </a:t>
            </a:r>
          </a:p>
          <a:p>
            <a:pPr lvl="2" algn="ctr">
              <a:buFont typeface="Wingdings" panose="020B0604020202020204" pitchFamily="34" charset="0"/>
              <a:buChar char="§"/>
            </a:pPr>
            <a:r>
              <a:rPr lang="en-US" sz="2400"/>
              <a:t>Intervention 1: Nutrition counseling and a meal plan coordinated with a registered dietitian </a:t>
            </a:r>
          </a:p>
          <a:p>
            <a:pPr lvl="1" algn="ctr">
              <a:buFont typeface="Courier New" panose="020B0604020202020204" pitchFamily="34" charset="0"/>
              <a:buChar char="o"/>
            </a:pPr>
            <a:r>
              <a:rPr lang="en-US"/>
              <a:t>Objective 2: Reduce body checking </a:t>
            </a:r>
          </a:p>
          <a:p>
            <a:pPr lvl="2" algn="ctr">
              <a:buFont typeface="Wingdings" panose="020B0604020202020204" pitchFamily="34" charset="0"/>
              <a:buChar char="§"/>
            </a:pPr>
            <a:r>
              <a:rPr lang="en-US" sz="2400"/>
              <a:t>Intervention 2: Limit exposure to mirrors and cover mirrors when eating </a:t>
            </a:r>
          </a:p>
          <a:p>
            <a:pPr marL="914400" lvl="2" indent="0">
              <a:buNone/>
            </a:pPr>
            <a:endParaRPr lang="en-US" sz="2400"/>
          </a:p>
          <a:p>
            <a:endParaRPr lang="en-US" sz="2400"/>
          </a:p>
        </p:txBody>
      </p:sp>
    </p:spTree>
    <p:extLst>
      <p:ext uri="{BB962C8B-B14F-4D97-AF65-F5344CB8AC3E}">
        <p14:creationId xmlns:p14="http://schemas.microsoft.com/office/powerpoint/2010/main" val="1448383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24E5F3-FA4A-310E-6AD4-77B59F1251B1}"/>
              </a:ext>
            </a:extLst>
          </p:cNvPr>
          <p:cNvSpPr>
            <a:spLocks noGrp="1"/>
          </p:cNvSpPr>
          <p:nvPr>
            <p:ph type="title"/>
          </p:nvPr>
        </p:nvSpPr>
        <p:spPr>
          <a:xfrm>
            <a:off x="827088" y="1641752"/>
            <a:ext cx="3527425" cy="4366936"/>
          </a:xfrm>
        </p:spPr>
        <p:txBody>
          <a:bodyPr anchor="t">
            <a:normAutofit/>
          </a:bodyPr>
          <a:lstStyle/>
          <a:p>
            <a:pPr algn="ctr"/>
            <a:r>
              <a:rPr lang="en-US" sz="4000">
                <a:latin typeface="Aptos Light"/>
              </a:rPr>
              <a:t>Client Demographics</a:t>
            </a:r>
            <a:r>
              <a:rPr lang="en-US" sz="4000"/>
              <a:t>:</a:t>
            </a:r>
            <a:endParaRPr lang="en-US"/>
          </a:p>
        </p:txBody>
      </p:sp>
      <p:sp>
        <p:nvSpPr>
          <p:cNvPr id="3" name="Content Placeholder 2">
            <a:extLst>
              <a:ext uri="{FF2B5EF4-FFF2-40B4-BE49-F238E27FC236}">
                <a16:creationId xmlns:a16="http://schemas.microsoft.com/office/drawing/2014/main" id="{24147A23-5679-2369-8BCD-BFBE47EDFFE4}"/>
              </a:ext>
            </a:extLst>
          </p:cNvPr>
          <p:cNvSpPr>
            <a:spLocks noGrp="1"/>
          </p:cNvSpPr>
          <p:nvPr>
            <p:ph idx="1"/>
          </p:nvPr>
        </p:nvSpPr>
        <p:spPr>
          <a:xfrm>
            <a:off x="5222081" y="1641752"/>
            <a:ext cx="5260975" cy="3960000"/>
          </a:xfrm>
        </p:spPr>
        <p:txBody>
          <a:bodyPr vert="horz" lIns="91440" tIns="45720" rIns="91440" bIns="45720" rtlCol="0" anchor="t">
            <a:normAutofit/>
          </a:bodyPr>
          <a:lstStyle/>
          <a:p>
            <a:pPr marL="0" indent="0">
              <a:buNone/>
            </a:pPr>
            <a:endParaRPr lang="en-US" sz="1700">
              <a:solidFill>
                <a:schemeClr val="tx1">
                  <a:alpha val="80000"/>
                </a:schemeClr>
              </a:solidFill>
            </a:endParaRPr>
          </a:p>
          <a:p>
            <a:pPr algn="ctr"/>
            <a:r>
              <a:rPr lang="en-US" sz="1700">
                <a:solidFill>
                  <a:schemeClr val="tx1">
                    <a:alpha val="80000"/>
                  </a:schemeClr>
                </a:solidFill>
              </a:rPr>
              <a:t>A:  28 years old </a:t>
            </a:r>
            <a:endParaRPr lang="en-US" sz="1700">
              <a:solidFill>
                <a:srgbClr val="FFFFFF">
                  <a:alpha val="80000"/>
                </a:srgbClr>
              </a:solidFill>
            </a:endParaRPr>
          </a:p>
          <a:p>
            <a:pPr algn="ctr"/>
            <a:r>
              <a:rPr lang="en-US" sz="1700">
                <a:solidFill>
                  <a:schemeClr val="tx1">
                    <a:alpha val="80000"/>
                  </a:schemeClr>
                </a:solidFill>
              </a:rPr>
              <a:t>D: No known physical disabilities</a:t>
            </a:r>
            <a:endParaRPr lang="en-US" sz="1700">
              <a:solidFill>
                <a:srgbClr val="FFFFFF">
                  <a:alpha val="80000"/>
                </a:srgbClr>
              </a:solidFill>
            </a:endParaRPr>
          </a:p>
          <a:p>
            <a:pPr algn="ctr"/>
            <a:r>
              <a:rPr lang="en-US" sz="1700">
                <a:solidFill>
                  <a:schemeClr val="tx1">
                    <a:alpha val="80000"/>
                  </a:schemeClr>
                </a:solidFill>
              </a:rPr>
              <a:t>D: No known mental disabilities </a:t>
            </a:r>
            <a:endParaRPr lang="en-US" sz="1700">
              <a:solidFill>
                <a:srgbClr val="FFFFFF">
                  <a:alpha val="80000"/>
                </a:srgbClr>
              </a:solidFill>
            </a:endParaRPr>
          </a:p>
          <a:p>
            <a:pPr algn="ctr"/>
            <a:r>
              <a:rPr lang="en-US" sz="1700">
                <a:solidFill>
                  <a:schemeClr val="tx1">
                    <a:alpha val="80000"/>
                  </a:schemeClr>
                </a:solidFill>
              </a:rPr>
              <a:t>R: No known religion </a:t>
            </a:r>
            <a:endParaRPr lang="en-US" sz="1700">
              <a:solidFill>
                <a:srgbClr val="FFFFFF">
                  <a:alpha val="80000"/>
                </a:srgbClr>
              </a:solidFill>
            </a:endParaRPr>
          </a:p>
          <a:p>
            <a:pPr algn="ctr"/>
            <a:r>
              <a:rPr lang="en-US" sz="1700">
                <a:solidFill>
                  <a:schemeClr val="tx1">
                    <a:alpha val="80000"/>
                  </a:schemeClr>
                </a:solidFill>
              </a:rPr>
              <a:t>E: White/Caucasian </a:t>
            </a:r>
            <a:endParaRPr lang="en-US" sz="1700">
              <a:solidFill>
                <a:srgbClr val="FFFFFF">
                  <a:alpha val="80000"/>
                </a:srgbClr>
              </a:solidFill>
            </a:endParaRPr>
          </a:p>
          <a:p>
            <a:pPr algn="ctr"/>
            <a:r>
              <a:rPr lang="en-US" sz="1700">
                <a:solidFill>
                  <a:schemeClr val="tx1">
                    <a:alpha val="80000"/>
                  </a:schemeClr>
                </a:solidFill>
              </a:rPr>
              <a:t>S: Middle-Class</a:t>
            </a:r>
            <a:endParaRPr lang="en-US" sz="1700">
              <a:solidFill>
                <a:srgbClr val="FFFFFF">
                  <a:alpha val="80000"/>
                </a:srgbClr>
              </a:solidFill>
            </a:endParaRPr>
          </a:p>
          <a:p>
            <a:pPr algn="ctr"/>
            <a:r>
              <a:rPr lang="en-US" sz="1700">
                <a:solidFill>
                  <a:schemeClr val="tx1">
                    <a:alpha val="80000"/>
                  </a:schemeClr>
                </a:solidFill>
              </a:rPr>
              <a:t>S: Heterosexual</a:t>
            </a:r>
            <a:endParaRPr lang="en-US" sz="1700">
              <a:solidFill>
                <a:srgbClr val="FFFFFF">
                  <a:alpha val="80000"/>
                </a:srgbClr>
              </a:solidFill>
            </a:endParaRPr>
          </a:p>
          <a:p>
            <a:pPr algn="ctr"/>
            <a:r>
              <a:rPr lang="en-US" sz="1700">
                <a:solidFill>
                  <a:schemeClr val="tx1">
                    <a:alpha val="80000"/>
                  </a:schemeClr>
                </a:solidFill>
              </a:rPr>
              <a:t>I: No known indigenous heritage</a:t>
            </a:r>
            <a:endParaRPr lang="en-US" sz="1700">
              <a:solidFill>
                <a:srgbClr val="FFFFFF">
                  <a:alpha val="80000"/>
                </a:srgbClr>
              </a:solidFill>
            </a:endParaRPr>
          </a:p>
          <a:p>
            <a:pPr algn="ctr"/>
            <a:r>
              <a:rPr lang="en-US" sz="1700">
                <a:solidFill>
                  <a:schemeClr val="tx1">
                    <a:alpha val="80000"/>
                  </a:schemeClr>
                </a:solidFill>
              </a:rPr>
              <a:t>N: American</a:t>
            </a:r>
            <a:endParaRPr lang="en-US" sz="1700">
              <a:solidFill>
                <a:srgbClr val="FFFFFF">
                  <a:alpha val="80000"/>
                </a:srgbClr>
              </a:solidFill>
            </a:endParaRPr>
          </a:p>
          <a:p>
            <a:pPr algn="ctr"/>
            <a:r>
              <a:rPr lang="en-US" sz="1700">
                <a:solidFill>
                  <a:schemeClr val="tx1">
                    <a:alpha val="80000"/>
                  </a:schemeClr>
                </a:solidFill>
              </a:rPr>
              <a:t>G: Female </a:t>
            </a:r>
            <a:endParaRPr lang="en-US" sz="1700">
              <a:solidFill>
                <a:srgbClr val="FFFFFF">
                  <a:alpha val="80000"/>
                </a:srgbClr>
              </a:solidFill>
            </a:endParaRPr>
          </a:p>
        </p:txBody>
      </p:sp>
      <p:grpSp>
        <p:nvGrpSpPr>
          <p:cNvPr id="49" name="Group 48">
            <a:extLst>
              <a:ext uri="{FF2B5EF4-FFF2-40B4-BE49-F238E27FC236}">
                <a16:creationId xmlns:a16="http://schemas.microsoft.com/office/drawing/2014/main" id="{4728F330-19FB-4D39-BD0F-53032ABFEB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5" y="0"/>
            <a:ext cx="712985" cy="6858000"/>
            <a:chOff x="11479015" y="0"/>
            <a:chExt cx="712985" cy="6858000"/>
          </a:xfrm>
          <a:effectLst>
            <a:outerShdw blurRad="381000" dist="152400" dir="10800000" algn="ctr" rotWithShape="0">
              <a:schemeClr val="bg1">
                <a:alpha val="10000"/>
              </a:schemeClr>
            </a:outerShdw>
          </a:effectLst>
        </p:grpSpPr>
        <p:sp>
          <p:nvSpPr>
            <p:cNvPr id="50" name="Freeform: Shape 49">
              <a:extLst>
                <a:ext uri="{FF2B5EF4-FFF2-40B4-BE49-F238E27FC236}">
                  <a16:creationId xmlns:a16="http://schemas.microsoft.com/office/drawing/2014/main" id="{30220D63-6F38-42F9-8AAD-3B1363A4F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97B054CB-4DA3-4EDD-B196-A5DDD1E4E6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87735479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08B30A-EED7-456B-E527-59E0C649B87A}"/>
              </a:ext>
            </a:extLst>
          </p:cNvPr>
          <p:cNvSpPr>
            <a:spLocks noGrp="1"/>
          </p:cNvSpPr>
          <p:nvPr>
            <p:ph type="title"/>
          </p:nvPr>
        </p:nvSpPr>
        <p:spPr>
          <a:xfrm>
            <a:off x="1156851" y="637762"/>
            <a:ext cx="9888496" cy="900131"/>
          </a:xfrm>
        </p:spPr>
        <p:txBody>
          <a:bodyPr anchor="t">
            <a:normAutofit/>
          </a:bodyPr>
          <a:lstStyle/>
          <a:p>
            <a:pPr algn="ctr"/>
            <a:r>
              <a:rPr lang="en-US" sz="4000">
                <a:solidFill>
                  <a:schemeClr val="bg1"/>
                </a:solidFill>
                <a:latin typeface="Aptos Light"/>
              </a:rPr>
              <a:t>Presenting Problem:</a:t>
            </a:r>
            <a:r>
              <a:rPr lang="en-US" sz="4000">
                <a:solidFill>
                  <a:schemeClr val="bg1"/>
                </a:solidFill>
              </a:rPr>
              <a:t> </a:t>
            </a:r>
            <a:endParaRPr lang="en-US">
              <a:solidFill>
                <a:schemeClr val="bg1"/>
              </a:solidFill>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2608F7-0829-C915-B1DE-353A5F831F89}"/>
              </a:ext>
            </a:extLst>
          </p:cNvPr>
          <p:cNvSpPr>
            <a:spLocks noGrp="1"/>
          </p:cNvSpPr>
          <p:nvPr>
            <p:ph idx="1"/>
          </p:nvPr>
        </p:nvSpPr>
        <p:spPr>
          <a:xfrm>
            <a:off x="1155548" y="2217343"/>
            <a:ext cx="9880893" cy="3959619"/>
          </a:xfrm>
        </p:spPr>
        <p:txBody>
          <a:bodyPr vert="horz" lIns="91440" tIns="45720" rIns="91440" bIns="45720" rtlCol="0" anchor="t">
            <a:normAutofit/>
          </a:bodyPr>
          <a:lstStyle/>
          <a:p>
            <a:pPr marL="0" indent="0" algn="ctr">
              <a:buNone/>
            </a:pPr>
            <a:r>
              <a:rPr lang="en-US" sz="2200"/>
              <a:t>Nina reports an increasing issue with anxiety surrounding performing. She is currently practicing for the main role in "The Black Swan." This has created an increased pressure to be perfect, especially learning how to portray the innocence and sensuality of both swans. Nina not only experiences immense pressures in the studio, but at home. She is afraid she will not be able to meet her mother's expectations. Nina reports feeling a deep fear of failure when it comes to people in her life, specifically centered around her mother and director. This has created a poor self-image issue and poor boundaries for Nina. She has also reported that she's been experiencing visual and auditory hallucinations. One last thing to note, Nina also has some confusion centered around her sexual identity, which has been impacted due to the increased pressure she has been experiencing. </a:t>
            </a:r>
            <a:endParaRPr lang="en-US"/>
          </a:p>
        </p:txBody>
      </p:sp>
    </p:spTree>
    <p:extLst>
      <p:ext uri="{BB962C8B-B14F-4D97-AF65-F5344CB8AC3E}">
        <p14:creationId xmlns:p14="http://schemas.microsoft.com/office/powerpoint/2010/main" val="187573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1" name="Group 10">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5" name="Freeform: Shape 14">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3" name="Freeform: Shape 12">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74900D9F-9AA4-237F-B3CC-2BF239AA3902}"/>
              </a:ext>
            </a:extLst>
          </p:cNvPr>
          <p:cNvSpPr>
            <a:spLocks noGrp="1"/>
          </p:cNvSpPr>
          <p:nvPr>
            <p:ph type="title"/>
          </p:nvPr>
        </p:nvSpPr>
        <p:spPr>
          <a:xfrm>
            <a:off x="838199" y="-974824"/>
            <a:ext cx="7021513" cy="2308324"/>
          </a:xfrm>
        </p:spPr>
        <p:txBody>
          <a:bodyPr vert="horz" lIns="91440" tIns="45720" rIns="91440" bIns="45720" rtlCol="0" anchor="b">
            <a:normAutofit/>
          </a:bodyPr>
          <a:lstStyle/>
          <a:p>
            <a:pPr algn="ctr"/>
            <a:r>
              <a:rPr lang="en-US" sz="7200" kern="1200" dirty="0">
                <a:solidFill>
                  <a:schemeClr val="bg1"/>
                </a:solidFill>
                <a:latin typeface="+mj-lt"/>
                <a:ea typeface="+mj-ea"/>
                <a:cs typeface="+mj-cs"/>
              </a:rPr>
              <a:t>History: </a:t>
            </a:r>
            <a:endParaRPr lang="en-US" dirty="0">
              <a:ea typeface="+mj-ea"/>
              <a:cs typeface="+mj-cs"/>
            </a:endParaRPr>
          </a:p>
        </p:txBody>
      </p:sp>
      <p:sp>
        <p:nvSpPr>
          <p:cNvPr id="3" name="Content Placeholder 2">
            <a:extLst>
              <a:ext uri="{FF2B5EF4-FFF2-40B4-BE49-F238E27FC236}">
                <a16:creationId xmlns:a16="http://schemas.microsoft.com/office/drawing/2014/main" id="{AE3ABB26-06BD-AE01-96E0-917EFB787329}"/>
              </a:ext>
            </a:extLst>
          </p:cNvPr>
          <p:cNvSpPr>
            <a:spLocks noGrp="1"/>
          </p:cNvSpPr>
          <p:nvPr>
            <p:ph idx="1"/>
          </p:nvPr>
        </p:nvSpPr>
        <p:spPr>
          <a:xfrm>
            <a:off x="835024" y="1333499"/>
            <a:ext cx="10397603" cy="3813128"/>
          </a:xfrm>
        </p:spPr>
        <p:txBody>
          <a:bodyPr vert="horz" lIns="91440" tIns="45720" rIns="91440" bIns="45720" rtlCol="0" anchor="t">
            <a:normAutofit/>
          </a:bodyPr>
          <a:lstStyle/>
          <a:p>
            <a:pPr marL="0" indent="0" algn="ctr">
              <a:buNone/>
            </a:pPr>
            <a:r>
              <a:rPr lang="en-US" sz="2400" dirty="0">
                <a:solidFill>
                  <a:schemeClr val="bg1"/>
                </a:solidFill>
              </a:rPr>
              <a:t>Nina was raised and lives with a very overprotective and controlling mother, who projects her own failed ballerina dreams onto her. There is no known father figure. Her childhood was highly structured, focused strictly on ballerina training, very little emotional freedom and normal peer socialization. She has difficulty expressing her anger and sexuality. She seeks approval from people in position of power.</a:t>
            </a:r>
            <a:endParaRPr lang="en-US"/>
          </a:p>
          <a:p>
            <a:pPr marL="0" indent="0" algn="ctr">
              <a:buNone/>
            </a:pPr>
            <a:r>
              <a:rPr lang="en-US" sz="2400" dirty="0">
                <a:solidFill>
                  <a:schemeClr val="bg1"/>
                </a:solidFill>
              </a:rPr>
              <a:t>There is no mention of prior mental health treatment or psychiatric history. No evidence of substance use or abuse.</a:t>
            </a:r>
            <a:endParaRPr lang="en-US" sz="2400" kern="1200" dirty="0">
              <a:solidFill>
                <a:schemeClr val="bg1"/>
              </a:solidFill>
              <a:latin typeface="+mn-lt"/>
            </a:endParaRPr>
          </a:p>
        </p:txBody>
      </p:sp>
    </p:spTree>
    <p:extLst>
      <p:ext uri="{BB962C8B-B14F-4D97-AF65-F5344CB8AC3E}">
        <p14:creationId xmlns:p14="http://schemas.microsoft.com/office/powerpoint/2010/main" val="1290717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B2693-D7EF-D818-C669-DCD6711438D0}"/>
              </a:ext>
            </a:extLst>
          </p:cNvPr>
          <p:cNvSpPr>
            <a:spLocks noGrp="1"/>
          </p:cNvSpPr>
          <p:nvPr>
            <p:ph type="title"/>
          </p:nvPr>
        </p:nvSpPr>
        <p:spPr>
          <a:xfrm>
            <a:off x="761803" y="350196"/>
            <a:ext cx="4646904" cy="1624520"/>
          </a:xfrm>
        </p:spPr>
        <p:txBody>
          <a:bodyPr anchor="ctr">
            <a:normAutofit/>
          </a:bodyPr>
          <a:lstStyle/>
          <a:p>
            <a:pPr algn="ctr"/>
            <a:r>
              <a:rPr lang="en-US" sz="4000"/>
              <a:t>Symptoms </a:t>
            </a:r>
            <a:endParaRPr lang="en-US"/>
          </a:p>
        </p:txBody>
      </p:sp>
      <p:sp>
        <p:nvSpPr>
          <p:cNvPr id="3" name="Content Placeholder 2">
            <a:extLst>
              <a:ext uri="{FF2B5EF4-FFF2-40B4-BE49-F238E27FC236}">
                <a16:creationId xmlns:a16="http://schemas.microsoft.com/office/drawing/2014/main" id="{AE199A27-9B44-6F77-72EF-94FDDE808C20}"/>
              </a:ext>
            </a:extLst>
          </p:cNvPr>
          <p:cNvSpPr>
            <a:spLocks noGrp="1"/>
          </p:cNvSpPr>
          <p:nvPr>
            <p:ph idx="1"/>
          </p:nvPr>
        </p:nvSpPr>
        <p:spPr>
          <a:xfrm>
            <a:off x="761802" y="2743200"/>
            <a:ext cx="4646905" cy="3613149"/>
          </a:xfrm>
        </p:spPr>
        <p:txBody>
          <a:bodyPr vert="horz" lIns="91440" tIns="45720" rIns="91440" bIns="45720" rtlCol="0" anchor="ctr">
            <a:normAutofit/>
          </a:bodyPr>
          <a:lstStyle/>
          <a:p>
            <a:r>
              <a:rPr lang="en-US" sz="1100" b="1"/>
              <a:t>Delusions: </a:t>
            </a:r>
            <a:r>
              <a:rPr lang="en-US" sz="1100"/>
              <a:t>Believes Lily is trying to sabotage and replace her </a:t>
            </a:r>
          </a:p>
          <a:p>
            <a:r>
              <a:rPr lang="en-US" sz="1100" b="1"/>
              <a:t>Hallucinations:</a:t>
            </a:r>
            <a:r>
              <a:rPr lang="en-US" sz="1100"/>
              <a:t> Seeing herself transform into the black swan, feeling feathers grow from her skin, and auditory distortions </a:t>
            </a:r>
          </a:p>
          <a:p>
            <a:r>
              <a:rPr lang="en-US" sz="1100" b="1"/>
              <a:t>Disorganized behaviors:</a:t>
            </a:r>
            <a:r>
              <a:rPr lang="en-US" sz="1100"/>
              <a:t> Erratic emotional responses, confusion between fantasy and reality, self-injury during hallucinations </a:t>
            </a:r>
          </a:p>
          <a:p>
            <a:r>
              <a:rPr lang="en-US" sz="1100" b="1"/>
              <a:t>Perfectionism and control: </a:t>
            </a:r>
            <a:r>
              <a:rPr lang="en-US" sz="1100"/>
              <a:t>the need to perform flawlessly, she obsesses over every move</a:t>
            </a:r>
          </a:p>
          <a:p>
            <a:r>
              <a:rPr lang="en-US" sz="1100" b="1"/>
              <a:t>Fear of failure:</a:t>
            </a:r>
            <a:r>
              <a:rPr lang="en-US" sz="1100"/>
              <a:t> Thoughts of being replaced by Lily. </a:t>
            </a:r>
          </a:p>
          <a:p>
            <a:r>
              <a:rPr lang="en-US" sz="1100" b="1"/>
              <a:t>Body-Focuses obsessions: </a:t>
            </a:r>
            <a:r>
              <a:rPr lang="en-US" sz="1100"/>
              <a:t>Preoccupies about her nails, skin, and injuries </a:t>
            </a:r>
          </a:p>
          <a:p>
            <a:r>
              <a:rPr lang="en-US" sz="1100" b="1"/>
              <a:t>Skin picking </a:t>
            </a:r>
          </a:p>
          <a:p>
            <a:r>
              <a:rPr lang="en-US" sz="1100" b="1"/>
              <a:t>Nail biting</a:t>
            </a:r>
          </a:p>
          <a:p>
            <a:pPr marL="0" indent="0">
              <a:buNone/>
            </a:pPr>
            <a:endParaRPr lang="en-US" sz="1100"/>
          </a:p>
        </p:txBody>
      </p:sp>
      <p:pic>
        <p:nvPicPr>
          <p:cNvPr id="5" name="Picture 4" descr="A white crane flying">
            <a:extLst>
              <a:ext uri="{FF2B5EF4-FFF2-40B4-BE49-F238E27FC236}">
                <a16:creationId xmlns:a16="http://schemas.microsoft.com/office/drawing/2014/main" id="{0CEFFF4C-6160-CADD-8D75-92C5C10D08AF}"/>
              </a:ext>
            </a:extLst>
          </p:cNvPr>
          <p:cNvPicPr>
            <a:picLocks noChangeAspect="1"/>
          </p:cNvPicPr>
          <p:nvPr/>
        </p:nvPicPr>
        <p:blipFill>
          <a:blip r:embed="rId2"/>
          <a:srcRect l="37238" r="3673" b="7"/>
          <a:stretch>
            <a:fillRect/>
          </a:stretch>
        </p:blipFill>
        <p:spPr>
          <a:xfrm>
            <a:off x="6096000" y="1"/>
            <a:ext cx="6102825" cy="6858000"/>
          </a:xfrm>
          <a:prstGeom prst="rect">
            <a:avLst/>
          </a:prstGeom>
        </p:spPr>
      </p:pic>
    </p:spTree>
    <p:extLst>
      <p:ext uri="{BB962C8B-B14F-4D97-AF65-F5344CB8AC3E}">
        <p14:creationId xmlns:p14="http://schemas.microsoft.com/office/powerpoint/2010/main" val="2803071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3" name="Rectangle 3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A79113-3051-80F2-654E-60B122DE59FC}"/>
              </a:ext>
            </a:extLst>
          </p:cNvPr>
          <p:cNvSpPr>
            <a:spLocks noGrp="1"/>
          </p:cNvSpPr>
          <p:nvPr>
            <p:ph type="title"/>
          </p:nvPr>
        </p:nvSpPr>
        <p:spPr>
          <a:xfrm>
            <a:off x="761803" y="350196"/>
            <a:ext cx="4646904" cy="1624520"/>
          </a:xfrm>
        </p:spPr>
        <p:txBody>
          <a:bodyPr anchor="ctr">
            <a:normAutofit/>
          </a:bodyPr>
          <a:lstStyle/>
          <a:p>
            <a:pPr algn="ctr"/>
            <a:r>
              <a:rPr lang="en-US" sz="4000"/>
              <a:t>Symptoms Continued </a:t>
            </a:r>
            <a:endParaRPr lang="en-US"/>
          </a:p>
        </p:txBody>
      </p:sp>
      <p:sp>
        <p:nvSpPr>
          <p:cNvPr id="3" name="Content Placeholder 2">
            <a:extLst>
              <a:ext uri="{FF2B5EF4-FFF2-40B4-BE49-F238E27FC236}">
                <a16:creationId xmlns:a16="http://schemas.microsoft.com/office/drawing/2014/main" id="{2807EB67-2F03-6DF1-9057-2FDFAE98373E}"/>
              </a:ext>
            </a:extLst>
          </p:cNvPr>
          <p:cNvSpPr>
            <a:spLocks noGrp="1"/>
          </p:cNvSpPr>
          <p:nvPr>
            <p:ph idx="1"/>
          </p:nvPr>
        </p:nvSpPr>
        <p:spPr>
          <a:xfrm>
            <a:off x="761802" y="2743200"/>
            <a:ext cx="4646905" cy="3613149"/>
          </a:xfrm>
        </p:spPr>
        <p:txBody>
          <a:bodyPr vert="horz" lIns="91440" tIns="45720" rIns="91440" bIns="45720" rtlCol="0" anchor="ctr">
            <a:normAutofit/>
          </a:bodyPr>
          <a:lstStyle/>
          <a:p>
            <a:r>
              <a:rPr lang="en-US" sz="2000" b="1"/>
              <a:t>Repetitive rehearsals and checking: </a:t>
            </a:r>
            <a:r>
              <a:rPr lang="en-US" sz="2000"/>
              <a:t>constantly practices movements and checks her looks in the mirror to make sure she looks perfect. </a:t>
            </a:r>
          </a:p>
          <a:p>
            <a:r>
              <a:rPr lang="en-US" sz="2000" b="1"/>
              <a:t>Rigid rules and routines:</a:t>
            </a:r>
            <a:r>
              <a:rPr lang="en-US" sz="2000"/>
              <a:t> Maintains strict daily rules for eating, practicing, and self-care</a:t>
            </a:r>
          </a:p>
          <a:p>
            <a:r>
              <a:rPr lang="en-US" sz="2000" b="1"/>
              <a:t>Inflexible: </a:t>
            </a:r>
            <a:r>
              <a:rPr lang="en-US" sz="2000"/>
              <a:t>Has trouble accepting feedback or improvising </a:t>
            </a:r>
          </a:p>
          <a:p>
            <a:r>
              <a:rPr lang="en-US" sz="2000" b="1"/>
              <a:t>Avoidance </a:t>
            </a:r>
          </a:p>
        </p:txBody>
      </p:sp>
      <p:pic>
        <p:nvPicPr>
          <p:cNvPr id="4" name="Picture 3" descr="A person looking into the distance&#10;&#10;AI-generated content may be incorrect.">
            <a:extLst>
              <a:ext uri="{FF2B5EF4-FFF2-40B4-BE49-F238E27FC236}">
                <a16:creationId xmlns:a16="http://schemas.microsoft.com/office/drawing/2014/main" id="{17A35333-61B7-EB3D-C280-9414F600951B}"/>
              </a:ext>
            </a:extLst>
          </p:cNvPr>
          <p:cNvPicPr>
            <a:picLocks noChangeAspect="1"/>
          </p:cNvPicPr>
          <p:nvPr/>
        </p:nvPicPr>
        <p:blipFill>
          <a:blip r:embed="rId2">
            <a:extLst>
              <a:ext uri="{837473B0-CC2E-450A-ABE3-18F120FF3D39}">
                <a1611:picAttrSrcUrl xmlns:a1611="http://schemas.microsoft.com/office/drawing/2016/11/main" r:id="rId3"/>
              </a:ext>
            </a:extLst>
          </a:blip>
          <a:srcRect l="22389" r="26888"/>
          <a:stretch>
            <a:fillRect/>
          </a:stretch>
        </p:blipFill>
        <p:spPr>
          <a:xfrm>
            <a:off x="6096000" y="1"/>
            <a:ext cx="6102825" cy="6858000"/>
          </a:xfrm>
          <a:prstGeom prst="rect">
            <a:avLst/>
          </a:prstGeom>
        </p:spPr>
      </p:pic>
    </p:spTree>
    <p:extLst>
      <p:ext uri="{BB962C8B-B14F-4D97-AF65-F5344CB8AC3E}">
        <p14:creationId xmlns:p14="http://schemas.microsoft.com/office/powerpoint/2010/main" val="284531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black dress dancing in front of a crowd&#10;&#10;AI-generated content may be incorrect.">
            <a:extLst>
              <a:ext uri="{FF2B5EF4-FFF2-40B4-BE49-F238E27FC236}">
                <a16:creationId xmlns:a16="http://schemas.microsoft.com/office/drawing/2014/main" id="{ED501172-F249-1738-16EB-74C742400E6E}"/>
              </a:ext>
            </a:extLst>
          </p:cNvPr>
          <p:cNvPicPr>
            <a:picLocks noChangeAspect="1"/>
          </p:cNvPicPr>
          <p:nvPr/>
        </p:nvPicPr>
        <p:blipFill>
          <a:blip r:embed="rId2">
            <a:alphaModFix amt="60000"/>
            <a:extLst>
              <a:ext uri="{837473B0-CC2E-450A-ABE3-18F120FF3D39}">
                <a1611:picAttrSrcUrl xmlns:a1611="http://schemas.microsoft.com/office/drawing/2016/11/main" r:id="rId3"/>
              </a:ext>
            </a:extLst>
          </a:blip>
          <a:srcRect l="4043" r="1" b="1"/>
          <a:stretch>
            <a:fillRect/>
          </a:stretch>
        </p:blipFill>
        <p:spPr>
          <a:xfrm>
            <a:off x="180975" y="182880"/>
            <a:ext cx="11823637" cy="6499784"/>
          </a:xfrm>
          <a:prstGeom prst="rect">
            <a:avLst/>
          </a:prstGeom>
        </p:spPr>
      </p:pic>
      <p:sp>
        <p:nvSpPr>
          <p:cNvPr id="2" name="Title 1">
            <a:extLst>
              <a:ext uri="{FF2B5EF4-FFF2-40B4-BE49-F238E27FC236}">
                <a16:creationId xmlns:a16="http://schemas.microsoft.com/office/drawing/2014/main" id="{881A5078-94EE-EC88-75EB-E9A452277E3D}"/>
              </a:ext>
            </a:extLst>
          </p:cNvPr>
          <p:cNvSpPr>
            <a:spLocks noGrp="1"/>
          </p:cNvSpPr>
          <p:nvPr>
            <p:ph type="title"/>
          </p:nvPr>
        </p:nvSpPr>
        <p:spPr>
          <a:xfrm>
            <a:off x="838200" y="525195"/>
            <a:ext cx="10165218" cy="1453300"/>
          </a:xfrm>
        </p:spPr>
        <p:txBody>
          <a:bodyPr anchor="b">
            <a:normAutofit/>
          </a:bodyPr>
          <a:lstStyle/>
          <a:p>
            <a:pPr algn="ctr"/>
            <a:r>
              <a:rPr lang="en-US" sz="4000">
                <a:solidFill>
                  <a:srgbClr val="FFFFFF"/>
                </a:solidFill>
              </a:rPr>
              <a:t>Additional Associated Symptoms: </a:t>
            </a:r>
            <a:endParaRPr lang="en-US"/>
          </a:p>
        </p:txBody>
      </p:sp>
      <p:sp>
        <p:nvSpPr>
          <p:cNvPr id="3" name="Content Placeholder 2">
            <a:extLst>
              <a:ext uri="{FF2B5EF4-FFF2-40B4-BE49-F238E27FC236}">
                <a16:creationId xmlns:a16="http://schemas.microsoft.com/office/drawing/2014/main" id="{DAE2D412-B8FD-01B7-A601-05E48FF38DB1}"/>
              </a:ext>
            </a:extLst>
          </p:cNvPr>
          <p:cNvSpPr>
            <a:spLocks noGrp="1"/>
          </p:cNvSpPr>
          <p:nvPr>
            <p:ph idx="1"/>
          </p:nvPr>
        </p:nvSpPr>
        <p:spPr>
          <a:xfrm>
            <a:off x="838200" y="2501542"/>
            <a:ext cx="10165218" cy="3613216"/>
          </a:xfrm>
        </p:spPr>
        <p:txBody>
          <a:bodyPr vert="horz" lIns="91440" tIns="45720" rIns="91440" bIns="45720" rtlCol="0" anchor="t">
            <a:normAutofit/>
          </a:bodyPr>
          <a:lstStyle/>
          <a:p>
            <a:pPr algn="ctr"/>
            <a:r>
              <a:rPr lang="en-US" sz="2000">
                <a:solidFill>
                  <a:srgbClr val="FFFFFF"/>
                </a:solidFill>
              </a:rPr>
              <a:t>Child-like behavior (regression)</a:t>
            </a:r>
            <a:endParaRPr lang="en-US"/>
          </a:p>
          <a:p>
            <a:pPr marL="0" indent="0" algn="ctr">
              <a:buNone/>
            </a:pPr>
            <a:endParaRPr lang="en-US" sz="2000">
              <a:solidFill>
                <a:srgbClr val="FFFFFF"/>
              </a:solidFill>
            </a:endParaRPr>
          </a:p>
          <a:p>
            <a:pPr algn="ctr"/>
            <a:r>
              <a:rPr lang="en-US" sz="2000">
                <a:solidFill>
                  <a:srgbClr val="FFFFFF"/>
                </a:solidFill>
              </a:rPr>
              <a:t>Nausea</a:t>
            </a:r>
          </a:p>
          <a:p>
            <a:pPr marL="0" indent="0" algn="ctr">
              <a:buNone/>
            </a:pPr>
            <a:endParaRPr lang="en-US" sz="2000">
              <a:solidFill>
                <a:srgbClr val="FFFFFF"/>
              </a:solidFill>
            </a:endParaRPr>
          </a:p>
          <a:p>
            <a:pPr algn="ctr"/>
            <a:r>
              <a:rPr lang="en-US" sz="2000">
                <a:solidFill>
                  <a:srgbClr val="FFFFFF"/>
                </a:solidFill>
              </a:rPr>
              <a:t>Racing thoughts</a:t>
            </a:r>
          </a:p>
          <a:p>
            <a:pPr marL="0" indent="0" algn="ctr">
              <a:buNone/>
            </a:pPr>
            <a:endParaRPr lang="en-US" sz="2000">
              <a:solidFill>
                <a:srgbClr val="FFFFFF"/>
              </a:solidFill>
            </a:endParaRPr>
          </a:p>
          <a:p>
            <a:pPr algn="ctr"/>
            <a:r>
              <a:rPr lang="en-US" sz="2000">
                <a:solidFill>
                  <a:srgbClr val="FFFFFF"/>
                </a:solidFill>
              </a:rPr>
              <a:t>Constant worry</a:t>
            </a:r>
          </a:p>
          <a:p>
            <a:pPr marL="0" indent="0" algn="ctr">
              <a:buNone/>
            </a:pPr>
            <a:endParaRPr lang="en-US" sz="2000">
              <a:solidFill>
                <a:srgbClr val="FFFFFF"/>
              </a:solidFill>
            </a:endParaRPr>
          </a:p>
          <a:p>
            <a:pPr algn="ctr"/>
            <a:r>
              <a:rPr lang="en-US" sz="2000">
                <a:solidFill>
                  <a:srgbClr val="FFFFFF"/>
                </a:solidFill>
              </a:rPr>
              <a:t>Excessive exercise </a:t>
            </a:r>
          </a:p>
          <a:p>
            <a:pPr algn="ctr"/>
            <a:endParaRPr lang="en-US" sz="2000">
              <a:solidFill>
                <a:srgbClr val="FFFFFF"/>
              </a:solidFill>
            </a:endParaRPr>
          </a:p>
          <a:p>
            <a:endParaRPr lang="en-US" sz="2000">
              <a:solidFill>
                <a:srgbClr val="FFFFFF"/>
              </a:solidFill>
            </a:endParaRPr>
          </a:p>
        </p:txBody>
      </p:sp>
    </p:spTree>
    <p:extLst>
      <p:ext uri="{BB962C8B-B14F-4D97-AF65-F5344CB8AC3E}">
        <p14:creationId xmlns:p14="http://schemas.microsoft.com/office/powerpoint/2010/main" val="3108505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13B07E-5226-D23D-B4BF-55BC20158858}"/>
              </a:ext>
            </a:extLst>
          </p:cNvPr>
          <p:cNvSpPr>
            <a:spLocks noGrp="1"/>
          </p:cNvSpPr>
          <p:nvPr>
            <p:ph type="title"/>
          </p:nvPr>
        </p:nvSpPr>
        <p:spPr>
          <a:xfrm>
            <a:off x="804672" y="1412489"/>
            <a:ext cx="2871095" cy="2127124"/>
          </a:xfrm>
        </p:spPr>
        <p:txBody>
          <a:bodyPr vert="horz" lIns="91440" tIns="45720" rIns="91440" bIns="45720" rtlCol="0" anchor="t">
            <a:normAutofit/>
          </a:bodyPr>
          <a:lstStyle/>
          <a:p>
            <a:pPr algn="ctr"/>
            <a:r>
              <a:rPr lang="en-US" sz="3600" kern="1200">
                <a:solidFill>
                  <a:schemeClr val="bg1"/>
                </a:solidFill>
                <a:latin typeface="+mj-lt"/>
                <a:ea typeface="+mj-ea"/>
                <a:cs typeface="+mj-cs"/>
              </a:rPr>
              <a:t>Strengths: </a:t>
            </a:r>
            <a:endParaRPr lang="en-US">
              <a:ea typeface="+mj-ea"/>
              <a:cs typeface="+mj-cs"/>
            </a:endParaRPr>
          </a:p>
        </p:txBody>
      </p:sp>
      <p:sp>
        <p:nvSpPr>
          <p:cNvPr id="3" name="Content Placeholder 2">
            <a:extLst>
              <a:ext uri="{FF2B5EF4-FFF2-40B4-BE49-F238E27FC236}">
                <a16:creationId xmlns:a16="http://schemas.microsoft.com/office/drawing/2014/main" id="{D3DE7E13-EA3C-7AE2-E8BC-8A90B442D266}"/>
              </a:ext>
            </a:extLst>
          </p:cNvPr>
          <p:cNvSpPr>
            <a:spLocks noGrp="1"/>
          </p:cNvSpPr>
          <p:nvPr>
            <p:ph idx="1"/>
          </p:nvPr>
        </p:nvSpPr>
        <p:spPr>
          <a:xfrm>
            <a:off x="5198993" y="650489"/>
            <a:ext cx="3963976" cy="5125844"/>
          </a:xfrm>
        </p:spPr>
        <p:txBody>
          <a:bodyPr vert="horz" lIns="91440" tIns="45720" rIns="91440" bIns="45720" rtlCol="0" anchor="t">
            <a:normAutofit/>
          </a:bodyPr>
          <a:lstStyle/>
          <a:p>
            <a:pPr algn="ctr"/>
            <a:r>
              <a:rPr lang="en-US" sz="2400">
                <a:latin typeface="Aptos Light"/>
              </a:rPr>
              <a:t>Dedication</a:t>
            </a:r>
          </a:p>
          <a:p>
            <a:pPr marL="0" indent="0" algn="ctr">
              <a:buNone/>
            </a:pPr>
            <a:endParaRPr lang="en-US" sz="2400">
              <a:latin typeface="Aptos Light"/>
            </a:endParaRPr>
          </a:p>
          <a:p>
            <a:pPr algn="ctr"/>
            <a:r>
              <a:rPr lang="en-US" sz="2400">
                <a:latin typeface="Aptos Light"/>
              </a:rPr>
              <a:t>Work ethic</a:t>
            </a:r>
          </a:p>
          <a:p>
            <a:pPr marL="0" indent="0" algn="ctr">
              <a:buNone/>
            </a:pPr>
            <a:endParaRPr lang="en-US" sz="2400">
              <a:latin typeface="Aptos Light"/>
            </a:endParaRPr>
          </a:p>
          <a:p>
            <a:pPr algn="ctr"/>
            <a:r>
              <a:rPr lang="en-US" sz="2400">
                <a:latin typeface="Aptos Light"/>
              </a:rPr>
              <a:t>Discipline </a:t>
            </a:r>
          </a:p>
          <a:p>
            <a:pPr marL="0" indent="0" algn="ctr">
              <a:buNone/>
            </a:pPr>
            <a:endParaRPr lang="en-US" sz="2400">
              <a:latin typeface="Aptos Light"/>
            </a:endParaRPr>
          </a:p>
          <a:p>
            <a:pPr algn="ctr"/>
            <a:r>
              <a:rPr lang="en-US" sz="2400">
                <a:latin typeface="Aptos Light"/>
              </a:rPr>
              <a:t>Ambitious </a:t>
            </a:r>
          </a:p>
          <a:p>
            <a:pPr marL="0" indent="0" algn="ctr">
              <a:buNone/>
            </a:pPr>
            <a:endParaRPr lang="en-US" sz="2400">
              <a:latin typeface="Aptos Light"/>
            </a:endParaRPr>
          </a:p>
          <a:p>
            <a:pPr algn="ctr"/>
            <a:r>
              <a:rPr lang="en-US" sz="2400">
                <a:latin typeface="Aptos Light"/>
              </a:rPr>
              <a:t>Goal-oriented</a:t>
            </a:r>
            <a:r>
              <a:rPr lang="en-US" sz="2000"/>
              <a:t> </a:t>
            </a:r>
          </a:p>
          <a:p>
            <a:pPr algn="ctr"/>
            <a:endParaRPr lang="en-US" sz="2000"/>
          </a:p>
          <a:p>
            <a:endParaRPr lang="en-US" sz="2000"/>
          </a:p>
          <a:p>
            <a:endParaRPr lang="en-US" sz="2000"/>
          </a:p>
        </p:txBody>
      </p:sp>
    </p:spTree>
    <p:extLst>
      <p:ext uri="{BB962C8B-B14F-4D97-AF65-F5344CB8AC3E}">
        <p14:creationId xmlns:p14="http://schemas.microsoft.com/office/powerpoint/2010/main" val="414584564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EF463D-EE6B-46FF-B7C7-74B09A96C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11A27B3A-460C-4100-99B5-817F25979F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9" y="1498602"/>
            <a:ext cx="4403345" cy="3940174"/>
            <a:chOff x="827089" y="1498602"/>
            <a:chExt cx="4403345" cy="3940174"/>
          </a:xfrm>
          <a:effectLst>
            <a:outerShdw blurRad="381000" dist="152400" dir="5400000" algn="ctr" rotWithShape="0">
              <a:srgbClr val="000000">
                <a:alpha val="10000"/>
              </a:srgbClr>
            </a:outerShdw>
          </a:effectLst>
        </p:grpSpPr>
        <p:sp>
          <p:nvSpPr>
            <p:cNvPr id="11" name="Freeform: Shape 10">
              <a:extLst>
                <a:ext uri="{FF2B5EF4-FFF2-40B4-BE49-F238E27FC236}">
                  <a16:creationId xmlns:a16="http://schemas.microsoft.com/office/drawing/2014/main" id="{35450488-7F33-43E4-B4DA-CAB50A1CC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alpha val="14000"/>
                  </a:schemeClr>
                </a:solidFill>
              </a:endParaRPr>
            </a:p>
          </p:txBody>
        </p:sp>
        <p:sp>
          <p:nvSpPr>
            <p:cNvPr id="12" name="Freeform: Shape 11">
              <a:extLst>
                <a:ext uri="{FF2B5EF4-FFF2-40B4-BE49-F238E27FC236}">
                  <a16:creationId xmlns:a16="http://schemas.microsoft.com/office/drawing/2014/main" id="{EE5154B2-BEF9-4C08-B6B1-9DED9F17C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alpha val="14000"/>
                  </a:schemeClr>
                </a:solidFill>
              </a:endParaRPr>
            </a:p>
          </p:txBody>
        </p:sp>
      </p:grpSp>
      <p:sp>
        <p:nvSpPr>
          <p:cNvPr id="2" name="Title 1">
            <a:extLst>
              <a:ext uri="{FF2B5EF4-FFF2-40B4-BE49-F238E27FC236}">
                <a16:creationId xmlns:a16="http://schemas.microsoft.com/office/drawing/2014/main" id="{861E0345-E56C-BE24-F6FB-A07E4BD4CC69}"/>
              </a:ext>
            </a:extLst>
          </p:cNvPr>
          <p:cNvSpPr>
            <a:spLocks noGrp="1"/>
          </p:cNvSpPr>
          <p:nvPr>
            <p:ph type="title"/>
          </p:nvPr>
        </p:nvSpPr>
        <p:spPr>
          <a:xfrm>
            <a:off x="1268127" y="2023558"/>
            <a:ext cx="3521265" cy="2491292"/>
          </a:xfrm>
        </p:spPr>
        <p:txBody>
          <a:bodyPr anchor="t">
            <a:normAutofit/>
          </a:bodyPr>
          <a:lstStyle/>
          <a:p>
            <a:pPr algn="ctr"/>
            <a:r>
              <a:rPr lang="en-US" sz="4000">
                <a:latin typeface="Aptos Light"/>
              </a:rPr>
              <a:t>Barriers:</a:t>
            </a:r>
            <a:endParaRPr lang="en-US" sz="4000"/>
          </a:p>
        </p:txBody>
      </p:sp>
      <p:sp>
        <p:nvSpPr>
          <p:cNvPr id="14" name="Freeform: Shape 13">
            <a:extLst>
              <a:ext uri="{FF2B5EF4-FFF2-40B4-BE49-F238E27FC236}">
                <a16:creationId xmlns:a16="http://schemas.microsoft.com/office/drawing/2014/main" id="{30B5ED20-499B-41E7-95BE-8BBD31314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5A51D22-76EA-4C70-B5C9-ED3946924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E7504B6-84C6-784A-7141-FA8EB4FA5426}"/>
              </a:ext>
            </a:extLst>
          </p:cNvPr>
          <p:cNvSpPr>
            <a:spLocks noGrp="1"/>
          </p:cNvSpPr>
          <p:nvPr>
            <p:ph idx="1"/>
          </p:nvPr>
        </p:nvSpPr>
        <p:spPr>
          <a:xfrm>
            <a:off x="6099175" y="693606"/>
            <a:ext cx="5276850" cy="5457122"/>
          </a:xfrm>
        </p:spPr>
        <p:txBody>
          <a:bodyPr vert="horz" lIns="91440" tIns="45720" rIns="91440" bIns="45720" rtlCol="0" anchor="t">
            <a:normAutofit/>
          </a:bodyPr>
          <a:lstStyle/>
          <a:p>
            <a:pPr algn="ctr"/>
            <a:r>
              <a:rPr lang="en-US" sz="2400">
                <a:solidFill>
                  <a:schemeClr val="tx1">
                    <a:alpha val="80000"/>
                  </a:schemeClr>
                </a:solidFill>
                <a:latin typeface="Aptos Light"/>
              </a:rPr>
              <a:t>Crippling perfectionism</a:t>
            </a:r>
          </a:p>
          <a:p>
            <a:pPr algn="ctr"/>
            <a:endParaRPr lang="en-US" sz="2400">
              <a:solidFill>
                <a:schemeClr val="tx1">
                  <a:alpha val="80000"/>
                </a:schemeClr>
              </a:solidFill>
              <a:latin typeface="Aptos Light"/>
            </a:endParaRPr>
          </a:p>
          <a:p>
            <a:pPr algn="ctr"/>
            <a:r>
              <a:rPr lang="en-US" sz="2400">
                <a:solidFill>
                  <a:schemeClr val="tx1">
                    <a:alpha val="80000"/>
                  </a:schemeClr>
                </a:solidFill>
                <a:latin typeface="Aptos Light"/>
              </a:rPr>
              <a:t>Paranoia</a:t>
            </a:r>
          </a:p>
          <a:p>
            <a:pPr algn="ctr"/>
            <a:endParaRPr lang="en-US" sz="2400">
              <a:solidFill>
                <a:schemeClr val="tx1">
                  <a:alpha val="80000"/>
                </a:schemeClr>
              </a:solidFill>
              <a:latin typeface="Aptos Light"/>
            </a:endParaRPr>
          </a:p>
          <a:p>
            <a:pPr algn="ctr"/>
            <a:r>
              <a:rPr lang="en-US" sz="2400">
                <a:solidFill>
                  <a:schemeClr val="tx1">
                    <a:alpha val="80000"/>
                  </a:schemeClr>
                </a:solidFill>
                <a:latin typeface="Aptos Light"/>
              </a:rPr>
              <a:t>Relationship with Mother</a:t>
            </a:r>
          </a:p>
          <a:p>
            <a:pPr marL="0" indent="0" algn="ctr">
              <a:buNone/>
            </a:pPr>
            <a:endParaRPr lang="en-US" sz="2400">
              <a:solidFill>
                <a:srgbClr val="FFFFFF">
                  <a:alpha val="80000"/>
                </a:srgbClr>
              </a:solidFill>
              <a:latin typeface="Aptos Light"/>
            </a:endParaRPr>
          </a:p>
          <a:p>
            <a:pPr algn="ctr"/>
            <a:r>
              <a:rPr lang="en-US" sz="2400">
                <a:solidFill>
                  <a:schemeClr val="tx1">
                    <a:alpha val="80000"/>
                  </a:schemeClr>
                </a:solidFill>
                <a:latin typeface="Aptos Light"/>
              </a:rPr>
              <a:t>Extreme competitive environment</a:t>
            </a:r>
          </a:p>
          <a:p>
            <a:pPr algn="ctr"/>
            <a:endParaRPr lang="en-US" sz="2400">
              <a:solidFill>
                <a:schemeClr val="tx1">
                  <a:alpha val="80000"/>
                </a:schemeClr>
              </a:solidFill>
              <a:latin typeface="Aptos Light"/>
            </a:endParaRPr>
          </a:p>
          <a:p>
            <a:pPr algn="ctr"/>
            <a:r>
              <a:rPr lang="en-US" sz="2400">
                <a:solidFill>
                  <a:schemeClr val="tx1">
                    <a:alpha val="80000"/>
                  </a:schemeClr>
                </a:solidFill>
                <a:latin typeface="Aptos Light"/>
              </a:rPr>
              <a:t>Difficulty  with control</a:t>
            </a:r>
          </a:p>
          <a:p>
            <a:pPr marL="0" indent="0" algn="ctr">
              <a:buNone/>
            </a:pPr>
            <a:endParaRPr lang="en-US" sz="2400">
              <a:solidFill>
                <a:srgbClr val="FFFFFF">
                  <a:alpha val="80000"/>
                </a:srgbClr>
              </a:solidFill>
              <a:latin typeface="Aptos Light"/>
            </a:endParaRPr>
          </a:p>
          <a:p>
            <a:pPr algn="ctr"/>
            <a:r>
              <a:rPr lang="en-US" sz="2400">
                <a:solidFill>
                  <a:schemeClr val="tx1">
                    <a:alpha val="80000"/>
                  </a:schemeClr>
                </a:solidFill>
                <a:latin typeface="Aptos Light"/>
              </a:rPr>
              <a:t>Insecurities</a:t>
            </a:r>
          </a:p>
          <a:p>
            <a:pPr marL="0" indent="0" algn="ctr">
              <a:buNone/>
            </a:pPr>
            <a:endParaRPr lang="en-US" sz="2400">
              <a:solidFill>
                <a:srgbClr val="FFFFFF">
                  <a:alpha val="80000"/>
                </a:srgbClr>
              </a:solidFill>
              <a:latin typeface="Aptos Light"/>
            </a:endParaRPr>
          </a:p>
          <a:p>
            <a:pPr algn="ctr"/>
            <a:endParaRPr lang="en-US" sz="2400">
              <a:solidFill>
                <a:srgbClr val="FFFFFF">
                  <a:alpha val="80000"/>
                </a:srgbClr>
              </a:solidFill>
            </a:endParaRPr>
          </a:p>
          <a:p>
            <a:endParaRPr lang="en-US" sz="2400">
              <a:solidFill>
                <a:srgbClr val="FFFFFF">
                  <a:alpha val="80000"/>
                </a:srgbClr>
              </a:solidFill>
            </a:endParaRPr>
          </a:p>
          <a:p>
            <a:endParaRPr lang="en-US" sz="2400">
              <a:solidFill>
                <a:srgbClr val="FFFFFF">
                  <a:alpha val="80000"/>
                </a:srgbClr>
              </a:solidFill>
            </a:endParaRPr>
          </a:p>
          <a:p>
            <a:endParaRPr lang="en-US" sz="2400">
              <a:solidFill>
                <a:srgbClr val="FFFFFF">
                  <a:alpha val="80000"/>
                </a:srgbClr>
              </a:solidFill>
            </a:endParaRPr>
          </a:p>
        </p:txBody>
      </p:sp>
    </p:spTree>
    <p:extLst>
      <p:ext uri="{BB962C8B-B14F-4D97-AF65-F5344CB8AC3E}">
        <p14:creationId xmlns:p14="http://schemas.microsoft.com/office/powerpoint/2010/main" val="259610214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16</Slides>
  <Notes>0</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Nina Sayers</vt:lpstr>
      <vt:lpstr>Client Demographics:</vt:lpstr>
      <vt:lpstr>Presenting Problem: </vt:lpstr>
      <vt:lpstr>History: </vt:lpstr>
      <vt:lpstr>Symptoms </vt:lpstr>
      <vt:lpstr>Symptoms Continued </vt:lpstr>
      <vt:lpstr>Additional Associated Symptoms: </vt:lpstr>
      <vt:lpstr>Strengths: </vt:lpstr>
      <vt:lpstr>Barriers:</vt:lpstr>
      <vt:lpstr>Diagnoses </vt:lpstr>
      <vt:lpstr>Treatment Modality </vt:lpstr>
      <vt:lpstr>Stabilization: </vt:lpstr>
      <vt:lpstr>Individual/Family Sessions: </vt:lpstr>
      <vt:lpstr>Group Sessions: </vt:lpstr>
      <vt:lpstr>Treatment Plan</vt:lpstr>
      <vt:lpstr>Treatment Plan Continued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13</cp:revision>
  <dcterms:created xsi:type="dcterms:W3CDTF">2025-10-27T13:04:48Z</dcterms:created>
  <dcterms:modified xsi:type="dcterms:W3CDTF">2025-11-03T19:26:54Z</dcterms:modified>
</cp:coreProperties>
</file>