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8" r:id="rId2"/>
    <p:sldId id="273" r:id="rId3"/>
    <p:sldId id="261" r:id="rId4"/>
    <p:sldId id="272" r:id="rId5"/>
    <p:sldId id="277" r:id="rId6"/>
    <p:sldId id="266" r:id="rId7"/>
    <p:sldId id="279" r:id="rId8"/>
    <p:sldId id="284" r:id="rId9"/>
    <p:sldId id="285" r:id="rId10"/>
    <p:sldId id="278" r:id="rId11"/>
    <p:sldId id="268" r:id="rId12"/>
    <p:sldId id="267" r:id="rId13"/>
    <p:sldId id="260" r:id="rId14"/>
    <p:sldId id="259" r:id="rId15"/>
    <p:sldId id="262" r:id="rId16"/>
    <p:sldId id="263" r:id="rId17"/>
    <p:sldId id="280" r:id="rId18"/>
    <p:sldId id="283" r:id="rId19"/>
    <p:sldId id="281" r:id="rId20"/>
    <p:sldId id="264"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06EEF-D32F-1C45-5730-062CEA3EB125}" v="679" dt="2025-11-10T20:40:47.943"/>
    <p1510:client id="{1FFA392D-CC64-42C5-E4ED-508E86D41B86}" v="207" dt="2025-11-12T00:51:24.226"/>
    <p1510:client id="{4D8EA8B8-5844-72B6-AF7A-576C29138129}" v="1979" dt="2025-11-12T00:10:59.676"/>
    <p1510:client id="{745A4CC2-D51D-A96B-5239-5A9DC990EDD4}" v="1149" dt="2025-11-12T00:22:30.796"/>
    <p1510:client id="{7ADC88CE-7764-6FC4-5968-E7E4C156121D}" v="250" dt="2025-11-12T03:24:02.511"/>
    <p1510:client id="{85B1EA5F-B0DC-1A64-D1DE-03AC321A27DE}" v="66" dt="2025-11-12T03:31:49.317"/>
    <p1510:client id="{89D4447D-80EE-57BA-140E-9DD46ACE404E}" v="10" dt="2025-11-11T15:45:04.790"/>
    <p1510:client id="{8CACF882-452B-0776-F0AA-6B370C01232E}" v="1164" dt="2025-11-12T07:27:27.469"/>
    <p1510:client id="{A381E0B1-8BB6-CA45-C828-E8B9EE6A1F5A}" v="1204" dt="2025-11-12T04:42:25.400"/>
    <p1510:client id="{A5E74A67-9726-00D4-B0FF-2E43372ABAE1}" v="1" dt="2025-11-12T00:35:12.549"/>
    <p1510:client id="{B76FFAF2-DFE2-FFD1-B2C5-C182B534EEE4}" v="299" dt="2025-11-11T23:48:28.021"/>
    <p1510:client id="{E6E9943C-F75B-D5B3-01BE-6F49330133DB}" v="126" dt="2025-11-11T23:54:05.643"/>
    <p1510:client id="{F0DA355E-12BD-9CF0-1AF1-9B035BE367C1}" v="1373" dt="2025-11-12T04:52:45.373"/>
    <p1510:client id="{FB695123-BDC5-A44C-36EB-45842C7E3D6D}" v="5" dt="2025-11-11T23:51:02.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BF32A-FABC-48FF-80BB-B26BEFED369E}"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FBB13C79-9D34-4DDF-9D82-746FF7270C3E}">
      <dgm:prSet/>
      <dgm:spPr/>
      <dgm:t>
        <a:bodyPr/>
        <a:lstStyle/>
        <a:p>
          <a:r>
            <a:rPr lang="en-US"/>
            <a:t>AA/NA/smart recovery</a:t>
          </a:r>
        </a:p>
      </dgm:t>
    </dgm:pt>
    <dgm:pt modelId="{F0AA6213-4B38-4F66-BB4E-DB24E88CB6BF}" type="parTrans" cxnId="{60953D94-7311-4BDD-A9C0-4B4A74A1BFE7}">
      <dgm:prSet/>
      <dgm:spPr/>
      <dgm:t>
        <a:bodyPr/>
        <a:lstStyle/>
        <a:p>
          <a:endParaRPr lang="en-US"/>
        </a:p>
      </dgm:t>
    </dgm:pt>
    <dgm:pt modelId="{F0F2C642-2879-49BD-94E1-0840C8D3DC7D}" type="sibTrans" cxnId="{60953D94-7311-4BDD-A9C0-4B4A74A1BFE7}">
      <dgm:prSet/>
      <dgm:spPr/>
      <dgm:t>
        <a:bodyPr/>
        <a:lstStyle/>
        <a:p>
          <a:endParaRPr lang="en-US"/>
        </a:p>
      </dgm:t>
    </dgm:pt>
    <dgm:pt modelId="{8704C792-35A6-4CA0-8D2D-687075F8D6A9}">
      <dgm:prSet/>
      <dgm:spPr/>
      <dgm:t>
        <a:bodyPr/>
        <a:lstStyle/>
        <a:p>
          <a:r>
            <a:rPr lang="en-US"/>
            <a:t>Sober living house</a:t>
          </a:r>
        </a:p>
      </dgm:t>
    </dgm:pt>
    <dgm:pt modelId="{61C4E9F9-A3BB-439F-8844-AC8220676370}" type="parTrans" cxnId="{6FAB14A6-91CB-4D1F-A552-E07F820058C7}">
      <dgm:prSet/>
      <dgm:spPr/>
      <dgm:t>
        <a:bodyPr/>
        <a:lstStyle/>
        <a:p>
          <a:endParaRPr lang="en-US"/>
        </a:p>
      </dgm:t>
    </dgm:pt>
    <dgm:pt modelId="{2DD0479E-0DF7-4AB4-9B89-3FAA86EA419A}" type="sibTrans" cxnId="{6FAB14A6-91CB-4D1F-A552-E07F820058C7}">
      <dgm:prSet/>
      <dgm:spPr/>
      <dgm:t>
        <a:bodyPr/>
        <a:lstStyle/>
        <a:p>
          <a:endParaRPr lang="en-US"/>
        </a:p>
      </dgm:t>
    </dgm:pt>
    <dgm:pt modelId="{FFBC1940-8547-459B-B7DD-EFF00E5F4D8F}">
      <dgm:prSet/>
      <dgm:spPr/>
      <dgm:t>
        <a:bodyPr/>
        <a:lstStyle/>
        <a:p>
          <a:r>
            <a:rPr lang="en-US"/>
            <a:t>Workforces development centers; PLCCA, NAMI</a:t>
          </a:r>
        </a:p>
      </dgm:t>
    </dgm:pt>
    <dgm:pt modelId="{A84A96C6-177F-4F6D-9F72-7E7875B66E3E}" type="parTrans" cxnId="{31BFF5A4-C7B0-46F1-AF05-FFF1568F2313}">
      <dgm:prSet/>
      <dgm:spPr/>
      <dgm:t>
        <a:bodyPr/>
        <a:lstStyle/>
        <a:p>
          <a:endParaRPr lang="en-US"/>
        </a:p>
      </dgm:t>
    </dgm:pt>
    <dgm:pt modelId="{239388F7-BCA9-4CA0-BF7C-9BAC512AA95A}" type="sibTrans" cxnId="{31BFF5A4-C7B0-46F1-AF05-FFF1568F2313}">
      <dgm:prSet/>
      <dgm:spPr/>
      <dgm:t>
        <a:bodyPr/>
        <a:lstStyle/>
        <a:p>
          <a:endParaRPr lang="en-US"/>
        </a:p>
      </dgm:t>
    </dgm:pt>
    <dgm:pt modelId="{28A94999-D1D6-4702-9D14-2CA7B3FBB5B9}">
      <dgm:prSet/>
      <dgm:spPr/>
      <dgm:t>
        <a:bodyPr/>
        <a:lstStyle/>
        <a:p>
          <a:r>
            <a:rPr lang="en-US"/>
            <a:t>Medicaid</a:t>
          </a:r>
        </a:p>
      </dgm:t>
    </dgm:pt>
    <dgm:pt modelId="{07CD8904-5069-4D95-A507-C860D0251F6F}" type="parTrans" cxnId="{4F938444-03B3-48FB-B3F1-AF41070DA45B}">
      <dgm:prSet/>
      <dgm:spPr/>
      <dgm:t>
        <a:bodyPr/>
        <a:lstStyle/>
        <a:p>
          <a:endParaRPr lang="en-US"/>
        </a:p>
      </dgm:t>
    </dgm:pt>
    <dgm:pt modelId="{2BD4F2F0-B756-49EF-A5CB-720815381099}" type="sibTrans" cxnId="{4F938444-03B3-48FB-B3F1-AF41070DA45B}">
      <dgm:prSet/>
      <dgm:spPr/>
      <dgm:t>
        <a:bodyPr/>
        <a:lstStyle/>
        <a:p>
          <a:endParaRPr lang="en-US"/>
        </a:p>
      </dgm:t>
    </dgm:pt>
    <dgm:pt modelId="{9C03D325-F66D-4633-AD68-DDD39D02D4FA}">
      <dgm:prSet/>
      <dgm:spPr/>
      <dgm:t>
        <a:bodyPr/>
        <a:lstStyle/>
        <a:p>
          <a:r>
            <a:rPr lang="en-US"/>
            <a:t>Legal aid societies, re-entry programs </a:t>
          </a:r>
        </a:p>
      </dgm:t>
    </dgm:pt>
    <dgm:pt modelId="{8FF0A882-143A-4C77-B013-920D4AFF946E}" type="parTrans" cxnId="{7EAEFADD-22B6-4B60-B94A-2B5C87ABD358}">
      <dgm:prSet/>
      <dgm:spPr/>
      <dgm:t>
        <a:bodyPr/>
        <a:lstStyle/>
        <a:p>
          <a:endParaRPr lang="en-US"/>
        </a:p>
      </dgm:t>
    </dgm:pt>
    <dgm:pt modelId="{347970A9-DB98-4738-AD11-37B597908BC1}" type="sibTrans" cxnId="{7EAEFADD-22B6-4B60-B94A-2B5C87ABD358}">
      <dgm:prSet/>
      <dgm:spPr/>
      <dgm:t>
        <a:bodyPr/>
        <a:lstStyle/>
        <a:p>
          <a:endParaRPr lang="en-US"/>
        </a:p>
      </dgm:t>
    </dgm:pt>
    <dgm:pt modelId="{EB2DC1AE-E654-44A8-89CE-DCDF5D5AF83D}" type="pres">
      <dgm:prSet presAssocID="{A95BF32A-FABC-48FF-80BB-B26BEFED369E}" presName="Name0" presStyleCnt="0">
        <dgm:presLayoutVars>
          <dgm:dir/>
          <dgm:animLvl val="lvl"/>
          <dgm:resizeHandles val="exact"/>
        </dgm:presLayoutVars>
      </dgm:prSet>
      <dgm:spPr/>
    </dgm:pt>
    <dgm:pt modelId="{0B3C03FF-C898-42DA-B970-435E0E85CAC1}" type="pres">
      <dgm:prSet presAssocID="{FBB13C79-9D34-4DDF-9D82-746FF7270C3E}" presName="linNode" presStyleCnt="0"/>
      <dgm:spPr/>
    </dgm:pt>
    <dgm:pt modelId="{4B9FD16C-8173-44AC-80E8-A440EAD4D87E}" type="pres">
      <dgm:prSet presAssocID="{FBB13C79-9D34-4DDF-9D82-746FF7270C3E}" presName="parentText" presStyleLbl="node1" presStyleIdx="0" presStyleCnt="5">
        <dgm:presLayoutVars>
          <dgm:chMax val="1"/>
          <dgm:bulletEnabled val="1"/>
        </dgm:presLayoutVars>
      </dgm:prSet>
      <dgm:spPr/>
    </dgm:pt>
    <dgm:pt modelId="{33942402-FB27-4BC6-96F0-BBD2A7294DDF}" type="pres">
      <dgm:prSet presAssocID="{F0F2C642-2879-49BD-94E1-0840C8D3DC7D}" presName="sp" presStyleCnt="0"/>
      <dgm:spPr/>
    </dgm:pt>
    <dgm:pt modelId="{86BC882D-FE17-4DE6-8115-70F4F9938091}" type="pres">
      <dgm:prSet presAssocID="{8704C792-35A6-4CA0-8D2D-687075F8D6A9}" presName="linNode" presStyleCnt="0"/>
      <dgm:spPr/>
    </dgm:pt>
    <dgm:pt modelId="{E0E57925-725C-47DB-88BC-6A450F1AD1DB}" type="pres">
      <dgm:prSet presAssocID="{8704C792-35A6-4CA0-8D2D-687075F8D6A9}" presName="parentText" presStyleLbl="node1" presStyleIdx="1" presStyleCnt="5">
        <dgm:presLayoutVars>
          <dgm:chMax val="1"/>
          <dgm:bulletEnabled val="1"/>
        </dgm:presLayoutVars>
      </dgm:prSet>
      <dgm:spPr/>
    </dgm:pt>
    <dgm:pt modelId="{747987D3-F9C7-4417-9229-BDACD4836850}" type="pres">
      <dgm:prSet presAssocID="{2DD0479E-0DF7-4AB4-9B89-3FAA86EA419A}" presName="sp" presStyleCnt="0"/>
      <dgm:spPr/>
    </dgm:pt>
    <dgm:pt modelId="{4A1B1706-7B45-4082-AFE8-62E3B7C940F9}" type="pres">
      <dgm:prSet presAssocID="{FFBC1940-8547-459B-B7DD-EFF00E5F4D8F}" presName="linNode" presStyleCnt="0"/>
      <dgm:spPr/>
    </dgm:pt>
    <dgm:pt modelId="{698FC868-2997-4CA1-827A-68C7D4A2F099}" type="pres">
      <dgm:prSet presAssocID="{FFBC1940-8547-459B-B7DD-EFF00E5F4D8F}" presName="parentText" presStyleLbl="node1" presStyleIdx="2" presStyleCnt="5">
        <dgm:presLayoutVars>
          <dgm:chMax val="1"/>
          <dgm:bulletEnabled val="1"/>
        </dgm:presLayoutVars>
      </dgm:prSet>
      <dgm:spPr/>
    </dgm:pt>
    <dgm:pt modelId="{996CD769-F14A-41E4-8128-48A55715B380}" type="pres">
      <dgm:prSet presAssocID="{239388F7-BCA9-4CA0-BF7C-9BAC512AA95A}" presName="sp" presStyleCnt="0"/>
      <dgm:spPr/>
    </dgm:pt>
    <dgm:pt modelId="{01927AA2-A4A5-446F-BEC2-1C66E1390113}" type="pres">
      <dgm:prSet presAssocID="{28A94999-D1D6-4702-9D14-2CA7B3FBB5B9}" presName="linNode" presStyleCnt="0"/>
      <dgm:spPr/>
    </dgm:pt>
    <dgm:pt modelId="{AF5AC320-F87D-4911-8365-F75EB3B783A2}" type="pres">
      <dgm:prSet presAssocID="{28A94999-D1D6-4702-9D14-2CA7B3FBB5B9}" presName="parentText" presStyleLbl="node1" presStyleIdx="3" presStyleCnt="5">
        <dgm:presLayoutVars>
          <dgm:chMax val="1"/>
          <dgm:bulletEnabled val="1"/>
        </dgm:presLayoutVars>
      </dgm:prSet>
      <dgm:spPr/>
    </dgm:pt>
    <dgm:pt modelId="{7A2EAD77-654F-4B1D-9939-C0FFB70C12EC}" type="pres">
      <dgm:prSet presAssocID="{2BD4F2F0-B756-49EF-A5CB-720815381099}" presName="sp" presStyleCnt="0"/>
      <dgm:spPr/>
    </dgm:pt>
    <dgm:pt modelId="{21A10AA6-402C-49DB-BE9F-1B43C1FC5148}" type="pres">
      <dgm:prSet presAssocID="{9C03D325-F66D-4633-AD68-DDD39D02D4FA}" presName="linNode" presStyleCnt="0"/>
      <dgm:spPr/>
    </dgm:pt>
    <dgm:pt modelId="{9809BE8E-313E-423F-9849-7AFA8055CAEF}" type="pres">
      <dgm:prSet presAssocID="{9C03D325-F66D-4633-AD68-DDD39D02D4FA}" presName="parentText" presStyleLbl="node1" presStyleIdx="4" presStyleCnt="5">
        <dgm:presLayoutVars>
          <dgm:chMax val="1"/>
          <dgm:bulletEnabled val="1"/>
        </dgm:presLayoutVars>
      </dgm:prSet>
      <dgm:spPr/>
    </dgm:pt>
  </dgm:ptLst>
  <dgm:cxnLst>
    <dgm:cxn modelId="{9201D625-795B-4071-8A4B-193014859CC6}" type="presOf" srcId="{FFBC1940-8547-459B-B7DD-EFF00E5F4D8F}" destId="{698FC868-2997-4CA1-827A-68C7D4A2F099}" srcOrd="0" destOrd="0" presId="urn:microsoft.com/office/officeart/2005/8/layout/vList5"/>
    <dgm:cxn modelId="{4F938444-03B3-48FB-B3F1-AF41070DA45B}" srcId="{A95BF32A-FABC-48FF-80BB-B26BEFED369E}" destId="{28A94999-D1D6-4702-9D14-2CA7B3FBB5B9}" srcOrd="3" destOrd="0" parTransId="{07CD8904-5069-4D95-A507-C860D0251F6F}" sibTransId="{2BD4F2F0-B756-49EF-A5CB-720815381099}"/>
    <dgm:cxn modelId="{B693245A-52E3-4B94-BCAF-B23F0E457C68}" type="presOf" srcId="{FBB13C79-9D34-4DDF-9D82-746FF7270C3E}" destId="{4B9FD16C-8173-44AC-80E8-A440EAD4D87E}" srcOrd="0" destOrd="0" presId="urn:microsoft.com/office/officeart/2005/8/layout/vList5"/>
    <dgm:cxn modelId="{60953D94-7311-4BDD-A9C0-4B4A74A1BFE7}" srcId="{A95BF32A-FABC-48FF-80BB-B26BEFED369E}" destId="{FBB13C79-9D34-4DDF-9D82-746FF7270C3E}" srcOrd="0" destOrd="0" parTransId="{F0AA6213-4B38-4F66-BB4E-DB24E88CB6BF}" sibTransId="{F0F2C642-2879-49BD-94E1-0840C8D3DC7D}"/>
    <dgm:cxn modelId="{C55B8BA4-E5F4-4336-832F-E98AB5F0962D}" type="presOf" srcId="{A95BF32A-FABC-48FF-80BB-B26BEFED369E}" destId="{EB2DC1AE-E654-44A8-89CE-DCDF5D5AF83D}" srcOrd="0" destOrd="0" presId="urn:microsoft.com/office/officeart/2005/8/layout/vList5"/>
    <dgm:cxn modelId="{31BFF5A4-C7B0-46F1-AF05-FFF1568F2313}" srcId="{A95BF32A-FABC-48FF-80BB-B26BEFED369E}" destId="{FFBC1940-8547-459B-B7DD-EFF00E5F4D8F}" srcOrd="2" destOrd="0" parTransId="{A84A96C6-177F-4F6D-9F72-7E7875B66E3E}" sibTransId="{239388F7-BCA9-4CA0-BF7C-9BAC512AA95A}"/>
    <dgm:cxn modelId="{6FAB14A6-91CB-4D1F-A552-E07F820058C7}" srcId="{A95BF32A-FABC-48FF-80BB-B26BEFED369E}" destId="{8704C792-35A6-4CA0-8D2D-687075F8D6A9}" srcOrd="1" destOrd="0" parTransId="{61C4E9F9-A3BB-439F-8844-AC8220676370}" sibTransId="{2DD0479E-0DF7-4AB4-9B89-3FAA86EA419A}"/>
    <dgm:cxn modelId="{7589F4D4-ECEE-4C88-99D8-E69F7C29C76D}" type="presOf" srcId="{28A94999-D1D6-4702-9D14-2CA7B3FBB5B9}" destId="{AF5AC320-F87D-4911-8365-F75EB3B783A2}" srcOrd="0" destOrd="0" presId="urn:microsoft.com/office/officeart/2005/8/layout/vList5"/>
    <dgm:cxn modelId="{7EAEFADD-22B6-4B60-B94A-2B5C87ABD358}" srcId="{A95BF32A-FABC-48FF-80BB-B26BEFED369E}" destId="{9C03D325-F66D-4633-AD68-DDD39D02D4FA}" srcOrd="4" destOrd="0" parTransId="{8FF0A882-143A-4C77-B013-920D4AFF946E}" sibTransId="{347970A9-DB98-4738-AD11-37B597908BC1}"/>
    <dgm:cxn modelId="{CEBCDCEB-3E66-4FF1-B834-8EFCFB20A746}" type="presOf" srcId="{8704C792-35A6-4CA0-8D2D-687075F8D6A9}" destId="{E0E57925-725C-47DB-88BC-6A450F1AD1DB}" srcOrd="0" destOrd="0" presId="urn:microsoft.com/office/officeart/2005/8/layout/vList5"/>
    <dgm:cxn modelId="{00E712F2-795B-4A82-B753-A4596E597411}" type="presOf" srcId="{9C03D325-F66D-4633-AD68-DDD39D02D4FA}" destId="{9809BE8E-313E-423F-9849-7AFA8055CAEF}" srcOrd="0" destOrd="0" presId="urn:microsoft.com/office/officeart/2005/8/layout/vList5"/>
    <dgm:cxn modelId="{BD3C75F0-1E33-42F2-89F4-9FF29B16A248}" type="presParOf" srcId="{EB2DC1AE-E654-44A8-89CE-DCDF5D5AF83D}" destId="{0B3C03FF-C898-42DA-B970-435E0E85CAC1}" srcOrd="0" destOrd="0" presId="urn:microsoft.com/office/officeart/2005/8/layout/vList5"/>
    <dgm:cxn modelId="{8929016F-47F2-4076-BF3C-6F416BC6929F}" type="presParOf" srcId="{0B3C03FF-C898-42DA-B970-435E0E85CAC1}" destId="{4B9FD16C-8173-44AC-80E8-A440EAD4D87E}" srcOrd="0" destOrd="0" presId="urn:microsoft.com/office/officeart/2005/8/layout/vList5"/>
    <dgm:cxn modelId="{2FE9EB24-F8BF-4227-AA2A-1B564E5B389A}" type="presParOf" srcId="{EB2DC1AE-E654-44A8-89CE-DCDF5D5AF83D}" destId="{33942402-FB27-4BC6-96F0-BBD2A7294DDF}" srcOrd="1" destOrd="0" presId="urn:microsoft.com/office/officeart/2005/8/layout/vList5"/>
    <dgm:cxn modelId="{BCE24FFD-465D-4007-841A-F42EA665A9B2}" type="presParOf" srcId="{EB2DC1AE-E654-44A8-89CE-DCDF5D5AF83D}" destId="{86BC882D-FE17-4DE6-8115-70F4F9938091}" srcOrd="2" destOrd="0" presId="urn:microsoft.com/office/officeart/2005/8/layout/vList5"/>
    <dgm:cxn modelId="{4B49A66E-99FA-4FA4-8E8E-32C244F4217C}" type="presParOf" srcId="{86BC882D-FE17-4DE6-8115-70F4F9938091}" destId="{E0E57925-725C-47DB-88BC-6A450F1AD1DB}" srcOrd="0" destOrd="0" presId="urn:microsoft.com/office/officeart/2005/8/layout/vList5"/>
    <dgm:cxn modelId="{9B0BCA98-C8D2-4C85-B766-9CA674D77D3B}" type="presParOf" srcId="{EB2DC1AE-E654-44A8-89CE-DCDF5D5AF83D}" destId="{747987D3-F9C7-4417-9229-BDACD4836850}" srcOrd="3" destOrd="0" presId="urn:microsoft.com/office/officeart/2005/8/layout/vList5"/>
    <dgm:cxn modelId="{B89710B3-AD4E-4538-A95D-530C997DD3B0}" type="presParOf" srcId="{EB2DC1AE-E654-44A8-89CE-DCDF5D5AF83D}" destId="{4A1B1706-7B45-4082-AFE8-62E3B7C940F9}" srcOrd="4" destOrd="0" presId="urn:microsoft.com/office/officeart/2005/8/layout/vList5"/>
    <dgm:cxn modelId="{0007210B-8834-4225-8BAC-8E4B17338191}" type="presParOf" srcId="{4A1B1706-7B45-4082-AFE8-62E3B7C940F9}" destId="{698FC868-2997-4CA1-827A-68C7D4A2F099}" srcOrd="0" destOrd="0" presId="urn:microsoft.com/office/officeart/2005/8/layout/vList5"/>
    <dgm:cxn modelId="{F8582E9C-C9AB-43E4-B0E9-97F1836B2B59}" type="presParOf" srcId="{EB2DC1AE-E654-44A8-89CE-DCDF5D5AF83D}" destId="{996CD769-F14A-41E4-8128-48A55715B380}" srcOrd="5" destOrd="0" presId="urn:microsoft.com/office/officeart/2005/8/layout/vList5"/>
    <dgm:cxn modelId="{BAF8E4A8-1A7A-4F2A-A0CE-C20DA0C96A75}" type="presParOf" srcId="{EB2DC1AE-E654-44A8-89CE-DCDF5D5AF83D}" destId="{01927AA2-A4A5-446F-BEC2-1C66E1390113}" srcOrd="6" destOrd="0" presId="urn:microsoft.com/office/officeart/2005/8/layout/vList5"/>
    <dgm:cxn modelId="{2CF5A529-433D-48D8-BB39-74089002AC24}" type="presParOf" srcId="{01927AA2-A4A5-446F-BEC2-1C66E1390113}" destId="{AF5AC320-F87D-4911-8365-F75EB3B783A2}" srcOrd="0" destOrd="0" presId="urn:microsoft.com/office/officeart/2005/8/layout/vList5"/>
    <dgm:cxn modelId="{C5C1E1AA-ADF4-42CF-A010-B3B8B09873DB}" type="presParOf" srcId="{EB2DC1AE-E654-44A8-89CE-DCDF5D5AF83D}" destId="{7A2EAD77-654F-4B1D-9939-C0FFB70C12EC}" srcOrd="7" destOrd="0" presId="urn:microsoft.com/office/officeart/2005/8/layout/vList5"/>
    <dgm:cxn modelId="{6D435F68-BFA9-4F5A-8199-6D0D0F7AF973}" type="presParOf" srcId="{EB2DC1AE-E654-44A8-89CE-DCDF5D5AF83D}" destId="{21A10AA6-402C-49DB-BE9F-1B43C1FC5148}" srcOrd="8" destOrd="0" presId="urn:microsoft.com/office/officeart/2005/8/layout/vList5"/>
    <dgm:cxn modelId="{E4C55760-1C41-4B35-AABA-721CAF40137F}" type="presParOf" srcId="{21A10AA6-402C-49DB-BE9F-1B43C1FC5148}" destId="{9809BE8E-313E-423F-9849-7AFA8055CAE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F8DD1-C1EF-4AEF-9FAE-46D820F97A9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0A27C87-E076-403C-BD9D-A98A51A5D2FB}">
      <dgm:prSet custT="1"/>
      <dgm:spPr/>
      <dgm:t>
        <a:bodyPr/>
        <a:lstStyle/>
        <a:p>
          <a:pPr algn="l">
            <a:lnSpc>
              <a:spcPct val="90000"/>
            </a:lnSpc>
          </a:pPr>
          <a:r>
            <a:rPr lang="en-US" sz="2000" b="1">
              <a:solidFill>
                <a:srgbClr val="FFFFFF"/>
              </a:solidFill>
              <a:latin typeface="Aptos"/>
              <a:ea typeface="+mn-ea"/>
              <a:cs typeface="+mn-cs"/>
            </a:rPr>
            <a:t>Reduces isolation:</a:t>
          </a:r>
          <a:r>
            <a:rPr lang="en-US" sz="2000">
              <a:solidFill>
                <a:srgbClr val="FFFFFF"/>
              </a:solidFill>
              <a:latin typeface="Aptos"/>
              <a:ea typeface="+mn-ea"/>
              <a:cs typeface="+mn-cs"/>
            </a:rPr>
            <a:t> Low-SES individuals often face limited family or financial support. Community networks help rebuild connection.</a:t>
          </a:r>
        </a:p>
      </dgm:t>
    </dgm:pt>
    <dgm:pt modelId="{3D8B4472-C252-45AE-BE11-71C7CA1AB21D}" type="parTrans" cxnId="{88B9E70E-0602-425B-86D3-9EAA4BD41F58}">
      <dgm:prSet/>
      <dgm:spPr/>
      <dgm:t>
        <a:bodyPr/>
        <a:lstStyle/>
        <a:p>
          <a:endParaRPr lang="en-US"/>
        </a:p>
      </dgm:t>
    </dgm:pt>
    <dgm:pt modelId="{FC6FD460-B0D9-489C-940D-5FAACA009A7F}" type="sibTrans" cxnId="{88B9E70E-0602-425B-86D3-9EAA4BD41F58}">
      <dgm:prSet/>
      <dgm:spPr/>
      <dgm:t>
        <a:bodyPr/>
        <a:lstStyle/>
        <a:p>
          <a:endParaRPr lang="en-US"/>
        </a:p>
      </dgm:t>
    </dgm:pt>
    <dgm:pt modelId="{56AF3E7A-2F36-48EC-BAA0-1C4CE4D0C1EB}">
      <dgm:prSet/>
      <dgm:spPr/>
      <dgm:t>
        <a:bodyPr/>
        <a:lstStyle/>
        <a:p>
          <a:pPr algn="l">
            <a:lnSpc>
              <a:spcPct val="90000"/>
            </a:lnSpc>
          </a:pPr>
          <a:r>
            <a:rPr lang="en-US" sz="2300" b="1">
              <a:solidFill>
                <a:srgbClr val="FFFFFF"/>
              </a:solidFill>
              <a:latin typeface="Aptos"/>
              <a:ea typeface="+mn-ea"/>
              <a:cs typeface="+mn-cs"/>
            </a:rPr>
            <a:t>Improves long-term outcomes:</a:t>
          </a:r>
          <a:r>
            <a:rPr lang="en-US" sz="2300">
              <a:solidFill>
                <a:srgbClr val="FFFFFF"/>
              </a:solidFill>
              <a:latin typeface="Aptos"/>
              <a:ea typeface="+mn-ea"/>
              <a:cs typeface="+mn-cs"/>
            </a:rPr>
            <a:t> Research shows recovery capital (social, physical, and cultural resources) predicts sustained sobriety.</a:t>
          </a:r>
        </a:p>
      </dgm:t>
    </dgm:pt>
    <dgm:pt modelId="{F9988D4F-8E83-4937-A149-02E957B7EE4E}" type="parTrans" cxnId="{6ECE1C75-A165-4A95-A0EB-168F7285875C}">
      <dgm:prSet/>
      <dgm:spPr/>
      <dgm:t>
        <a:bodyPr/>
        <a:lstStyle/>
        <a:p>
          <a:endParaRPr lang="en-US"/>
        </a:p>
      </dgm:t>
    </dgm:pt>
    <dgm:pt modelId="{085D8A02-C4DC-47A8-A721-DEFBF0ECFD69}" type="sibTrans" cxnId="{6ECE1C75-A165-4A95-A0EB-168F7285875C}">
      <dgm:prSet/>
      <dgm:spPr/>
      <dgm:t>
        <a:bodyPr/>
        <a:lstStyle/>
        <a:p>
          <a:endParaRPr lang="en-US"/>
        </a:p>
      </dgm:t>
    </dgm:pt>
    <dgm:pt modelId="{844DB1E4-0CA1-42D0-9741-56F84DF23D5C}">
      <dgm:prSet/>
      <dgm:spPr/>
      <dgm:t>
        <a:bodyPr/>
        <a:lstStyle/>
        <a:p>
          <a:pPr algn="l">
            <a:lnSpc>
              <a:spcPct val="90000"/>
            </a:lnSpc>
          </a:pPr>
          <a:r>
            <a:rPr lang="en-US" sz="2300" b="1">
              <a:solidFill>
                <a:srgbClr val="FFFFFF"/>
              </a:solidFill>
              <a:latin typeface="Aptos"/>
              <a:ea typeface="+mn-ea"/>
              <a:cs typeface="+mn-cs"/>
            </a:rPr>
            <a:t>Bridges treatment and real life:</a:t>
          </a:r>
          <a:r>
            <a:rPr lang="en-US" sz="2300">
              <a:solidFill>
                <a:srgbClr val="FFFFFF"/>
              </a:solidFill>
              <a:latin typeface="Aptos"/>
              <a:ea typeface="+mn-ea"/>
              <a:cs typeface="+mn-cs"/>
            </a:rPr>
            <a:t> Clients can continue support after discharge, preventing relapse.</a:t>
          </a:r>
        </a:p>
      </dgm:t>
    </dgm:pt>
    <dgm:pt modelId="{2EE67F7B-94B8-4C8A-9A02-77B476E4E501}" type="parTrans" cxnId="{464950C1-1662-4CD4-8601-C1B72ECDB455}">
      <dgm:prSet/>
      <dgm:spPr/>
      <dgm:t>
        <a:bodyPr/>
        <a:lstStyle/>
        <a:p>
          <a:endParaRPr lang="en-US"/>
        </a:p>
      </dgm:t>
    </dgm:pt>
    <dgm:pt modelId="{D7DAFFCB-F231-4436-9A49-DB912AF2C2F2}" type="sibTrans" cxnId="{464950C1-1662-4CD4-8601-C1B72ECDB455}">
      <dgm:prSet/>
      <dgm:spPr/>
      <dgm:t>
        <a:bodyPr/>
        <a:lstStyle/>
        <a:p>
          <a:endParaRPr lang="en-US"/>
        </a:p>
      </dgm:t>
    </dgm:pt>
    <dgm:pt modelId="{243CA471-35AA-422F-93E6-764A15F8F36F}">
      <dgm:prSet/>
      <dgm:spPr/>
      <dgm:t>
        <a:bodyPr/>
        <a:lstStyle/>
        <a:p>
          <a:pPr algn="l">
            <a:lnSpc>
              <a:spcPct val="90000"/>
            </a:lnSpc>
          </a:pPr>
          <a:r>
            <a:rPr lang="en-US" sz="2300" b="1">
              <a:solidFill>
                <a:srgbClr val="FFFFFF"/>
              </a:solidFill>
              <a:latin typeface="Aptos"/>
              <a:ea typeface="+mn-ea"/>
              <a:cs typeface="+mn-cs"/>
            </a:rPr>
            <a:t>Promotes empowerment:</a:t>
          </a:r>
          <a:r>
            <a:rPr lang="en-US" sz="2300">
              <a:solidFill>
                <a:srgbClr val="FFFFFF"/>
              </a:solidFill>
              <a:latin typeface="Aptos"/>
              <a:ea typeface="+mn-ea"/>
              <a:cs typeface="+mn-cs"/>
            </a:rPr>
            <a:t> Access to resources restores autonomy and dignity.</a:t>
          </a:r>
        </a:p>
      </dgm:t>
    </dgm:pt>
    <dgm:pt modelId="{B6B819D4-8C55-4AA1-A3E9-BE3A95E93C67}" type="parTrans" cxnId="{31C7FFAD-1B54-46E1-8949-22084B9A9891}">
      <dgm:prSet/>
      <dgm:spPr/>
      <dgm:t>
        <a:bodyPr/>
        <a:lstStyle/>
        <a:p>
          <a:endParaRPr lang="en-US"/>
        </a:p>
      </dgm:t>
    </dgm:pt>
    <dgm:pt modelId="{46FE4499-7897-4FA6-9217-594630884759}" type="sibTrans" cxnId="{31C7FFAD-1B54-46E1-8949-22084B9A9891}">
      <dgm:prSet/>
      <dgm:spPr/>
      <dgm:t>
        <a:bodyPr/>
        <a:lstStyle/>
        <a:p>
          <a:endParaRPr lang="en-US"/>
        </a:p>
      </dgm:t>
    </dgm:pt>
    <dgm:pt modelId="{F4119A4B-50D0-430B-83BA-46B44AB86F24}" type="pres">
      <dgm:prSet presAssocID="{1A9F8DD1-C1EF-4AEF-9FAE-46D820F97A96}" presName="linear" presStyleCnt="0">
        <dgm:presLayoutVars>
          <dgm:animLvl val="lvl"/>
          <dgm:resizeHandles val="exact"/>
        </dgm:presLayoutVars>
      </dgm:prSet>
      <dgm:spPr/>
    </dgm:pt>
    <dgm:pt modelId="{634D67FB-3337-4F12-B664-45EA931FC6DA}" type="pres">
      <dgm:prSet presAssocID="{70A27C87-E076-403C-BD9D-A98A51A5D2FB}" presName="parentText" presStyleLbl="node1" presStyleIdx="0" presStyleCnt="4">
        <dgm:presLayoutVars>
          <dgm:chMax val="0"/>
          <dgm:bulletEnabled val="1"/>
        </dgm:presLayoutVars>
      </dgm:prSet>
      <dgm:spPr/>
    </dgm:pt>
    <dgm:pt modelId="{673A7639-88D8-484E-9642-CB519C386FAC}" type="pres">
      <dgm:prSet presAssocID="{FC6FD460-B0D9-489C-940D-5FAACA009A7F}" presName="spacer" presStyleCnt="0"/>
      <dgm:spPr/>
    </dgm:pt>
    <dgm:pt modelId="{41F204DA-8995-42E2-AB78-057AF37F51B8}" type="pres">
      <dgm:prSet presAssocID="{56AF3E7A-2F36-48EC-BAA0-1C4CE4D0C1EB}" presName="parentText" presStyleLbl="node1" presStyleIdx="1" presStyleCnt="4">
        <dgm:presLayoutVars>
          <dgm:chMax val="0"/>
          <dgm:bulletEnabled val="1"/>
        </dgm:presLayoutVars>
      </dgm:prSet>
      <dgm:spPr/>
    </dgm:pt>
    <dgm:pt modelId="{ABEB2865-E746-4405-AF3C-1419ED641ABC}" type="pres">
      <dgm:prSet presAssocID="{085D8A02-C4DC-47A8-A721-DEFBF0ECFD69}" presName="spacer" presStyleCnt="0"/>
      <dgm:spPr/>
    </dgm:pt>
    <dgm:pt modelId="{8B7C98A6-49C7-4E62-85E9-56A73B88720E}" type="pres">
      <dgm:prSet presAssocID="{844DB1E4-0CA1-42D0-9741-56F84DF23D5C}" presName="parentText" presStyleLbl="node1" presStyleIdx="2" presStyleCnt="4">
        <dgm:presLayoutVars>
          <dgm:chMax val="0"/>
          <dgm:bulletEnabled val="1"/>
        </dgm:presLayoutVars>
      </dgm:prSet>
      <dgm:spPr/>
    </dgm:pt>
    <dgm:pt modelId="{62925125-1B3A-4369-89F0-F8F333628768}" type="pres">
      <dgm:prSet presAssocID="{D7DAFFCB-F231-4436-9A49-DB912AF2C2F2}" presName="spacer" presStyleCnt="0"/>
      <dgm:spPr/>
    </dgm:pt>
    <dgm:pt modelId="{19C0D14F-DA40-44DD-955B-5C8E3E0AD13E}" type="pres">
      <dgm:prSet presAssocID="{243CA471-35AA-422F-93E6-764A15F8F36F}" presName="parentText" presStyleLbl="node1" presStyleIdx="3" presStyleCnt="4">
        <dgm:presLayoutVars>
          <dgm:chMax val="0"/>
          <dgm:bulletEnabled val="1"/>
        </dgm:presLayoutVars>
      </dgm:prSet>
      <dgm:spPr/>
    </dgm:pt>
  </dgm:ptLst>
  <dgm:cxnLst>
    <dgm:cxn modelId="{09CD5305-FE14-4C7F-8989-960DC164431A}" type="presOf" srcId="{844DB1E4-0CA1-42D0-9741-56F84DF23D5C}" destId="{8B7C98A6-49C7-4E62-85E9-56A73B88720E}" srcOrd="0" destOrd="0" presId="urn:microsoft.com/office/officeart/2005/8/layout/vList2"/>
    <dgm:cxn modelId="{88B9E70E-0602-425B-86D3-9EAA4BD41F58}" srcId="{1A9F8DD1-C1EF-4AEF-9FAE-46D820F97A96}" destId="{70A27C87-E076-403C-BD9D-A98A51A5D2FB}" srcOrd="0" destOrd="0" parTransId="{3D8B4472-C252-45AE-BE11-71C7CA1AB21D}" sibTransId="{FC6FD460-B0D9-489C-940D-5FAACA009A7F}"/>
    <dgm:cxn modelId="{A0BA2210-418C-4BD1-A3A8-B34337CC7F4A}" type="presOf" srcId="{70A27C87-E076-403C-BD9D-A98A51A5D2FB}" destId="{634D67FB-3337-4F12-B664-45EA931FC6DA}" srcOrd="0" destOrd="0" presId="urn:microsoft.com/office/officeart/2005/8/layout/vList2"/>
    <dgm:cxn modelId="{6ECE1C75-A165-4A95-A0EB-168F7285875C}" srcId="{1A9F8DD1-C1EF-4AEF-9FAE-46D820F97A96}" destId="{56AF3E7A-2F36-48EC-BAA0-1C4CE4D0C1EB}" srcOrd="1" destOrd="0" parTransId="{F9988D4F-8E83-4937-A149-02E957B7EE4E}" sibTransId="{085D8A02-C4DC-47A8-A721-DEFBF0ECFD69}"/>
    <dgm:cxn modelId="{54CF20A2-833F-47BC-95A4-47DBA1754C0F}" type="presOf" srcId="{56AF3E7A-2F36-48EC-BAA0-1C4CE4D0C1EB}" destId="{41F204DA-8995-42E2-AB78-057AF37F51B8}" srcOrd="0" destOrd="0" presId="urn:microsoft.com/office/officeart/2005/8/layout/vList2"/>
    <dgm:cxn modelId="{31C7FFAD-1B54-46E1-8949-22084B9A9891}" srcId="{1A9F8DD1-C1EF-4AEF-9FAE-46D820F97A96}" destId="{243CA471-35AA-422F-93E6-764A15F8F36F}" srcOrd="3" destOrd="0" parTransId="{B6B819D4-8C55-4AA1-A3E9-BE3A95E93C67}" sibTransId="{46FE4499-7897-4FA6-9217-594630884759}"/>
    <dgm:cxn modelId="{F3411DBD-008F-4FFB-824E-D6B8646227A2}" type="presOf" srcId="{1A9F8DD1-C1EF-4AEF-9FAE-46D820F97A96}" destId="{F4119A4B-50D0-430B-83BA-46B44AB86F24}" srcOrd="0" destOrd="0" presId="urn:microsoft.com/office/officeart/2005/8/layout/vList2"/>
    <dgm:cxn modelId="{464950C1-1662-4CD4-8601-C1B72ECDB455}" srcId="{1A9F8DD1-C1EF-4AEF-9FAE-46D820F97A96}" destId="{844DB1E4-0CA1-42D0-9741-56F84DF23D5C}" srcOrd="2" destOrd="0" parTransId="{2EE67F7B-94B8-4C8A-9A02-77B476E4E501}" sibTransId="{D7DAFFCB-F231-4436-9A49-DB912AF2C2F2}"/>
    <dgm:cxn modelId="{379623D0-C666-4B3A-A47A-8E0D983206B7}" type="presOf" srcId="{243CA471-35AA-422F-93E6-764A15F8F36F}" destId="{19C0D14F-DA40-44DD-955B-5C8E3E0AD13E}" srcOrd="0" destOrd="0" presId="urn:microsoft.com/office/officeart/2005/8/layout/vList2"/>
    <dgm:cxn modelId="{08372FD0-0258-48D2-9543-AD62AA82BAF8}" type="presParOf" srcId="{F4119A4B-50D0-430B-83BA-46B44AB86F24}" destId="{634D67FB-3337-4F12-B664-45EA931FC6DA}" srcOrd="0" destOrd="0" presId="urn:microsoft.com/office/officeart/2005/8/layout/vList2"/>
    <dgm:cxn modelId="{6BE8D681-0443-463A-B2CE-EF159CDE4A08}" type="presParOf" srcId="{F4119A4B-50D0-430B-83BA-46B44AB86F24}" destId="{673A7639-88D8-484E-9642-CB519C386FAC}" srcOrd="1" destOrd="0" presId="urn:microsoft.com/office/officeart/2005/8/layout/vList2"/>
    <dgm:cxn modelId="{9FD89CD4-95C9-4DEE-9BB6-856B1B2CE2F0}" type="presParOf" srcId="{F4119A4B-50D0-430B-83BA-46B44AB86F24}" destId="{41F204DA-8995-42E2-AB78-057AF37F51B8}" srcOrd="2" destOrd="0" presId="urn:microsoft.com/office/officeart/2005/8/layout/vList2"/>
    <dgm:cxn modelId="{80A370DD-5BC6-420C-B9E2-D8715C26A61F}" type="presParOf" srcId="{F4119A4B-50D0-430B-83BA-46B44AB86F24}" destId="{ABEB2865-E746-4405-AF3C-1419ED641ABC}" srcOrd="3" destOrd="0" presId="urn:microsoft.com/office/officeart/2005/8/layout/vList2"/>
    <dgm:cxn modelId="{96BBB651-9EA1-4A1F-BA07-6B374961D7F3}" type="presParOf" srcId="{F4119A4B-50D0-430B-83BA-46B44AB86F24}" destId="{8B7C98A6-49C7-4E62-85E9-56A73B88720E}" srcOrd="4" destOrd="0" presId="urn:microsoft.com/office/officeart/2005/8/layout/vList2"/>
    <dgm:cxn modelId="{574595D7-0B95-4325-85A4-5F97D7DCEE06}" type="presParOf" srcId="{F4119A4B-50D0-430B-83BA-46B44AB86F24}" destId="{62925125-1B3A-4369-89F0-F8F333628768}" srcOrd="5" destOrd="0" presId="urn:microsoft.com/office/officeart/2005/8/layout/vList2"/>
    <dgm:cxn modelId="{374B59EE-1F6E-48CE-9EC0-ED3D214863E7}" type="presParOf" srcId="{F4119A4B-50D0-430B-83BA-46B44AB86F24}" destId="{19C0D14F-DA40-44DD-955B-5C8E3E0AD13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298425-D46E-4FC7-B1B5-1E4CBB929AE3}"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FDD1B118-291C-4FCF-B0B9-C8E378FA026D}">
      <dgm:prSet/>
      <dgm:spPr/>
      <dgm:t>
        <a:bodyPr/>
        <a:lstStyle/>
        <a:p>
          <a:pPr algn="l" rtl="0">
            <a:lnSpc>
              <a:spcPct val="90000"/>
            </a:lnSpc>
          </a:pPr>
          <a:r>
            <a:rPr lang="en-US" sz="2100">
              <a:solidFill>
                <a:srgbClr val="FFFFFF"/>
              </a:solidFill>
              <a:latin typeface="Aptos"/>
              <a:ea typeface="+mn-ea"/>
              <a:cs typeface="+mn-cs"/>
            </a:rPr>
            <a:t>Group Therapy</a:t>
          </a:r>
        </a:p>
      </dgm:t>
    </dgm:pt>
    <dgm:pt modelId="{0D874C7C-3269-4F6F-BD7D-C3CA9FA3A8DD}" type="parTrans" cxnId="{F5E17F42-4996-4D7C-A0A6-C0C07FFD35F7}">
      <dgm:prSet/>
      <dgm:spPr/>
      <dgm:t>
        <a:bodyPr/>
        <a:lstStyle/>
        <a:p>
          <a:endParaRPr lang="en-US"/>
        </a:p>
      </dgm:t>
    </dgm:pt>
    <dgm:pt modelId="{5F6EF5E1-0BE6-41B2-BDFD-88C410A3FFD5}" type="sibTrans" cxnId="{F5E17F42-4996-4D7C-A0A6-C0C07FFD35F7}">
      <dgm:prSet/>
      <dgm:spPr/>
      <dgm:t>
        <a:bodyPr/>
        <a:lstStyle/>
        <a:p>
          <a:endParaRPr lang="en-US"/>
        </a:p>
      </dgm:t>
    </dgm:pt>
    <dgm:pt modelId="{2EDC8A9B-E695-40D8-9698-DB088F256C23}">
      <dgm:prSet/>
      <dgm:spPr/>
      <dgm:t>
        <a:bodyPr/>
        <a:lstStyle/>
        <a:p>
          <a:pPr algn="l" rtl="0">
            <a:lnSpc>
              <a:spcPct val="90000"/>
            </a:lnSpc>
          </a:pPr>
          <a:r>
            <a:rPr lang="en-US" sz="2100">
              <a:solidFill>
                <a:srgbClr val="FFFFFF"/>
              </a:solidFill>
              <a:latin typeface="Aptos" panose="02110004020202020204"/>
              <a:ea typeface="+mn-ea"/>
              <a:cs typeface="+mn-cs"/>
            </a:rPr>
            <a:t>Individual Therapy</a:t>
          </a:r>
        </a:p>
      </dgm:t>
    </dgm:pt>
    <dgm:pt modelId="{184BBFDA-2108-49EF-AE62-ECFBEFBF51FB}" type="parTrans" cxnId="{850D4FC9-DF73-4A4E-9DDE-2C2F95B8AF42}">
      <dgm:prSet/>
      <dgm:spPr/>
      <dgm:t>
        <a:bodyPr/>
        <a:lstStyle/>
        <a:p>
          <a:endParaRPr lang="en-US"/>
        </a:p>
      </dgm:t>
    </dgm:pt>
    <dgm:pt modelId="{5FCC5C40-F317-436E-B65E-4BC581E87F6F}" type="sibTrans" cxnId="{850D4FC9-DF73-4A4E-9DDE-2C2F95B8AF42}">
      <dgm:prSet/>
      <dgm:spPr/>
      <dgm:t>
        <a:bodyPr/>
        <a:lstStyle/>
        <a:p>
          <a:endParaRPr lang="en-US"/>
        </a:p>
      </dgm:t>
    </dgm:pt>
    <dgm:pt modelId="{BAF19826-8A88-4634-989B-A59E3EF83FC6}">
      <dgm:prSet phldr="0"/>
      <dgm:spPr/>
      <dgm:t>
        <a:bodyPr/>
        <a:lstStyle/>
        <a:p>
          <a:pPr algn="l" rtl="0">
            <a:lnSpc>
              <a:spcPct val="90000"/>
            </a:lnSpc>
          </a:pPr>
          <a:r>
            <a:rPr lang="en-US" sz="2100">
              <a:solidFill>
                <a:srgbClr val="FFFFFF"/>
              </a:solidFill>
              <a:latin typeface="Aptos" panose="02110004020202020204"/>
              <a:ea typeface="+mn-ea"/>
              <a:cs typeface="+mn-cs"/>
            </a:rPr>
            <a:t> Psychiatric Medication Management</a:t>
          </a:r>
        </a:p>
      </dgm:t>
    </dgm:pt>
    <dgm:pt modelId="{BBE65EB8-A411-4B30-923E-AAC80ED79714}" type="parTrans" cxnId="{72A35C86-8A12-4BE1-AE6B-6C443052B8F4}">
      <dgm:prSet/>
      <dgm:spPr/>
      <dgm:t>
        <a:bodyPr/>
        <a:lstStyle/>
        <a:p>
          <a:endParaRPr lang="en-US"/>
        </a:p>
      </dgm:t>
    </dgm:pt>
    <dgm:pt modelId="{E3610F48-0681-4B6A-975E-AFE2AC7E221B}" type="sibTrans" cxnId="{72A35C86-8A12-4BE1-AE6B-6C443052B8F4}">
      <dgm:prSet/>
      <dgm:spPr/>
      <dgm:t>
        <a:bodyPr/>
        <a:lstStyle/>
        <a:p>
          <a:endParaRPr lang="en-US"/>
        </a:p>
      </dgm:t>
    </dgm:pt>
    <dgm:pt modelId="{A10A291F-21AE-4267-8191-55BC7D7B9F74}">
      <dgm:prSet phldr="0"/>
      <dgm:spPr/>
      <dgm:t>
        <a:bodyPr/>
        <a:lstStyle/>
        <a:p>
          <a:pPr algn="l" rtl="0">
            <a:lnSpc>
              <a:spcPct val="90000"/>
            </a:lnSpc>
          </a:pPr>
          <a:r>
            <a:rPr lang="en-US" sz="2100">
              <a:solidFill>
                <a:srgbClr val="FFFFFF"/>
              </a:solidFill>
              <a:latin typeface="Aptos" panose="02110004020202020204"/>
              <a:ea typeface="+mn-ea"/>
              <a:cs typeface="+mn-cs"/>
            </a:rPr>
            <a:t> Psychoeducation</a:t>
          </a:r>
        </a:p>
      </dgm:t>
    </dgm:pt>
    <dgm:pt modelId="{1C7F5992-3DBD-4AEF-97EA-73724AB9916C}" type="parTrans" cxnId="{67956538-EED5-4FB4-82D8-FC3499E22916}">
      <dgm:prSet/>
      <dgm:spPr/>
      <dgm:t>
        <a:bodyPr/>
        <a:lstStyle/>
        <a:p>
          <a:endParaRPr lang="en-US"/>
        </a:p>
      </dgm:t>
    </dgm:pt>
    <dgm:pt modelId="{B244F646-5D2B-43D0-BB0D-88B7C788D7B7}" type="sibTrans" cxnId="{67956538-EED5-4FB4-82D8-FC3499E22916}">
      <dgm:prSet/>
      <dgm:spPr/>
      <dgm:t>
        <a:bodyPr/>
        <a:lstStyle/>
        <a:p>
          <a:endParaRPr lang="en-US"/>
        </a:p>
      </dgm:t>
    </dgm:pt>
    <dgm:pt modelId="{FA518886-5709-44EC-9CE6-196FEDFBA2F0}" type="pres">
      <dgm:prSet presAssocID="{AF298425-D46E-4FC7-B1B5-1E4CBB929AE3}" presName="linear" presStyleCnt="0">
        <dgm:presLayoutVars>
          <dgm:dir/>
          <dgm:animLvl val="lvl"/>
          <dgm:resizeHandles val="exact"/>
        </dgm:presLayoutVars>
      </dgm:prSet>
      <dgm:spPr/>
    </dgm:pt>
    <dgm:pt modelId="{07F12ED7-EF4A-4321-BD1C-D6C1CCA3AC5B}" type="pres">
      <dgm:prSet presAssocID="{FDD1B118-291C-4FCF-B0B9-C8E378FA026D}" presName="parentLin" presStyleCnt="0"/>
      <dgm:spPr/>
    </dgm:pt>
    <dgm:pt modelId="{3E96BB3F-F808-48CB-9371-6BCFD65781D5}" type="pres">
      <dgm:prSet presAssocID="{FDD1B118-291C-4FCF-B0B9-C8E378FA026D}" presName="parentLeftMargin" presStyleLbl="node1" presStyleIdx="0" presStyleCnt="4"/>
      <dgm:spPr/>
    </dgm:pt>
    <dgm:pt modelId="{0DA92ADB-CB3F-4533-918B-ABDAC89E7772}" type="pres">
      <dgm:prSet presAssocID="{FDD1B118-291C-4FCF-B0B9-C8E378FA026D}" presName="parentText" presStyleLbl="node1" presStyleIdx="0" presStyleCnt="4">
        <dgm:presLayoutVars>
          <dgm:chMax val="0"/>
          <dgm:bulletEnabled val="1"/>
        </dgm:presLayoutVars>
      </dgm:prSet>
      <dgm:spPr/>
    </dgm:pt>
    <dgm:pt modelId="{8215FF68-6698-4490-965A-1F76D5EC5BE4}" type="pres">
      <dgm:prSet presAssocID="{FDD1B118-291C-4FCF-B0B9-C8E378FA026D}" presName="negativeSpace" presStyleCnt="0"/>
      <dgm:spPr/>
    </dgm:pt>
    <dgm:pt modelId="{8C3A2D34-5363-4193-BD0A-3A21EF45337B}" type="pres">
      <dgm:prSet presAssocID="{FDD1B118-291C-4FCF-B0B9-C8E378FA026D}" presName="childText" presStyleLbl="conFgAcc1" presStyleIdx="0" presStyleCnt="4">
        <dgm:presLayoutVars>
          <dgm:bulletEnabled val="1"/>
        </dgm:presLayoutVars>
      </dgm:prSet>
      <dgm:spPr/>
    </dgm:pt>
    <dgm:pt modelId="{85015ABB-FBD5-44B7-BF49-FAAA4CADE5C0}" type="pres">
      <dgm:prSet presAssocID="{5F6EF5E1-0BE6-41B2-BDFD-88C410A3FFD5}" presName="spaceBetweenRectangles" presStyleCnt="0"/>
      <dgm:spPr/>
    </dgm:pt>
    <dgm:pt modelId="{4DABE075-66E3-4010-9855-2C4EFA8C22E1}" type="pres">
      <dgm:prSet presAssocID="{2EDC8A9B-E695-40D8-9698-DB088F256C23}" presName="parentLin" presStyleCnt="0"/>
      <dgm:spPr/>
    </dgm:pt>
    <dgm:pt modelId="{E6E03363-4D46-45CC-BF01-D7A233055B67}" type="pres">
      <dgm:prSet presAssocID="{2EDC8A9B-E695-40D8-9698-DB088F256C23}" presName="parentLeftMargin" presStyleLbl="node1" presStyleIdx="0" presStyleCnt="4"/>
      <dgm:spPr/>
    </dgm:pt>
    <dgm:pt modelId="{9B32EA38-496D-47C2-8841-F9E312AD0723}" type="pres">
      <dgm:prSet presAssocID="{2EDC8A9B-E695-40D8-9698-DB088F256C23}" presName="parentText" presStyleLbl="node1" presStyleIdx="1" presStyleCnt="4">
        <dgm:presLayoutVars>
          <dgm:chMax val="0"/>
          <dgm:bulletEnabled val="1"/>
        </dgm:presLayoutVars>
      </dgm:prSet>
      <dgm:spPr/>
    </dgm:pt>
    <dgm:pt modelId="{59C8D8FD-583E-451E-971A-5E9DF9178D25}" type="pres">
      <dgm:prSet presAssocID="{2EDC8A9B-E695-40D8-9698-DB088F256C23}" presName="negativeSpace" presStyleCnt="0"/>
      <dgm:spPr/>
    </dgm:pt>
    <dgm:pt modelId="{A3FC1BCE-557B-4AAC-BCBB-712EE1C025C3}" type="pres">
      <dgm:prSet presAssocID="{2EDC8A9B-E695-40D8-9698-DB088F256C23}" presName="childText" presStyleLbl="conFgAcc1" presStyleIdx="1" presStyleCnt="4">
        <dgm:presLayoutVars>
          <dgm:bulletEnabled val="1"/>
        </dgm:presLayoutVars>
      </dgm:prSet>
      <dgm:spPr/>
    </dgm:pt>
    <dgm:pt modelId="{3A829B27-129F-41D0-800A-6DA5F8DA7C1A}" type="pres">
      <dgm:prSet presAssocID="{5FCC5C40-F317-436E-B65E-4BC581E87F6F}" presName="spaceBetweenRectangles" presStyleCnt="0"/>
      <dgm:spPr/>
    </dgm:pt>
    <dgm:pt modelId="{96075B20-3FD0-482A-ADA1-EC19F5F0A0FC}" type="pres">
      <dgm:prSet presAssocID="{BAF19826-8A88-4634-989B-A59E3EF83FC6}" presName="parentLin" presStyleCnt="0"/>
      <dgm:spPr/>
    </dgm:pt>
    <dgm:pt modelId="{5436789D-B497-449E-B5AC-42666C9F1B8B}" type="pres">
      <dgm:prSet presAssocID="{BAF19826-8A88-4634-989B-A59E3EF83FC6}" presName="parentLeftMargin" presStyleLbl="node1" presStyleIdx="1" presStyleCnt="4"/>
      <dgm:spPr/>
    </dgm:pt>
    <dgm:pt modelId="{DB19D8FE-C283-4B30-9D09-50E2AE7C3DB5}" type="pres">
      <dgm:prSet presAssocID="{BAF19826-8A88-4634-989B-A59E3EF83FC6}" presName="parentText" presStyleLbl="node1" presStyleIdx="2" presStyleCnt="4">
        <dgm:presLayoutVars>
          <dgm:chMax val="0"/>
          <dgm:bulletEnabled val="1"/>
        </dgm:presLayoutVars>
      </dgm:prSet>
      <dgm:spPr/>
    </dgm:pt>
    <dgm:pt modelId="{10E14D42-8DEA-49C9-881E-934A6138414F}" type="pres">
      <dgm:prSet presAssocID="{BAF19826-8A88-4634-989B-A59E3EF83FC6}" presName="negativeSpace" presStyleCnt="0"/>
      <dgm:spPr/>
    </dgm:pt>
    <dgm:pt modelId="{5B523E85-CC6A-4044-83F6-47CAD0492E86}" type="pres">
      <dgm:prSet presAssocID="{BAF19826-8A88-4634-989B-A59E3EF83FC6}" presName="childText" presStyleLbl="conFgAcc1" presStyleIdx="2" presStyleCnt="4">
        <dgm:presLayoutVars>
          <dgm:bulletEnabled val="1"/>
        </dgm:presLayoutVars>
      </dgm:prSet>
      <dgm:spPr/>
    </dgm:pt>
    <dgm:pt modelId="{2F95DB01-FBB3-46B1-BBA1-2D48EB5E441E}" type="pres">
      <dgm:prSet presAssocID="{E3610F48-0681-4B6A-975E-AFE2AC7E221B}" presName="spaceBetweenRectangles" presStyleCnt="0"/>
      <dgm:spPr/>
    </dgm:pt>
    <dgm:pt modelId="{CF74AEEC-0717-4619-BFD6-63A6B56D38E6}" type="pres">
      <dgm:prSet presAssocID="{A10A291F-21AE-4267-8191-55BC7D7B9F74}" presName="parentLin" presStyleCnt="0"/>
      <dgm:spPr/>
    </dgm:pt>
    <dgm:pt modelId="{B2881D0D-93D9-4A1A-8009-5EA9A65657F1}" type="pres">
      <dgm:prSet presAssocID="{A10A291F-21AE-4267-8191-55BC7D7B9F74}" presName="parentLeftMargin" presStyleLbl="node1" presStyleIdx="2" presStyleCnt="4"/>
      <dgm:spPr/>
    </dgm:pt>
    <dgm:pt modelId="{53359A07-57FE-47BE-90AD-4C3292E36371}" type="pres">
      <dgm:prSet presAssocID="{A10A291F-21AE-4267-8191-55BC7D7B9F74}" presName="parentText" presStyleLbl="node1" presStyleIdx="3" presStyleCnt="4">
        <dgm:presLayoutVars>
          <dgm:chMax val="0"/>
          <dgm:bulletEnabled val="1"/>
        </dgm:presLayoutVars>
      </dgm:prSet>
      <dgm:spPr/>
    </dgm:pt>
    <dgm:pt modelId="{7BB1B4B7-7F85-4F9F-8988-C648B8FB75A9}" type="pres">
      <dgm:prSet presAssocID="{A10A291F-21AE-4267-8191-55BC7D7B9F74}" presName="negativeSpace" presStyleCnt="0"/>
      <dgm:spPr/>
    </dgm:pt>
    <dgm:pt modelId="{3A14318D-E2F8-43D3-A9B8-739D95F96A55}" type="pres">
      <dgm:prSet presAssocID="{A10A291F-21AE-4267-8191-55BC7D7B9F74}" presName="childText" presStyleLbl="conFgAcc1" presStyleIdx="3" presStyleCnt="4">
        <dgm:presLayoutVars>
          <dgm:bulletEnabled val="1"/>
        </dgm:presLayoutVars>
      </dgm:prSet>
      <dgm:spPr/>
    </dgm:pt>
  </dgm:ptLst>
  <dgm:cxnLst>
    <dgm:cxn modelId="{E02E6721-45ED-451D-94A1-52B4F1B9B987}" type="presOf" srcId="{2EDC8A9B-E695-40D8-9698-DB088F256C23}" destId="{9B32EA38-496D-47C2-8841-F9E312AD0723}" srcOrd="1" destOrd="0" presId="urn:microsoft.com/office/officeart/2005/8/layout/list1"/>
    <dgm:cxn modelId="{BD03FF26-5C9A-4F92-B6AC-982DF79754C4}" type="presOf" srcId="{BAF19826-8A88-4634-989B-A59E3EF83FC6}" destId="{5436789D-B497-449E-B5AC-42666C9F1B8B}" srcOrd="0" destOrd="0" presId="urn:microsoft.com/office/officeart/2005/8/layout/list1"/>
    <dgm:cxn modelId="{67956538-EED5-4FB4-82D8-FC3499E22916}" srcId="{AF298425-D46E-4FC7-B1B5-1E4CBB929AE3}" destId="{A10A291F-21AE-4267-8191-55BC7D7B9F74}" srcOrd="3" destOrd="0" parTransId="{1C7F5992-3DBD-4AEF-97EA-73724AB9916C}" sibTransId="{B244F646-5D2B-43D0-BB0D-88B7C788D7B7}"/>
    <dgm:cxn modelId="{AA9B5638-DDB8-4AB6-9240-8A3033AE6B69}" type="presOf" srcId="{BAF19826-8A88-4634-989B-A59E3EF83FC6}" destId="{DB19D8FE-C283-4B30-9D09-50E2AE7C3DB5}" srcOrd="1" destOrd="0" presId="urn:microsoft.com/office/officeart/2005/8/layout/list1"/>
    <dgm:cxn modelId="{D61B133C-A981-4975-B15F-B217E7E0969A}" type="presOf" srcId="{A10A291F-21AE-4267-8191-55BC7D7B9F74}" destId="{B2881D0D-93D9-4A1A-8009-5EA9A65657F1}" srcOrd="0" destOrd="0" presId="urn:microsoft.com/office/officeart/2005/8/layout/list1"/>
    <dgm:cxn modelId="{F5E17F42-4996-4D7C-A0A6-C0C07FFD35F7}" srcId="{AF298425-D46E-4FC7-B1B5-1E4CBB929AE3}" destId="{FDD1B118-291C-4FCF-B0B9-C8E378FA026D}" srcOrd="0" destOrd="0" parTransId="{0D874C7C-3269-4F6F-BD7D-C3CA9FA3A8DD}" sibTransId="{5F6EF5E1-0BE6-41B2-BDFD-88C410A3FFD5}"/>
    <dgm:cxn modelId="{9615B743-A4C9-4CEC-B95C-BE775350010F}" type="presOf" srcId="{AF298425-D46E-4FC7-B1B5-1E4CBB929AE3}" destId="{FA518886-5709-44EC-9CE6-196FEDFBA2F0}" srcOrd="0" destOrd="0" presId="urn:microsoft.com/office/officeart/2005/8/layout/list1"/>
    <dgm:cxn modelId="{10CC8C4A-F86E-472B-9456-97D33BE90860}" type="presOf" srcId="{FDD1B118-291C-4FCF-B0B9-C8E378FA026D}" destId="{0DA92ADB-CB3F-4533-918B-ABDAC89E7772}" srcOrd="1" destOrd="0" presId="urn:microsoft.com/office/officeart/2005/8/layout/list1"/>
    <dgm:cxn modelId="{73859D76-BFBE-4AA3-8C0C-591E4FE84C97}" type="presOf" srcId="{A10A291F-21AE-4267-8191-55BC7D7B9F74}" destId="{53359A07-57FE-47BE-90AD-4C3292E36371}" srcOrd="1" destOrd="0" presId="urn:microsoft.com/office/officeart/2005/8/layout/list1"/>
    <dgm:cxn modelId="{C26EA259-084F-4524-B393-D2BBE5061C89}" type="presOf" srcId="{FDD1B118-291C-4FCF-B0B9-C8E378FA026D}" destId="{3E96BB3F-F808-48CB-9371-6BCFD65781D5}" srcOrd="0" destOrd="0" presId="urn:microsoft.com/office/officeart/2005/8/layout/list1"/>
    <dgm:cxn modelId="{72A35C86-8A12-4BE1-AE6B-6C443052B8F4}" srcId="{AF298425-D46E-4FC7-B1B5-1E4CBB929AE3}" destId="{BAF19826-8A88-4634-989B-A59E3EF83FC6}" srcOrd="2" destOrd="0" parTransId="{BBE65EB8-A411-4B30-923E-AAC80ED79714}" sibTransId="{E3610F48-0681-4B6A-975E-AFE2AC7E221B}"/>
    <dgm:cxn modelId="{850D4FC9-DF73-4A4E-9DDE-2C2F95B8AF42}" srcId="{AF298425-D46E-4FC7-B1B5-1E4CBB929AE3}" destId="{2EDC8A9B-E695-40D8-9698-DB088F256C23}" srcOrd="1" destOrd="0" parTransId="{184BBFDA-2108-49EF-AE62-ECFBEFBF51FB}" sibTransId="{5FCC5C40-F317-436E-B65E-4BC581E87F6F}"/>
    <dgm:cxn modelId="{EDF96CDE-E61C-4D37-BEC6-C9DFAA1E7DC7}" type="presOf" srcId="{2EDC8A9B-E695-40D8-9698-DB088F256C23}" destId="{E6E03363-4D46-45CC-BF01-D7A233055B67}" srcOrd="0" destOrd="0" presId="urn:microsoft.com/office/officeart/2005/8/layout/list1"/>
    <dgm:cxn modelId="{CF3BEEE3-D46F-4C1D-914A-5409DA8C866B}" type="presParOf" srcId="{FA518886-5709-44EC-9CE6-196FEDFBA2F0}" destId="{07F12ED7-EF4A-4321-BD1C-D6C1CCA3AC5B}" srcOrd="0" destOrd="0" presId="urn:microsoft.com/office/officeart/2005/8/layout/list1"/>
    <dgm:cxn modelId="{05502235-D444-420F-BFB3-B596E62DB0E5}" type="presParOf" srcId="{07F12ED7-EF4A-4321-BD1C-D6C1CCA3AC5B}" destId="{3E96BB3F-F808-48CB-9371-6BCFD65781D5}" srcOrd="0" destOrd="0" presId="urn:microsoft.com/office/officeart/2005/8/layout/list1"/>
    <dgm:cxn modelId="{FD53E00E-7DAE-40B0-845D-6F858FBD47B3}" type="presParOf" srcId="{07F12ED7-EF4A-4321-BD1C-D6C1CCA3AC5B}" destId="{0DA92ADB-CB3F-4533-918B-ABDAC89E7772}" srcOrd="1" destOrd="0" presId="urn:microsoft.com/office/officeart/2005/8/layout/list1"/>
    <dgm:cxn modelId="{70D1F669-43F9-4B4E-86D9-3A06C57616C2}" type="presParOf" srcId="{FA518886-5709-44EC-9CE6-196FEDFBA2F0}" destId="{8215FF68-6698-4490-965A-1F76D5EC5BE4}" srcOrd="1" destOrd="0" presId="urn:microsoft.com/office/officeart/2005/8/layout/list1"/>
    <dgm:cxn modelId="{2475CC62-50C0-4B1B-B936-95C1DEB2374F}" type="presParOf" srcId="{FA518886-5709-44EC-9CE6-196FEDFBA2F0}" destId="{8C3A2D34-5363-4193-BD0A-3A21EF45337B}" srcOrd="2" destOrd="0" presId="urn:microsoft.com/office/officeart/2005/8/layout/list1"/>
    <dgm:cxn modelId="{771B441E-B663-4B54-A370-A4999EA36BCB}" type="presParOf" srcId="{FA518886-5709-44EC-9CE6-196FEDFBA2F0}" destId="{85015ABB-FBD5-44B7-BF49-FAAA4CADE5C0}" srcOrd="3" destOrd="0" presId="urn:microsoft.com/office/officeart/2005/8/layout/list1"/>
    <dgm:cxn modelId="{0922B8DB-0B13-4ACF-9E94-B925207E4A81}" type="presParOf" srcId="{FA518886-5709-44EC-9CE6-196FEDFBA2F0}" destId="{4DABE075-66E3-4010-9855-2C4EFA8C22E1}" srcOrd="4" destOrd="0" presId="urn:microsoft.com/office/officeart/2005/8/layout/list1"/>
    <dgm:cxn modelId="{5FBCEE6E-C560-45E6-BCE9-37B7B58E73A8}" type="presParOf" srcId="{4DABE075-66E3-4010-9855-2C4EFA8C22E1}" destId="{E6E03363-4D46-45CC-BF01-D7A233055B67}" srcOrd="0" destOrd="0" presId="urn:microsoft.com/office/officeart/2005/8/layout/list1"/>
    <dgm:cxn modelId="{3DCA5545-C17E-4785-BB6A-8DE0594CE0F8}" type="presParOf" srcId="{4DABE075-66E3-4010-9855-2C4EFA8C22E1}" destId="{9B32EA38-496D-47C2-8841-F9E312AD0723}" srcOrd="1" destOrd="0" presId="urn:microsoft.com/office/officeart/2005/8/layout/list1"/>
    <dgm:cxn modelId="{2F81F58F-1DF3-42F8-9129-6C6172EE2A7E}" type="presParOf" srcId="{FA518886-5709-44EC-9CE6-196FEDFBA2F0}" destId="{59C8D8FD-583E-451E-971A-5E9DF9178D25}" srcOrd="5" destOrd="0" presId="urn:microsoft.com/office/officeart/2005/8/layout/list1"/>
    <dgm:cxn modelId="{0AF60661-14FF-4D64-B336-F735F2F005F0}" type="presParOf" srcId="{FA518886-5709-44EC-9CE6-196FEDFBA2F0}" destId="{A3FC1BCE-557B-4AAC-BCBB-712EE1C025C3}" srcOrd="6" destOrd="0" presId="urn:microsoft.com/office/officeart/2005/8/layout/list1"/>
    <dgm:cxn modelId="{071DCBE3-132C-440D-825F-40353DC3A3A3}" type="presParOf" srcId="{FA518886-5709-44EC-9CE6-196FEDFBA2F0}" destId="{3A829B27-129F-41D0-800A-6DA5F8DA7C1A}" srcOrd="7" destOrd="0" presId="urn:microsoft.com/office/officeart/2005/8/layout/list1"/>
    <dgm:cxn modelId="{43B36281-F19F-42E7-ADF2-7B9A7BBE09EB}" type="presParOf" srcId="{FA518886-5709-44EC-9CE6-196FEDFBA2F0}" destId="{96075B20-3FD0-482A-ADA1-EC19F5F0A0FC}" srcOrd="8" destOrd="0" presId="urn:microsoft.com/office/officeart/2005/8/layout/list1"/>
    <dgm:cxn modelId="{F6035982-6542-42F0-9F5D-AC969629FDA6}" type="presParOf" srcId="{96075B20-3FD0-482A-ADA1-EC19F5F0A0FC}" destId="{5436789D-B497-449E-B5AC-42666C9F1B8B}" srcOrd="0" destOrd="0" presId="urn:microsoft.com/office/officeart/2005/8/layout/list1"/>
    <dgm:cxn modelId="{0DB36A55-4382-40B5-8DE9-9FE5A687F3E4}" type="presParOf" srcId="{96075B20-3FD0-482A-ADA1-EC19F5F0A0FC}" destId="{DB19D8FE-C283-4B30-9D09-50E2AE7C3DB5}" srcOrd="1" destOrd="0" presId="urn:microsoft.com/office/officeart/2005/8/layout/list1"/>
    <dgm:cxn modelId="{86F88900-8CDC-4FFF-BC3D-D35E83593E83}" type="presParOf" srcId="{FA518886-5709-44EC-9CE6-196FEDFBA2F0}" destId="{10E14D42-8DEA-49C9-881E-934A6138414F}" srcOrd="9" destOrd="0" presId="urn:microsoft.com/office/officeart/2005/8/layout/list1"/>
    <dgm:cxn modelId="{DD8A8F9B-6FF5-4219-91CF-53B55BAF78AD}" type="presParOf" srcId="{FA518886-5709-44EC-9CE6-196FEDFBA2F0}" destId="{5B523E85-CC6A-4044-83F6-47CAD0492E86}" srcOrd="10" destOrd="0" presId="urn:microsoft.com/office/officeart/2005/8/layout/list1"/>
    <dgm:cxn modelId="{6C55564F-F84E-4B4C-B609-A0F12FB7A62E}" type="presParOf" srcId="{FA518886-5709-44EC-9CE6-196FEDFBA2F0}" destId="{2F95DB01-FBB3-46B1-BBA1-2D48EB5E441E}" srcOrd="11" destOrd="0" presId="urn:microsoft.com/office/officeart/2005/8/layout/list1"/>
    <dgm:cxn modelId="{042FF971-6787-4FA4-9846-4F8E156A21D1}" type="presParOf" srcId="{FA518886-5709-44EC-9CE6-196FEDFBA2F0}" destId="{CF74AEEC-0717-4619-BFD6-63A6B56D38E6}" srcOrd="12" destOrd="0" presId="urn:microsoft.com/office/officeart/2005/8/layout/list1"/>
    <dgm:cxn modelId="{ECCE8B31-D27F-4B64-A23D-FDC46A3358F5}" type="presParOf" srcId="{CF74AEEC-0717-4619-BFD6-63A6B56D38E6}" destId="{B2881D0D-93D9-4A1A-8009-5EA9A65657F1}" srcOrd="0" destOrd="0" presId="urn:microsoft.com/office/officeart/2005/8/layout/list1"/>
    <dgm:cxn modelId="{E06695E4-0864-40D9-94B4-5E060CEC8387}" type="presParOf" srcId="{CF74AEEC-0717-4619-BFD6-63A6B56D38E6}" destId="{53359A07-57FE-47BE-90AD-4C3292E36371}" srcOrd="1" destOrd="0" presId="urn:microsoft.com/office/officeart/2005/8/layout/list1"/>
    <dgm:cxn modelId="{F2240C54-F35A-4413-AFF6-DDCBCC85D0DB}" type="presParOf" srcId="{FA518886-5709-44EC-9CE6-196FEDFBA2F0}" destId="{7BB1B4B7-7F85-4F9F-8988-C648B8FB75A9}" srcOrd="13" destOrd="0" presId="urn:microsoft.com/office/officeart/2005/8/layout/list1"/>
    <dgm:cxn modelId="{83BF02A1-E164-4955-981C-49F2A63D5002}" type="presParOf" srcId="{FA518886-5709-44EC-9CE6-196FEDFBA2F0}" destId="{3A14318D-E2F8-43D3-A9B8-739D95F96A5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3129A6-E664-43DC-A98E-047BAD59E70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E411E0B-7FB1-4A00-8AA1-F7196DDFB5B6}">
      <dgm:prSet/>
      <dgm:spPr/>
      <dgm:t>
        <a:bodyPr/>
        <a:lstStyle/>
        <a:p>
          <a:r>
            <a:rPr lang="en-US"/>
            <a:t>Also known as "safe stations"</a:t>
          </a:r>
        </a:p>
      </dgm:t>
    </dgm:pt>
    <dgm:pt modelId="{0D252FC8-E297-4636-990E-2E066E46C68D}" type="parTrans" cxnId="{FFD43A8A-6C38-4C36-8086-7D20A8BECB44}">
      <dgm:prSet/>
      <dgm:spPr/>
      <dgm:t>
        <a:bodyPr/>
        <a:lstStyle/>
        <a:p>
          <a:endParaRPr lang="en-US"/>
        </a:p>
      </dgm:t>
    </dgm:pt>
    <dgm:pt modelId="{44860A7B-DD59-4ED2-8BF0-05A43C219A5C}" type="sibTrans" cxnId="{FFD43A8A-6C38-4C36-8086-7D20A8BECB44}">
      <dgm:prSet/>
      <dgm:spPr/>
      <dgm:t>
        <a:bodyPr/>
        <a:lstStyle/>
        <a:p>
          <a:endParaRPr lang="en-US"/>
        </a:p>
      </dgm:t>
    </dgm:pt>
    <dgm:pt modelId="{B5235439-502B-4FFD-8C94-AE8D3EE588A2}">
      <dgm:prSet/>
      <dgm:spPr/>
      <dgm:t>
        <a:bodyPr/>
        <a:lstStyle/>
        <a:p>
          <a:r>
            <a:rPr lang="en-US"/>
            <a:t>Aims to connect community, law enforcement and substance facilities </a:t>
          </a:r>
        </a:p>
      </dgm:t>
    </dgm:pt>
    <dgm:pt modelId="{04CDD53A-7E9E-46FA-9BD1-E0F7A63EE6D9}" type="parTrans" cxnId="{898EF251-1739-4574-8D21-7A4851F7A2D3}">
      <dgm:prSet/>
      <dgm:spPr/>
      <dgm:t>
        <a:bodyPr/>
        <a:lstStyle/>
        <a:p>
          <a:endParaRPr lang="en-US"/>
        </a:p>
      </dgm:t>
    </dgm:pt>
    <dgm:pt modelId="{7D8A6006-51FE-4BBE-9D7C-96E151F237C7}" type="sibTrans" cxnId="{898EF251-1739-4574-8D21-7A4851F7A2D3}">
      <dgm:prSet/>
      <dgm:spPr/>
      <dgm:t>
        <a:bodyPr/>
        <a:lstStyle/>
        <a:p>
          <a:endParaRPr lang="en-US"/>
        </a:p>
      </dgm:t>
    </dgm:pt>
    <dgm:pt modelId="{569DB088-DFAE-4F9F-A955-B57C6EF0A7BF}">
      <dgm:prSet/>
      <dgm:spPr/>
      <dgm:t>
        <a:bodyPr/>
        <a:lstStyle/>
        <a:p>
          <a:r>
            <a:rPr lang="en-US"/>
            <a:t>Allows for individuals struggling with addiction to seek help</a:t>
          </a:r>
        </a:p>
      </dgm:t>
    </dgm:pt>
    <dgm:pt modelId="{9F14B393-DBA8-4B91-89F4-D74CE3008672}" type="parTrans" cxnId="{58F822CE-0F6D-4581-A930-237B26F9F99E}">
      <dgm:prSet/>
      <dgm:spPr/>
      <dgm:t>
        <a:bodyPr/>
        <a:lstStyle/>
        <a:p>
          <a:endParaRPr lang="en-US"/>
        </a:p>
      </dgm:t>
    </dgm:pt>
    <dgm:pt modelId="{F60FD6B5-E029-4229-B3B9-CFCC664A3663}" type="sibTrans" cxnId="{58F822CE-0F6D-4581-A930-237B26F9F99E}">
      <dgm:prSet/>
      <dgm:spPr/>
      <dgm:t>
        <a:bodyPr/>
        <a:lstStyle/>
        <a:p>
          <a:endParaRPr lang="en-US"/>
        </a:p>
      </dgm:t>
    </dgm:pt>
    <dgm:pt modelId="{DF58ECD0-DDDA-4ABB-B69A-9C918B44BAA2}">
      <dgm:prSet/>
      <dgm:spPr/>
      <dgm:t>
        <a:bodyPr/>
        <a:lstStyle/>
        <a:p>
          <a:r>
            <a:rPr lang="en-US"/>
            <a:t>Helps reduce recidivism and improve life outcome</a:t>
          </a:r>
        </a:p>
      </dgm:t>
    </dgm:pt>
    <dgm:pt modelId="{315D81AE-138F-4700-984E-474E5C513052}" type="parTrans" cxnId="{E0AB6664-1572-4BC9-838E-AB8E750B281F}">
      <dgm:prSet/>
      <dgm:spPr/>
      <dgm:t>
        <a:bodyPr/>
        <a:lstStyle/>
        <a:p>
          <a:endParaRPr lang="en-US"/>
        </a:p>
      </dgm:t>
    </dgm:pt>
    <dgm:pt modelId="{F43BEFBD-B9E4-4F8C-8B56-7C1CF769A408}" type="sibTrans" cxnId="{E0AB6664-1572-4BC9-838E-AB8E750B281F}">
      <dgm:prSet/>
      <dgm:spPr/>
      <dgm:t>
        <a:bodyPr/>
        <a:lstStyle/>
        <a:p>
          <a:endParaRPr lang="en-US"/>
        </a:p>
      </dgm:t>
    </dgm:pt>
    <dgm:pt modelId="{DF7B57A5-AD4D-447D-9F58-77DB244DDC16}" type="pres">
      <dgm:prSet presAssocID="{AF3129A6-E664-43DC-A98E-047BAD59E702}" presName="root" presStyleCnt="0">
        <dgm:presLayoutVars>
          <dgm:dir/>
          <dgm:resizeHandles val="exact"/>
        </dgm:presLayoutVars>
      </dgm:prSet>
      <dgm:spPr/>
    </dgm:pt>
    <dgm:pt modelId="{B1E835B5-162F-42AD-968E-B226326AEA86}" type="pres">
      <dgm:prSet presAssocID="{AE411E0B-7FB1-4A00-8AA1-F7196DDFB5B6}" presName="compNode" presStyleCnt="0"/>
      <dgm:spPr/>
    </dgm:pt>
    <dgm:pt modelId="{AED23DF7-3AE4-4D3A-99F5-DC7092E8BA49}" type="pres">
      <dgm:prSet presAssocID="{AE411E0B-7FB1-4A00-8AA1-F7196DDFB5B6}" presName="bgRect" presStyleLbl="bgShp" presStyleIdx="0" presStyleCnt="4"/>
      <dgm:spPr/>
    </dgm:pt>
    <dgm:pt modelId="{9F505933-D626-476D-8B64-002B0000ECE2}" type="pres">
      <dgm:prSet presAssocID="{AE411E0B-7FB1-4A00-8AA1-F7196DDFB5B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948E3352-9E33-413F-B881-C9438D19592A}" type="pres">
      <dgm:prSet presAssocID="{AE411E0B-7FB1-4A00-8AA1-F7196DDFB5B6}" presName="spaceRect" presStyleCnt="0"/>
      <dgm:spPr/>
    </dgm:pt>
    <dgm:pt modelId="{550CE330-3CA7-40DE-96D7-D7955F311651}" type="pres">
      <dgm:prSet presAssocID="{AE411E0B-7FB1-4A00-8AA1-F7196DDFB5B6}" presName="parTx" presStyleLbl="revTx" presStyleIdx="0" presStyleCnt="4">
        <dgm:presLayoutVars>
          <dgm:chMax val="0"/>
          <dgm:chPref val="0"/>
        </dgm:presLayoutVars>
      </dgm:prSet>
      <dgm:spPr/>
    </dgm:pt>
    <dgm:pt modelId="{756AE2E8-F213-480D-9431-D74C1F5B917D}" type="pres">
      <dgm:prSet presAssocID="{44860A7B-DD59-4ED2-8BF0-05A43C219A5C}" presName="sibTrans" presStyleCnt="0"/>
      <dgm:spPr/>
    </dgm:pt>
    <dgm:pt modelId="{D620CF11-6B1E-4212-8CBF-C6987687AB2C}" type="pres">
      <dgm:prSet presAssocID="{B5235439-502B-4FFD-8C94-AE8D3EE588A2}" presName="compNode" presStyleCnt="0"/>
      <dgm:spPr/>
    </dgm:pt>
    <dgm:pt modelId="{5A20DC6F-4A29-4F11-BFBD-1505A65F1B5F}" type="pres">
      <dgm:prSet presAssocID="{B5235439-502B-4FFD-8C94-AE8D3EE588A2}" presName="bgRect" presStyleLbl="bgShp" presStyleIdx="1" presStyleCnt="4"/>
      <dgm:spPr/>
    </dgm:pt>
    <dgm:pt modelId="{9DC0229D-0F6B-47A6-AB19-DEF4B801B020}" type="pres">
      <dgm:prSet presAssocID="{B5235439-502B-4FFD-8C94-AE8D3EE588A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440276BD-E6C3-49DE-9B1F-12F5D9C20FAE}" type="pres">
      <dgm:prSet presAssocID="{B5235439-502B-4FFD-8C94-AE8D3EE588A2}" presName="spaceRect" presStyleCnt="0"/>
      <dgm:spPr/>
    </dgm:pt>
    <dgm:pt modelId="{65FFE341-4E77-43D5-85BF-BB7C3036FD07}" type="pres">
      <dgm:prSet presAssocID="{B5235439-502B-4FFD-8C94-AE8D3EE588A2}" presName="parTx" presStyleLbl="revTx" presStyleIdx="1" presStyleCnt="4">
        <dgm:presLayoutVars>
          <dgm:chMax val="0"/>
          <dgm:chPref val="0"/>
        </dgm:presLayoutVars>
      </dgm:prSet>
      <dgm:spPr/>
    </dgm:pt>
    <dgm:pt modelId="{CAA14B86-E1AE-45EA-AD39-F83F4D21E619}" type="pres">
      <dgm:prSet presAssocID="{7D8A6006-51FE-4BBE-9D7C-96E151F237C7}" presName="sibTrans" presStyleCnt="0"/>
      <dgm:spPr/>
    </dgm:pt>
    <dgm:pt modelId="{F95709B3-AF9F-4405-81AD-3FBC310128BE}" type="pres">
      <dgm:prSet presAssocID="{569DB088-DFAE-4F9F-A955-B57C6EF0A7BF}" presName="compNode" presStyleCnt="0"/>
      <dgm:spPr/>
    </dgm:pt>
    <dgm:pt modelId="{C3CA2AC1-314C-41CC-8152-914E8A2B0127}" type="pres">
      <dgm:prSet presAssocID="{569DB088-DFAE-4F9F-A955-B57C6EF0A7BF}" presName="bgRect" presStyleLbl="bgShp" presStyleIdx="2" presStyleCnt="4"/>
      <dgm:spPr/>
    </dgm:pt>
    <dgm:pt modelId="{B29D2B9D-F55A-4D3E-BBBF-A6EBA0250C6D}" type="pres">
      <dgm:prSet presAssocID="{569DB088-DFAE-4F9F-A955-B57C6EF0A7B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9A6A673B-5A15-4BA2-BD8F-1CDA1BBDF2BE}" type="pres">
      <dgm:prSet presAssocID="{569DB088-DFAE-4F9F-A955-B57C6EF0A7BF}" presName="spaceRect" presStyleCnt="0"/>
      <dgm:spPr/>
    </dgm:pt>
    <dgm:pt modelId="{02F6249A-87F8-42B7-9B72-F4ABA515CFF5}" type="pres">
      <dgm:prSet presAssocID="{569DB088-DFAE-4F9F-A955-B57C6EF0A7BF}" presName="parTx" presStyleLbl="revTx" presStyleIdx="2" presStyleCnt="4">
        <dgm:presLayoutVars>
          <dgm:chMax val="0"/>
          <dgm:chPref val="0"/>
        </dgm:presLayoutVars>
      </dgm:prSet>
      <dgm:spPr/>
    </dgm:pt>
    <dgm:pt modelId="{C5602213-7649-411D-9FD4-BD7E32ADF1C6}" type="pres">
      <dgm:prSet presAssocID="{F60FD6B5-E029-4229-B3B9-CFCC664A3663}" presName="sibTrans" presStyleCnt="0"/>
      <dgm:spPr/>
    </dgm:pt>
    <dgm:pt modelId="{478A89D3-B361-40FC-8A88-F44B381AA07B}" type="pres">
      <dgm:prSet presAssocID="{DF58ECD0-DDDA-4ABB-B69A-9C918B44BAA2}" presName="compNode" presStyleCnt="0"/>
      <dgm:spPr/>
    </dgm:pt>
    <dgm:pt modelId="{6F7CEB67-69EC-4A6F-BE83-67E411F85274}" type="pres">
      <dgm:prSet presAssocID="{DF58ECD0-DDDA-4ABB-B69A-9C918B44BAA2}" presName="bgRect" presStyleLbl="bgShp" presStyleIdx="3" presStyleCnt="4"/>
      <dgm:spPr/>
    </dgm:pt>
    <dgm:pt modelId="{5B8E204B-1572-40B2-A092-4145E37A0A08}" type="pres">
      <dgm:prSet presAssocID="{DF58ECD0-DDDA-4ABB-B69A-9C918B44BA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5F324B23-10FC-4D7F-A085-2652D758F198}" type="pres">
      <dgm:prSet presAssocID="{DF58ECD0-DDDA-4ABB-B69A-9C918B44BAA2}" presName="spaceRect" presStyleCnt="0"/>
      <dgm:spPr/>
    </dgm:pt>
    <dgm:pt modelId="{BBDDBF66-ADAE-4CEF-86D1-A64C1FE69463}" type="pres">
      <dgm:prSet presAssocID="{DF58ECD0-DDDA-4ABB-B69A-9C918B44BAA2}" presName="parTx" presStyleLbl="revTx" presStyleIdx="3" presStyleCnt="4">
        <dgm:presLayoutVars>
          <dgm:chMax val="0"/>
          <dgm:chPref val="0"/>
        </dgm:presLayoutVars>
      </dgm:prSet>
      <dgm:spPr/>
    </dgm:pt>
  </dgm:ptLst>
  <dgm:cxnLst>
    <dgm:cxn modelId="{66178B01-3A83-4218-BE9F-9B7AB3C5A9C6}" type="presOf" srcId="{DF58ECD0-DDDA-4ABB-B69A-9C918B44BAA2}" destId="{BBDDBF66-ADAE-4CEF-86D1-A64C1FE69463}" srcOrd="0" destOrd="0" presId="urn:microsoft.com/office/officeart/2018/2/layout/IconVerticalSolidList"/>
    <dgm:cxn modelId="{B70A6A14-6B4E-4036-B842-72B5A732418B}" type="presOf" srcId="{569DB088-DFAE-4F9F-A955-B57C6EF0A7BF}" destId="{02F6249A-87F8-42B7-9B72-F4ABA515CFF5}" srcOrd="0" destOrd="0" presId="urn:microsoft.com/office/officeart/2018/2/layout/IconVerticalSolidList"/>
    <dgm:cxn modelId="{E0AB6664-1572-4BC9-838E-AB8E750B281F}" srcId="{AF3129A6-E664-43DC-A98E-047BAD59E702}" destId="{DF58ECD0-DDDA-4ABB-B69A-9C918B44BAA2}" srcOrd="3" destOrd="0" parTransId="{315D81AE-138F-4700-984E-474E5C513052}" sibTransId="{F43BEFBD-B9E4-4F8C-8B56-7C1CF769A408}"/>
    <dgm:cxn modelId="{898EF251-1739-4574-8D21-7A4851F7A2D3}" srcId="{AF3129A6-E664-43DC-A98E-047BAD59E702}" destId="{B5235439-502B-4FFD-8C94-AE8D3EE588A2}" srcOrd="1" destOrd="0" parTransId="{04CDD53A-7E9E-46FA-9BD1-E0F7A63EE6D9}" sibTransId="{7D8A6006-51FE-4BBE-9D7C-96E151F237C7}"/>
    <dgm:cxn modelId="{08B94088-407B-4882-8044-83DECF9641B3}" type="presOf" srcId="{AE411E0B-7FB1-4A00-8AA1-F7196DDFB5B6}" destId="{550CE330-3CA7-40DE-96D7-D7955F311651}" srcOrd="0" destOrd="0" presId="urn:microsoft.com/office/officeart/2018/2/layout/IconVerticalSolidList"/>
    <dgm:cxn modelId="{FFD43A8A-6C38-4C36-8086-7D20A8BECB44}" srcId="{AF3129A6-E664-43DC-A98E-047BAD59E702}" destId="{AE411E0B-7FB1-4A00-8AA1-F7196DDFB5B6}" srcOrd="0" destOrd="0" parTransId="{0D252FC8-E297-4636-990E-2E066E46C68D}" sibTransId="{44860A7B-DD59-4ED2-8BF0-05A43C219A5C}"/>
    <dgm:cxn modelId="{70C830AA-3EB0-48B3-A2D5-3D7E86A9C71C}" type="presOf" srcId="{AF3129A6-E664-43DC-A98E-047BAD59E702}" destId="{DF7B57A5-AD4D-447D-9F58-77DB244DDC16}" srcOrd="0" destOrd="0" presId="urn:microsoft.com/office/officeart/2018/2/layout/IconVerticalSolidList"/>
    <dgm:cxn modelId="{58F822CE-0F6D-4581-A930-237B26F9F99E}" srcId="{AF3129A6-E664-43DC-A98E-047BAD59E702}" destId="{569DB088-DFAE-4F9F-A955-B57C6EF0A7BF}" srcOrd="2" destOrd="0" parTransId="{9F14B393-DBA8-4B91-89F4-D74CE3008672}" sibTransId="{F60FD6B5-E029-4229-B3B9-CFCC664A3663}"/>
    <dgm:cxn modelId="{CBCE5EF3-AC17-4360-9061-D8F73DA58F45}" type="presOf" srcId="{B5235439-502B-4FFD-8C94-AE8D3EE588A2}" destId="{65FFE341-4E77-43D5-85BF-BB7C3036FD07}" srcOrd="0" destOrd="0" presId="urn:microsoft.com/office/officeart/2018/2/layout/IconVerticalSolidList"/>
    <dgm:cxn modelId="{8F0281E0-719F-432D-AF31-EBA5C47CEFFF}" type="presParOf" srcId="{DF7B57A5-AD4D-447D-9F58-77DB244DDC16}" destId="{B1E835B5-162F-42AD-968E-B226326AEA86}" srcOrd="0" destOrd="0" presId="urn:microsoft.com/office/officeart/2018/2/layout/IconVerticalSolidList"/>
    <dgm:cxn modelId="{47ADB840-8207-459D-B9DD-4B3EE10DFD45}" type="presParOf" srcId="{B1E835B5-162F-42AD-968E-B226326AEA86}" destId="{AED23DF7-3AE4-4D3A-99F5-DC7092E8BA49}" srcOrd="0" destOrd="0" presId="urn:microsoft.com/office/officeart/2018/2/layout/IconVerticalSolidList"/>
    <dgm:cxn modelId="{FE18520B-3651-4360-B1DF-78B2AA365E59}" type="presParOf" srcId="{B1E835B5-162F-42AD-968E-B226326AEA86}" destId="{9F505933-D626-476D-8B64-002B0000ECE2}" srcOrd="1" destOrd="0" presId="urn:microsoft.com/office/officeart/2018/2/layout/IconVerticalSolidList"/>
    <dgm:cxn modelId="{DF4A4E69-ADC1-41C8-85AA-9ECF17AB8198}" type="presParOf" srcId="{B1E835B5-162F-42AD-968E-B226326AEA86}" destId="{948E3352-9E33-413F-B881-C9438D19592A}" srcOrd="2" destOrd="0" presId="urn:microsoft.com/office/officeart/2018/2/layout/IconVerticalSolidList"/>
    <dgm:cxn modelId="{BACA6BB0-D241-4A3D-A71E-2EBDA84BDBDD}" type="presParOf" srcId="{B1E835B5-162F-42AD-968E-B226326AEA86}" destId="{550CE330-3CA7-40DE-96D7-D7955F311651}" srcOrd="3" destOrd="0" presId="urn:microsoft.com/office/officeart/2018/2/layout/IconVerticalSolidList"/>
    <dgm:cxn modelId="{95344883-586D-44E1-98CE-26D9EA09AFEE}" type="presParOf" srcId="{DF7B57A5-AD4D-447D-9F58-77DB244DDC16}" destId="{756AE2E8-F213-480D-9431-D74C1F5B917D}" srcOrd="1" destOrd="0" presId="urn:microsoft.com/office/officeart/2018/2/layout/IconVerticalSolidList"/>
    <dgm:cxn modelId="{F3CA6F4B-3C56-43CF-B835-A46059250553}" type="presParOf" srcId="{DF7B57A5-AD4D-447D-9F58-77DB244DDC16}" destId="{D620CF11-6B1E-4212-8CBF-C6987687AB2C}" srcOrd="2" destOrd="0" presId="urn:microsoft.com/office/officeart/2018/2/layout/IconVerticalSolidList"/>
    <dgm:cxn modelId="{5EF2BEA4-D350-4B0D-979A-AE278C69D1C6}" type="presParOf" srcId="{D620CF11-6B1E-4212-8CBF-C6987687AB2C}" destId="{5A20DC6F-4A29-4F11-BFBD-1505A65F1B5F}" srcOrd="0" destOrd="0" presId="urn:microsoft.com/office/officeart/2018/2/layout/IconVerticalSolidList"/>
    <dgm:cxn modelId="{31081FF7-D31E-4977-AA30-C9C0A04BAEE0}" type="presParOf" srcId="{D620CF11-6B1E-4212-8CBF-C6987687AB2C}" destId="{9DC0229D-0F6B-47A6-AB19-DEF4B801B020}" srcOrd="1" destOrd="0" presId="urn:microsoft.com/office/officeart/2018/2/layout/IconVerticalSolidList"/>
    <dgm:cxn modelId="{1F47BB73-0E77-4E8C-A914-B7CD2422FB08}" type="presParOf" srcId="{D620CF11-6B1E-4212-8CBF-C6987687AB2C}" destId="{440276BD-E6C3-49DE-9B1F-12F5D9C20FAE}" srcOrd="2" destOrd="0" presId="urn:microsoft.com/office/officeart/2018/2/layout/IconVerticalSolidList"/>
    <dgm:cxn modelId="{0442A274-A2DB-48CE-A63E-9CDE53D5CDD3}" type="presParOf" srcId="{D620CF11-6B1E-4212-8CBF-C6987687AB2C}" destId="{65FFE341-4E77-43D5-85BF-BB7C3036FD07}" srcOrd="3" destOrd="0" presId="urn:microsoft.com/office/officeart/2018/2/layout/IconVerticalSolidList"/>
    <dgm:cxn modelId="{0EA7585C-6283-4CE6-A1F1-5DD7A5EE62C6}" type="presParOf" srcId="{DF7B57A5-AD4D-447D-9F58-77DB244DDC16}" destId="{CAA14B86-E1AE-45EA-AD39-F83F4D21E619}" srcOrd="3" destOrd="0" presId="urn:microsoft.com/office/officeart/2018/2/layout/IconVerticalSolidList"/>
    <dgm:cxn modelId="{9F430AAC-AE50-40BA-9F9F-1A8EA66180D4}" type="presParOf" srcId="{DF7B57A5-AD4D-447D-9F58-77DB244DDC16}" destId="{F95709B3-AF9F-4405-81AD-3FBC310128BE}" srcOrd="4" destOrd="0" presId="urn:microsoft.com/office/officeart/2018/2/layout/IconVerticalSolidList"/>
    <dgm:cxn modelId="{3E34375E-5170-41B5-BF6D-C6EC9FB9844C}" type="presParOf" srcId="{F95709B3-AF9F-4405-81AD-3FBC310128BE}" destId="{C3CA2AC1-314C-41CC-8152-914E8A2B0127}" srcOrd="0" destOrd="0" presId="urn:microsoft.com/office/officeart/2018/2/layout/IconVerticalSolidList"/>
    <dgm:cxn modelId="{2D81E339-72DA-4FBC-A6BD-0FE58E4A4B2F}" type="presParOf" srcId="{F95709B3-AF9F-4405-81AD-3FBC310128BE}" destId="{B29D2B9D-F55A-4D3E-BBBF-A6EBA0250C6D}" srcOrd="1" destOrd="0" presId="urn:microsoft.com/office/officeart/2018/2/layout/IconVerticalSolidList"/>
    <dgm:cxn modelId="{4AF146D5-F647-4E6F-B595-D4CEBB41E488}" type="presParOf" srcId="{F95709B3-AF9F-4405-81AD-3FBC310128BE}" destId="{9A6A673B-5A15-4BA2-BD8F-1CDA1BBDF2BE}" srcOrd="2" destOrd="0" presId="urn:microsoft.com/office/officeart/2018/2/layout/IconVerticalSolidList"/>
    <dgm:cxn modelId="{481DFEFE-D2EF-46AF-ACBD-B7A4E92C6159}" type="presParOf" srcId="{F95709B3-AF9F-4405-81AD-3FBC310128BE}" destId="{02F6249A-87F8-42B7-9B72-F4ABA515CFF5}" srcOrd="3" destOrd="0" presId="urn:microsoft.com/office/officeart/2018/2/layout/IconVerticalSolidList"/>
    <dgm:cxn modelId="{8CB3EB3E-9C82-419C-B5FB-9F43604D7FBD}" type="presParOf" srcId="{DF7B57A5-AD4D-447D-9F58-77DB244DDC16}" destId="{C5602213-7649-411D-9FD4-BD7E32ADF1C6}" srcOrd="5" destOrd="0" presId="urn:microsoft.com/office/officeart/2018/2/layout/IconVerticalSolidList"/>
    <dgm:cxn modelId="{49A286AE-E9EC-416D-AA42-7A7227BCE0D8}" type="presParOf" srcId="{DF7B57A5-AD4D-447D-9F58-77DB244DDC16}" destId="{478A89D3-B361-40FC-8A88-F44B381AA07B}" srcOrd="6" destOrd="0" presId="urn:microsoft.com/office/officeart/2018/2/layout/IconVerticalSolidList"/>
    <dgm:cxn modelId="{DBA93FA1-82E7-4151-862C-6A1223950D75}" type="presParOf" srcId="{478A89D3-B361-40FC-8A88-F44B381AA07B}" destId="{6F7CEB67-69EC-4A6F-BE83-67E411F85274}" srcOrd="0" destOrd="0" presId="urn:microsoft.com/office/officeart/2018/2/layout/IconVerticalSolidList"/>
    <dgm:cxn modelId="{AC0A1CB7-B334-44E4-BFA7-0D856716054D}" type="presParOf" srcId="{478A89D3-B361-40FC-8A88-F44B381AA07B}" destId="{5B8E204B-1572-40B2-A092-4145E37A0A08}" srcOrd="1" destOrd="0" presId="urn:microsoft.com/office/officeart/2018/2/layout/IconVerticalSolidList"/>
    <dgm:cxn modelId="{311DBF11-1C54-4C3B-AF95-7EB82D44FB98}" type="presParOf" srcId="{478A89D3-B361-40FC-8A88-F44B381AA07B}" destId="{5F324B23-10FC-4D7F-A085-2652D758F198}" srcOrd="2" destOrd="0" presId="urn:microsoft.com/office/officeart/2018/2/layout/IconVerticalSolidList"/>
    <dgm:cxn modelId="{4D06BC1C-0678-46BE-87E4-258465680CAB}" type="presParOf" srcId="{478A89D3-B361-40FC-8A88-F44B381AA07B}" destId="{BBDDBF66-ADAE-4CEF-86D1-A64C1FE694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1E2CDF-C688-419D-9993-732CE6341B7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1C823CB-424F-44AA-B262-808B14791E5D}">
      <dgm:prSet/>
      <dgm:spPr/>
      <dgm:t>
        <a:bodyPr/>
        <a:lstStyle/>
        <a:p>
          <a:r>
            <a:rPr lang="en-US"/>
            <a:t>Educating individuals on the signs of an overdose</a:t>
          </a:r>
        </a:p>
      </dgm:t>
    </dgm:pt>
    <dgm:pt modelId="{69AA9B3D-9CE9-41BD-B2EE-5D423859B39A}" type="parTrans" cxnId="{7489AB09-5099-42CD-AE52-C39ABC9B0C0A}">
      <dgm:prSet/>
      <dgm:spPr/>
      <dgm:t>
        <a:bodyPr/>
        <a:lstStyle/>
        <a:p>
          <a:endParaRPr lang="en-US"/>
        </a:p>
      </dgm:t>
    </dgm:pt>
    <dgm:pt modelId="{1FFE7081-5B71-474B-9445-2B3875A6D97F}" type="sibTrans" cxnId="{7489AB09-5099-42CD-AE52-C39ABC9B0C0A}">
      <dgm:prSet/>
      <dgm:spPr/>
      <dgm:t>
        <a:bodyPr/>
        <a:lstStyle/>
        <a:p>
          <a:endParaRPr lang="en-US"/>
        </a:p>
      </dgm:t>
    </dgm:pt>
    <dgm:pt modelId="{744C50BB-2D70-4635-842F-1BCF2F90C3F6}">
      <dgm:prSet/>
      <dgm:spPr/>
      <dgm:t>
        <a:bodyPr/>
        <a:lstStyle/>
        <a:p>
          <a:r>
            <a:rPr lang="en-US"/>
            <a:t>Providing insight into post-overdose care</a:t>
          </a:r>
        </a:p>
      </dgm:t>
    </dgm:pt>
    <dgm:pt modelId="{763DE8CA-40BB-4AA9-99CC-2DBEC1B113B5}" type="parTrans" cxnId="{C62C6C13-1839-42D1-BC3C-94BDE6BC45D0}">
      <dgm:prSet/>
      <dgm:spPr/>
      <dgm:t>
        <a:bodyPr/>
        <a:lstStyle/>
        <a:p>
          <a:endParaRPr lang="en-US"/>
        </a:p>
      </dgm:t>
    </dgm:pt>
    <dgm:pt modelId="{7AF7D9ED-91D9-4D49-B831-FDEFC7F3880E}" type="sibTrans" cxnId="{C62C6C13-1839-42D1-BC3C-94BDE6BC45D0}">
      <dgm:prSet/>
      <dgm:spPr/>
      <dgm:t>
        <a:bodyPr/>
        <a:lstStyle/>
        <a:p>
          <a:endParaRPr lang="en-US"/>
        </a:p>
      </dgm:t>
    </dgm:pt>
    <dgm:pt modelId="{9011A094-6B6D-4DD7-BD0D-5D8003D7863E}">
      <dgm:prSet/>
      <dgm:spPr/>
      <dgm:t>
        <a:bodyPr/>
        <a:lstStyle/>
        <a:p>
          <a:r>
            <a:rPr lang="en-US"/>
            <a:t>Training in a shared space that allows for a sense of community; gaining an understanding of each other's experience in the field</a:t>
          </a:r>
        </a:p>
      </dgm:t>
    </dgm:pt>
    <dgm:pt modelId="{F993BA55-7B13-4E21-938D-C04563CA7C81}" type="parTrans" cxnId="{FA05F286-33BB-41CD-AA71-41B5B854AB67}">
      <dgm:prSet/>
      <dgm:spPr/>
      <dgm:t>
        <a:bodyPr/>
        <a:lstStyle/>
        <a:p>
          <a:endParaRPr lang="en-US"/>
        </a:p>
      </dgm:t>
    </dgm:pt>
    <dgm:pt modelId="{37DCEFE0-7AFF-46CE-86E7-7965FA403760}" type="sibTrans" cxnId="{FA05F286-33BB-41CD-AA71-41B5B854AB67}">
      <dgm:prSet/>
      <dgm:spPr/>
      <dgm:t>
        <a:bodyPr/>
        <a:lstStyle/>
        <a:p>
          <a:endParaRPr lang="en-US"/>
        </a:p>
      </dgm:t>
    </dgm:pt>
    <dgm:pt modelId="{BE66D02B-B214-41C1-9207-57E22B29DE06}">
      <dgm:prSet/>
      <dgm:spPr/>
      <dgm:t>
        <a:bodyPr/>
        <a:lstStyle/>
        <a:p>
          <a:r>
            <a:rPr lang="en-US"/>
            <a:t>Psychoeducation on harm reduction</a:t>
          </a:r>
        </a:p>
      </dgm:t>
    </dgm:pt>
    <dgm:pt modelId="{7636BFCB-E4F5-43B5-A7E1-28718C24F704}" type="parTrans" cxnId="{708268BD-1719-46E9-804D-5411E6CC9783}">
      <dgm:prSet/>
      <dgm:spPr/>
      <dgm:t>
        <a:bodyPr/>
        <a:lstStyle/>
        <a:p>
          <a:endParaRPr lang="en-US"/>
        </a:p>
      </dgm:t>
    </dgm:pt>
    <dgm:pt modelId="{484427C0-2DF9-4D69-9916-DE497F40F24D}" type="sibTrans" cxnId="{708268BD-1719-46E9-804D-5411E6CC9783}">
      <dgm:prSet/>
      <dgm:spPr/>
      <dgm:t>
        <a:bodyPr/>
        <a:lstStyle/>
        <a:p>
          <a:endParaRPr lang="en-US"/>
        </a:p>
      </dgm:t>
    </dgm:pt>
    <dgm:pt modelId="{D79D9453-B6B9-40FF-B628-9C40D0477A1C}" type="pres">
      <dgm:prSet presAssocID="{401E2CDF-C688-419D-9993-732CE6341B75}" presName="linear" presStyleCnt="0">
        <dgm:presLayoutVars>
          <dgm:animLvl val="lvl"/>
          <dgm:resizeHandles val="exact"/>
        </dgm:presLayoutVars>
      </dgm:prSet>
      <dgm:spPr/>
    </dgm:pt>
    <dgm:pt modelId="{CCBAF79C-0E18-4729-BEEE-15441063C3AD}" type="pres">
      <dgm:prSet presAssocID="{91C823CB-424F-44AA-B262-808B14791E5D}" presName="parentText" presStyleLbl="node1" presStyleIdx="0" presStyleCnt="4">
        <dgm:presLayoutVars>
          <dgm:chMax val="0"/>
          <dgm:bulletEnabled val="1"/>
        </dgm:presLayoutVars>
      </dgm:prSet>
      <dgm:spPr/>
    </dgm:pt>
    <dgm:pt modelId="{714D79D9-72EB-400D-A77A-121000873E39}" type="pres">
      <dgm:prSet presAssocID="{1FFE7081-5B71-474B-9445-2B3875A6D97F}" presName="spacer" presStyleCnt="0"/>
      <dgm:spPr/>
    </dgm:pt>
    <dgm:pt modelId="{089EF951-81AD-4368-810E-D69C7AF45C1D}" type="pres">
      <dgm:prSet presAssocID="{744C50BB-2D70-4635-842F-1BCF2F90C3F6}" presName="parentText" presStyleLbl="node1" presStyleIdx="1" presStyleCnt="4">
        <dgm:presLayoutVars>
          <dgm:chMax val="0"/>
          <dgm:bulletEnabled val="1"/>
        </dgm:presLayoutVars>
      </dgm:prSet>
      <dgm:spPr/>
    </dgm:pt>
    <dgm:pt modelId="{E0D5A621-FC0B-401E-ADD9-F14EDD312145}" type="pres">
      <dgm:prSet presAssocID="{7AF7D9ED-91D9-4D49-B831-FDEFC7F3880E}" presName="spacer" presStyleCnt="0"/>
      <dgm:spPr/>
    </dgm:pt>
    <dgm:pt modelId="{04BBCC21-B10D-423C-ABE4-812B992D6ACC}" type="pres">
      <dgm:prSet presAssocID="{9011A094-6B6D-4DD7-BD0D-5D8003D7863E}" presName="parentText" presStyleLbl="node1" presStyleIdx="2" presStyleCnt="4">
        <dgm:presLayoutVars>
          <dgm:chMax val="0"/>
          <dgm:bulletEnabled val="1"/>
        </dgm:presLayoutVars>
      </dgm:prSet>
      <dgm:spPr/>
    </dgm:pt>
    <dgm:pt modelId="{F7DFE61B-1286-4BEE-A9C8-D0166364A419}" type="pres">
      <dgm:prSet presAssocID="{37DCEFE0-7AFF-46CE-86E7-7965FA403760}" presName="spacer" presStyleCnt="0"/>
      <dgm:spPr/>
    </dgm:pt>
    <dgm:pt modelId="{CE8F1444-E63D-41A4-80C8-1099F7706EBB}" type="pres">
      <dgm:prSet presAssocID="{BE66D02B-B214-41C1-9207-57E22B29DE06}" presName="parentText" presStyleLbl="node1" presStyleIdx="3" presStyleCnt="4">
        <dgm:presLayoutVars>
          <dgm:chMax val="0"/>
          <dgm:bulletEnabled val="1"/>
        </dgm:presLayoutVars>
      </dgm:prSet>
      <dgm:spPr/>
    </dgm:pt>
  </dgm:ptLst>
  <dgm:cxnLst>
    <dgm:cxn modelId="{C9BD4507-7B93-4AA8-8DA4-7B698FBB9194}" type="presOf" srcId="{744C50BB-2D70-4635-842F-1BCF2F90C3F6}" destId="{089EF951-81AD-4368-810E-D69C7AF45C1D}" srcOrd="0" destOrd="0" presId="urn:microsoft.com/office/officeart/2005/8/layout/vList2"/>
    <dgm:cxn modelId="{7489AB09-5099-42CD-AE52-C39ABC9B0C0A}" srcId="{401E2CDF-C688-419D-9993-732CE6341B75}" destId="{91C823CB-424F-44AA-B262-808B14791E5D}" srcOrd="0" destOrd="0" parTransId="{69AA9B3D-9CE9-41BD-B2EE-5D423859B39A}" sibTransId="{1FFE7081-5B71-474B-9445-2B3875A6D97F}"/>
    <dgm:cxn modelId="{C62C6C13-1839-42D1-BC3C-94BDE6BC45D0}" srcId="{401E2CDF-C688-419D-9993-732CE6341B75}" destId="{744C50BB-2D70-4635-842F-1BCF2F90C3F6}" srcOrd="1" destOrd="0" parTransId="{763DE8CA-40BB-4AA9-99CC-2DBEC1B113B5}" sibTransId="{7AF7D9ED-91D9-4D49-B831-FDEFC7F3880E}"/>
    <dgm:cxn modelId="{EAC8BA2B-6C38-4F90-AD5D-0F003F16C865}" type="presOf" srcId="{9011A094-6B6D-4DD7-BD0D-5D8003D7863E}" destId="{04BBCC21-B10D-423C-ABE4-812B992D6ACC}" srcOrd="0" destOrd="0" presId="urn:microsoft.com/office/officeart/2005/8/layout/vList2"/>
    <dgm:cxn modelId="{FA05F286-33BB-41CD-AA71-41B5B854AB67}" srcId="{401E2CDF-C688-419D-9993-732CE6341B75}" destId="{9011A094-6B6D-4DD7-BD0D-5D8003D7863E}" srcOrd="2" destOrd="0" parTransId="{F993BA55-7B13-4E21-938D-C04563CA7C81}" sibTransId="{37DCEFE0-7AFF-46CE-86E7-7965FA403760}"/>
    <dgm:cxn modelId="{7718DD94-F1B7-47DB-9399-0F4FE0A7D5FF}" type="presOf" srcId="{91C823CB-424F-44AA-B262-808B14791E5D}" destId="{CCBAF79C-0E18-4729-BEEE-15441063C3AD}" srcOrd="0" destOrd="0" presId="urn:microsoft.com/office/officeart/2005/8/layout/vList2"/>
    <dgm:cxn modelId="{708268BD-1719-46E9-804D-5411E6CC9783}" srcId="{401E2CDF-C688-419D-9993-732CE6341B75}" destId="{BE66D02B-B214-41C1-9207-57E22B29DE06}" srcOrd="3" destOrd="0" parTransId="{7636BFCB-E4F5-43B5-A7E1-28718C24F704}" sibTransId="{484427C0-2DF9-4D69-9916-DE497F40F24D}"/>
    <dgm:cxn modelId="{0A4F19CC-96D0-46C1-B725-D6F6D0F3B990}" type="presOf" srcId="{401E2CDF-C688-419D-9993-732CE6341B75}" destId="{D79D9453-B6B9-40FF-B628-9C40D0477A1C}" srcOrd="0" destOrd="0" presId="urn:microsoft.com/office/officeart/2005/8/layout/vList2"/>
    <dgm:cxn modelId="{EC22C2EA-4727-497B-8E48-6EF323A6236E}" type="presOf" srcId="{BE66D02B-B214-41C1-9207-57E22B29DE06}" destId="{CE8F1444-E63D-41A4-80C8-1099F7706EBB}" srcOrd="0" destOrd="0" presId="urn:microsoft.com/office/officeart/2005/8/layout/vList2"/>
    <dgm:cxn modelId="{457AEDCC-C2B3-4C5D-BF57-2B2FFCED2FF8}" type="presParOf" srcId="{D79D9453-B6B9-40FF-B628-9C40D0477A1C}" destId="{CCBAF79C-0E18-4729-BEEE-15441063C3AD}" srcOrd="0" destOrd="0" presId="urn:microsoft.com/office/officeart/2005/8/layout/vList2"/>
    <dgm:cxn modelId="{137CB17D-586C-44A7-92E4-A6B38E2FEAA0}" type="presParOf" srcId="{D79D9453-B6B9-40FF-B628-9C40D0477A1C}" destId="{714D79D9-72EB-400D-A77A-121000873E39}" srcOrd="1" destOrd="0" presId="urn:microsoft.com/office/officeart/2005/8/layout/vList2"/>
    <dgm:cxn modelId="{C57FCCA4-F4C4-4B7C-A357-849851575E7E}" type="presParOf" srcId="{D79D9453-B6B9-40FF-B628-9C40D0477A1C}" destId="{089EF951-81AD-4368-810E-D69C7AF45C1D}" srcOrd="2" destOrd="0" presId="urn:microsoft.com/office/officeart/2005/8/layout/vList2"/>
    <dgm:cxn modelId="{F2053CDA-BC46-4275-923A-54322BFC6A1A}" type="presParOf" srcId="{D79D9453-B6B9-40FF-B628-9C40D0477A1C}" destId="{E0D5A621-FC0B-401E-ADD9-F14EDD312145}" srcOrd="3" destOrd="0" presId="urn:microsoft.com/office/officeart/2005/8/layout/vList2"/>
    <dgm:cxn modelId="{B4A618DF-2B66-4E90-9CD4-EC16C88D634C}" type="presParOf" srcId="{D79D9453-B6B9-40FF-B628-9C40D0477A1C}" destId="{04BBCC21-B10D-423C-ABE4-812B992D6ACC}" srcOrd="4" destOrd="0" presId="urn:microsoft.com/office/officeart/2005/8/layout/vList2"/>
    <dgm:cxn modelId="{CF5A4E77-CAF4-4959-8A44-2614D8889AEE}" type="presParOf" srcId="{D79D9453-B6B9-40FF-B628-9C40D0477A1C}" destId="{F7DFE61B-1286-4BEE-A9C8-D0166364A419}" srcOrd="5" destOrd="0" presId="urn:microsoft.com/office/officeart/2005/8/layout/vList2"/>
    <dgm:cxn modelId="{91F99A9D-1D64-4A95-A34E-7FF9AE33C4D0}" type="presParOf" srcId="{D79D9453-B6B9-40FF-B628-9C40D0477A1C}" destId="{CE8F1444-E63D-41A4-80C8-1099F7706EB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D3D827-3E0D-4331-A00A-783DCAD56EF5}"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1F1E71D-A9DF-42CE-821B-F3F505FCFD86}">
      <dgm:prSet/>
      <dgm:spPr/>
      <dgm:t>
        <a:bodyPr/>
        <a:lstStyle/>
        <a:p>
          <a:r>
            <a:rPr lang="en-US"/>
            <a:t>A treatment plan is put together by a multidisciplinary team</a:t>
          </a:r>
        </a:p>
      </dgm:t>
    </dgm:pt>
    <dgm:pt modelId="{2D8AB430-C886-4CDE-AEBE-24F7BD3E3C0F}" type="parTrans" cxnId="{17765842-E336-4888-89A8-DAE76AF367DB}">
      <dgm:prSet/>
      <dgm:spPr/>
      <dgm:t>
        <a:bodyPr/>
        <a:lstStyle/>
        <a:p>
          <a:endParaRPr lang="en-US"/>
        </a:p>
      </dgm:t>
    </dgm:pt>
    <dgm:pt modelId="{5DA64539-D703-4980-81C4-6C8D432E2557}" type="sibTrans" cxnId="{17765842-E336-4888-89A8-DAE76AF367DB}">
      <dgm:prSet/>
      <dgm:spPr/>
      <dgm:t>
        <a:bodyPr/>
        <a:lstStyle/>
        <a:p>
          <a:endParaRPr lang="en-US"/>
        </a:p>
      </dgm:t>
    </dgm:pt>
    <dgm:pt modelId="{3260D60F-1925-4022-91D6-4720794161D9}">
      <dgm:prSet/>
      <dgm:spPr/>
      <dgm:t>
        <a:bodyPr/>
        <a:lstStyle/>
        <a:p>
          <a:r>
            <a:rPr lang="en-US"/>
            <a:t>The plan may include a combinations of things, including detox, support groups</a:t>
          </a:r>
        </a:p>
      </dgm:t>
    </dgm:pt>
    <dgm:pt modelId="{211A53C0-8212-4B10-9F26-4C663D26E153}" type="parTrans" cxnId="{5C68F9BC-7EAF-4858-8373-94A549E6D8F4}">
      <dgm:prSet/>
      <dgm:spPr/>
      <dgm:t>
        <a:bodyPr/>
        <a:lstStyle/>
        <a:p>
          <a:endParaRPr lang="en-US"/>
        </a:p>
      </dgm:t>
    </dgm:pt>
    <dgm:pt modelId="{2DB7EC62-6ED3-4B63-B3D7-D3A0DA462CEA}" type="sibTrans" cxnId="{5C68F9BC-7EAF-4858-8373-94A549E6D8F4}">
      <dgm:prSet/>
      <dgm:spPr/>
      <dgm:t>
        <a:bodyPr/>
        <a:lstStyle/>
        <a:p>
          <a:endParaRPr lang="en-US"/>
        </a:p>
      </dgm:t>
    </dgm:pt>
    <dgm:pt modelId="{639046DC-2321-4D42-AD97-C71FE0D59A11}">
      <dgm:prSet/>
      <dgm:spPr/>
      <dgm:t>
        <a:bodyPr/>
        <a:lstStyle/>
        <a:p>
          <a:r>
            <a:rPr lang="en-US"/>
            <a:t>The client's participation is monitored through various activites (random drug testing, court hearings.) </a:t>
          </a:r>
        </a:p>
      </dgm:t>
    </dgm:pt>
    <dgm:pt modelId="{D498E57A-F852-41EF-825C-8BFEB74E3CEB}" type="parTrans" cxnId="{584C8F5C-8A01-4D5A-A74A-84103AC5AB21}">
      <dgm:prSet/>
      <dgm:spPr/>
      <dgm:t>
        <a:bodyPr/>
        <a:lstStyle/>
        <a:p>
          <a:endParaRPr lang="en-US"/>
        </a:p>
      </dgm:t>
    </dgm:pt>
    <dgm:pt modelId="{D273AFF3-6098-462F-8667-7D21A64790DD}" type="sibTrans" cxnId="{584C8F5C-8A01-4D5A-A74A-84103AC5AB21}">
      <dgm:prSet/>
      <dgm:spPr/>
      <dgm:t>
        <a:bodyPr/>
        <a:lstStyle/>
        <a:p>
          <a:endParaRPr lang="en-US"/>
        </a:p>
      </dgm:t>
    </dgm:pt>
    <dgm:pt modelId="{1DB87F42-BDDB-4092-8B28-840B72BC0019}">
      <dgm:prSet/>
      <dgm:spPr/>
      <dgm:t>
        <a:bodyPr/>
        <a:lstStyle/>
        <a:p>
          <a:r>
            <a:rPr lang="en-US"/>
            <a:t>This is another program that reduces recidivism </a:t>
          </a:r>
        </a:p>
      </dgm:t>
    </dgm:pt>
    <dgm:pt modelId="{AB4AE642-6526-4851-A8F0-80B2199F7E71}" type="parTrans" cxnId="{BC3BA8A2-1A6F-4111-8E50-6B89E0BC0584}">
      <dgm:prSet/>
      <dgm:spPr/>
      <dgm:t>
        <a:bodyPr/>
        <a:lstStyle/>
        <a:p>
          <a:endParaRPr lang="en-US"/>
        </a:p>
      </dgm:t>
    </dgm:pt>
    <dgm:pt modelId="{0E25277D-B3C5-4BF1-AABF-899798AA5C02}" type="sibTrans" cxnId="{BC3BA8A2-1A6F-4111-8E50-6B89E0BC0584}">
      <dgm:prSet/>
      <dgm:spPr/>
      <dgm:t>
        <a:bodyPr/>
        <a:lstStyle/>
        <a:p>
          <a:endParaRPr lang="en-US"/>
        </a:p>
      </dgm:t>
    </dgm:pt>
    <dgm:pt modelId="{FE1744EE-697F-44B9-B28C-17A68DBF88D5}" type="pres">
      <dgm:prSet presAssocID="{A2D3D827-3E0D-4331-A00A-783DCAD56EF5}" presName="root" presStyleCnt="0">
        <dgm:presLayoutVars>
          <dgm:dir/>
          <dgm:resizeHandles val="exact"/>
        </dgm:presLayoutVars>
      </dgm:prSet>
      <dgm:spPr/>
    </dgm:pt>
    <dgm:pt modelId="{2CBA92C7-1DE7-440D-9CA0-A58708078D7E}" type="pres">
      <dgm:prSet presAssocID="{A2D3D827-3E0D-4331-A00A-783DCAD56EF5}" presName="container" presStyleCnt="0">
        <dgm:presLayoutVars>
          <dgm:dir/>
          <dgm:resizeHandles val="exact"/>
        </dgm:presLayoutVars>
      </dgm:prSet>
      <dgm:spPr/>
    </dgm:pt>
    <dgm:pt modelId="{CC231E76-48CB-4C1A-9354-EE6582396AAC}" type="pres">
      <dgm:prSet presAssocID="{51F1E71D-A9DF-42CE-821B-F3F505FCFD86}" presName="compNode" presStyleCnt="0"/>
      <dgm:spPr/>
    </dgm:pt>
    <dgm:pt modelId="{591DEDB8-C305-4AB4-8414-0FA36E82917B}" type="pres">
      <dgm:prSet presAssocID="{51F1E71D-A9DF-42CE-821B-F3F505FCFD86}" presName="iconBgRect" presStyleLbl="bgShp" presStyleIdx="0" presStyleCnt="4"/>
      <dgm:spPr/>
    </dgm:pt>
    <dgm:pt modelId="{96FCD567-CE2C-4130-9A17-8103B8F60EB2}" type="pres">
      <dgm:prSet presAssocID="{51F1E71D-A9DF-42CE-821B-F3F505FCFD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0C7D0FB-2752-42C9-9ABB-2FC98D79C7C1}" type="pres">
      <dgm:prSet presAssocID="{51F1E71D-A9DF-42CE-821B-F3F505FCFD86}" presName="spaceRect" presStyleCnt="0"/>
      <dgm:spPr/>
    </dgm:pt>
    <dgm:pt modelId="{B884EC14-0305-4AB6-BC05-64E24C85E60D}" type="pres">
      <dgm:prSet presAssocID="{51F1E71D-A9DF-42CE-821B-F3F505FCFD86}" presName="textRect" presStyleLbl="revTx" presStyleIdx="0" presStyleCnt="4">
        <dgm:presLayoutVars>
          <dgm:chMax val="1"/>
          <dgm:chPref val="1"/>
        </dgm:presLayoutVars>
      </dgm:prSet>
      <dgm:spPr/>
    </dgm:pt>
    <dgm:pt modelId="{2E970258-AE46-4AC5-9D58-8AEBB968C951}" type="pres">
      <dgm:prSet presAssocID="{5DA64539-D703-4980-81C4-6C8D432E2557}" presName="sibTrans" presStyleLbl="sibTrans2D1" presStyleIdx="0" presStyleCnt="0"/>
      <dgm:spPr/>
    </dgm:pt>
    <dgm:pt modelId="{A6846EB6-50AC-4CF4-90CF-1E3A96B4A2D6}" type="pres">
      <dgm:prSet presAssocID="{3260D60F-1925-4022-91D6-4720794161D9}" presName="compNode" presStyleCnt="0"/>
      <dgm:spPr/>
    </dgm:pt>
    <dgm:pt modelId="{61E2D15A-7784-4D10-BD0E-2F934BFFD567}" type="pres">
      <dgm:prSet presAssocID="{3260D60F-1925-4022-91D6-4720794161D9}" presName="iconBgRect" presStyleLbl="bgShp" presStyleIdx="1" presStyleCnt="4"/>
      <dgm:spPr/>
    </dgm:pt>
    <dgm:pt modelId="{C4E17B0F-0D57-45CA-83B9-35D3EA1C7FCA}" type="pres">
      <dgm:prSet presAssocID="{3260D60F-1925-4022-91D6-4720794161D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ED44DD25-A1C9-4284-BF79-E70C4513842B}" type="pres">
      <dgm:prSet presAssocID="{3260D60F-1925-4022-91D6-4720794161D9}" presName="spaceRect" presStyleCnt="0"/>
      <dgm:spPr/>
    </dgm:pt>
    <dgm:pt modelId="{9D75C4A2-A8B8-4E10-9422-9D9113EA6B6C}" type="pres">
      <dgm:prSet presAssocID="{3260D60F-1925-4022-91D6-4720794161D9}" presName="textRect" presStyleLbl="revTx" presStyleIdx="1" presStyleCnt="4">
        <dgm:presLayoutVars>
          <dgm:chMax val="1"/>
          <dgm:chPref val="1"/>
        </dgm:presLayoutVars>
      </dgm:prSet>
      <dgm:spPr/>
    </dgm:pt>
    <dgm:pt modelId="{912F2DDF-3E75-45F6-BFCE-CF2E6CF53935}" type="pres">
      <dgm:prSet presAssocID="{2DB7EC62-6ED3-4B63-B3D7-D3A0DA462CEA}" presName="sibTrans" presStyleLbl="sibTrans2D1" presStyleIdx="0" presStyleCnt="0"/>
      <dgm:spPr/>
    </dgm:pt>
    <dgm:pt modelId="{04E9455B-621A-4896-91A7-BC32934BDCE7}" type="pres">
      <dgm:prSet presAssocID="{639046DC-2321-4D42-AD97-C71FE0D59A11}" presName="compNode" presStyleCnt="0"/>
      <dgm:spPr/>
    </dgm:pt>
    <dgm:pt modelId="{4F738FDF-7449-4F68-BAE3-B228E17E3722}" type="pres">
      <dgm:prSet presAssocID="{639046DC-2321-4D42-AD97-C71FE0D59A11}" presName="iconBgRect" presStyleLbl="bgShp" presStyleIdx="2" presStyleCnt="4"/>
      <dgm:spPr/>
    </dgm:pt>
    <dgm:pt modelId="{5665904E-D5B7-48E4-8E73-223E73EC37A4}" type="pres">
      <dgm:prSet presAssocID="{639046DC-2321-4D42-AD97-C71FE0D59A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52A6E590-6F1F-41BF-8176-49BFA3EBBE3D}" type="pres">
      <dgm:prSet presAssocID="{639046DC-2321-4D42-AD97-C71FE0D59A11}" presName="spaceRect" presStyleCnt="0"/>
      <dgm:spPr/>
    </dgm:pt>
    <dgm:pt modelId="{ECD7FD1E-14AA-466B-87B2-B0B605276E53}" type="pres">
      <dgm:prSet presAssocID="{639046DC-2321-4D42-AD97-C71FE0D59A11}" presName="textRect" presStyleLbl="revTx" presStyleIdx="2" presStyleCnt="4">
        <dgm:presLayoutVars>
          <dgm:chMax val="1"/>
          <dgm:chPref val="1"/>
        </dgm:presLayoutVars>
      </dgm:prSet>
      <dgm:spPr/>
    </dgm:pt>
    <dgm:pt modelId="{CF95169D-5C4A-4703-B166-BC99465163A3}" type="pres">
      <dgm:prSet presAssocID="{D273AFF3-6098-462F-8667-7D21A64790DD}" presName="sibTrans" presStyleLbl="sibTrans2D1" presStyleIdx="0" presStyleCnt="0"/>
      <dgm:spPr/>
    </dgm:pt>
    <dgm:pt modelId="{EF1C783F-5842-44C8-8AF6-F96E26E06B56}" type="pres">
      <dgm:prSet presAssocID="{1DB87F42-BDDB-4092-8B28-840B72BC0019}" presName="compNode" presStyleCnt="0"/>
      <dgm:spPr/>
    </dgm:pt>
    <dgm:pt modelId="{B10DE69B-BFDF-4C1F-B0BF-4CC015368B05}" type="pres">
      <dgm:prSet presAssocID="{1DB87F42-BDDB-4092-8B28-840B72BC0019}" presName="iconBgRect" presStyleLbl="bgShp" presStyleIdx="3" presStyleCnt="4"/>
      <dgm:spPr/>
    </dgm:pt>
    <dgm:pt modelId="{5E9B1178-FAE8-48F3-AA9A-8BF8752C3BD6}" type="pres">
      <dgm:prSet presAssocID="{1DB87F42-BDDB-4092-8B28-840B72BC00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190F6823-2DE8-4FE5-BF56-74D400C1F7E5}" type="pres">
      <dgm:prSet presAssocID="{1DB87F42-BDDB-4092-8B28-840B72BC0019}" presName="spaceRect" presStyleCnt="0"/>
      <dgm:spPr/>
    </dgm:pt>
    <dgm:pt modelId="{24C4C0FF-C4AB-4BCA-9C15-2891EFEC9390}" type="pres">
      <dgm:prSet presAssocID="{1DB87F42-BDDB-4092-8B28-840B72BC0019}" presName="textRect" presStyleLbl="revTx" presStyleIdx="3" presStyleCnt="4">
        <dgm:presLayoutVars>
          <dgm:chMax val="1"/>
          <dgm:chPref val="1"/>
        </dgm:presLayoutVars>
      </dgm:prSet>
      <dgm:spPr/>
    </dgm:pt>
  </dgm:ptLst>
  <dgm:cxnLst>
    <dgm:cxn modelId="{E02CC41B-BA28-44A3-B35F-B6793E203727}" type="presOf" srcId="{5DA64539-D703-4980-81C4-6C8D432E2557}" destId="{2E970258-AE46-4AC5-9D58-8AEBB968C951}" srcOrd="0" destOrd="0" presId="urn:microsoft.com/office/officeart/2018/2/layout/IconCircleList"/>
    <dgm:cxn modelId="{584C8F5C-8A01-4D5A-A74A-84103AC5AB21}" srcId="{A2D3D827-3E0D-4331-A00A-783DCAD56EF5}" destId="{639046DC-2321-4D42-AD97-C71FE0D59A11}" srcOrd="2" destOrd="0" parTransId="{D498E57A-F852-41EF-825C-8BFEB74E3CEB}" sibTransId="{D273AFF3-6098-462F-8667-7D21A64790DD}"/>
    <dgm:cxn modelId="{17765842-E336-4888-89A8-DAE76AF367DB}" srcId="{A2D3D827-3E0D-4331-A00A-783DCAD56EF5}" destId="{51F1E71D-A9DF-42CE-821B-F3F505FCFD86}" srcOrd="0" destOrd="0" parTransId="{2D8AB430-C886-4CDE-AEBE-24F7BD3E3C0F}" sibTransId="{5DA64539-D703-4980-81C4-6C8D432E2557}"/>
    <dgm:cxn modelId="{A0793C67-9E05-4F7D-9349-6C4408A90A94}" type="presOf" srcId="{2DB7EC62-6ED3-4B63-B3D7-D3A0DA462CEA}" destId="{912F2DDF-3E75-45F6-BFCE-CF2E6CF53935}" srcOrd="0" destOrd="0" presId="urn:microsoft.com/office/officeart/2018/2/layout/IconCircleList"/>
    <dgm:cxn modelId="{B7A10C4D-71EF-43DD-886E-E2EDB741D313}" type="presOf" srcId="{51F1E71D-A9DF-42CE-821B-F3F505FCFD86}" destId="{B884EC14-0305-4AB6-BC05-64E24C85E60D}" srcOrd="0" destOrd="0" presId="urn:microsoft.com/office/officeart/2018/2/layout/IconCircleList"/>
    <dgm:cxn modelId="{073EF552-2727-4181-AB6B-9DE5752CF5A9}" type="presOf" srcId="{1DB87F42-BDDB-4092-8B28-840B72BC0019}" destId="{24C4C0FF-C4AB-4BCA-9C15-2891EFEC9390}" srcOrd="0" destOrd="0" presId="urn:microsoft.com/office/officeart/2018/2/layout/IconCircleList"/>
    <dgm:cxn modelId="{EB7D437F-BECF-4C86-8212-8CDF01CA0853}" type="presOf" srcId="{A2D3D827-3E0D-4331-A00A-783DCAD56EF5}" destId="{FE1744EE-697F-44B9-B28C-17A68DBF88D5}" srcOrd="0" destOrd="0" presId="urn:microsoft.com/office/officeart/2018/2/layout/IconCircleList"/>
    <dgm:cxn modelId="{BC3BA8A2-1A6F-4111-8E50-6B89E0BC0584}" srcId="{A2D3D827-3E0D-4331-A00A-783DCAD56EF5}" destId="{1DB87F42-BDDB-4092-8B28-840B72BC0019}" srcOrd="3" destOrd="0" parTransId="{AB4AE642-6526-4851-A8F0-80B2199F7E71}" sibTransId="{0E25277D-B3C5-4BF1-AABF-899798AA5C02}"/>
    <dgm:cxn modelId="{AF1639BA-EA2A-4F23-A231-FA4B0F4B2484}" type="presOf" srcId="{3260D60F-1925-4022-91D6-4720794161D9}" destId="{9D75C4A2-A8B8-4E10-9422-9D9113EA6B6C}" srcOrd="0" destOrd="0" presId="urn:microsoft.com/office/officeart/2018/2/layout/IconCircleList"/>
    <dgm:cxn modelId="{5C68F9BC-7EAF-4858-8373-94A549E6D8F4}" srcId="{A2D3D827-3E0D-4331-A00A-783DCAD56EF5}" destId="{3260D60F-1925-4022-91D6-4720794161D9}" srcOrd="1" destOrd="0" parTransId="{211A53C0-8212-4B10-9F26-4C663D26E153}" sibTransId="{2DB7EC62-6ED3-4B63-B3D7-D3A0DA462CEA}"/>
    <dgm:cxn modelId="{76F034C2-3597-4DF9-85BF-832F6655B57B}" type="presOf" srcId="{D273AFF3-6098-462F-8667-7D21A64790DD}" destId="{CF95169D-5C4A-4703-B166-BC99465163A3}" srcOrd="0" destOrd="0" presId="urn:microsoft.com/office/officeart/2018/2/layout/IconCircleList"/>
    <dgm:cxn modelId="{5DF63DF4-1951-411F-B871-BD3E06FB1D8F}" type="presOf" srcId="{639046DC-2321-4D42-AD97-C71FE0D59A11}" destId="{ECD7FD1E-14AA-466B-87B2-B0B605276E53}" srcOrd="0" destOrd="0" presId="urn:microsoft.com/office/officeart/2018/2/layout/IconCircleList"/>
    <dgm:cxn modelId="{5076DA94-1D98-4B41-B6A9-AA0906EBD255}" type="presParOf" srcId="{FE1744EE-697F-44B9-B28C-17A68DBF88D5}" destId="{2CBA92C7-1DE7-440D-9CA0-A58708078D7E}" srcOrd="0" destOrd="0" presId="urn:microsoft.com/office/officeart/2018/2/layout/IconCircleList"/>
    <dgm:cxn modelId="{8F617A3C-B337-477A-9787-9512FD65B9F1}" type="presParOf" srcId="{2CBA92C7-1DE7-440D-9CA0-A58708078D7E}" destId="{CC231E76-48CB-4C1A-9354-EE6582396AAC}" srcOrd="0" destOrd="0" presId="urn:microsoft.com/office/officeart/2018/2/layout/IconCircleList"/>
    <dgm:cxn modelId="{728E91AB-820A-43EC-8CD5-CF150EAEDC49}" type="presParOf" srcId="{CC231E76-48CB-4C1A-9354-EE6582396AAC}" destId="{591DEDB8-C305-4AB4-8414-0FA36E82917B}" srcOrd="0" destOrd="0" presId="urn:microsoft.com/office/officeart/2018/2/layout/IconCircleList"/>
    <dgm:cxn modelId="{5149EF16-B603-4EF6-82FC-AFCBA4434AD7}" type="presParOf" srcId="{CC231E76-48CB-4C1A-9354-EE6582396AAC}" destId="{96FCD567-CE2C-4130-9A17-8103B8F60EB2}" srcOrd="1" destOrd="0" presId="urn:microsoft.com/office/officeart/2018/2/layout/IconCircleList"/>
    <dgm:cxn modelId="{FC2EA3D3-7DF5-48DF-97A1-F2A8CE95FB99}" type="presParOf" srcId="{CC231E76-48CB-4C1A-9354-EE6582396AAC}" destId="{90C7D0FB-2752-42C9-9ABB-2FC98D79C7C1}" srcOrd="2" destOrd="0" presId="urn:microsoft.com/office/officeart/2018/2/layout/IconCircleList"/>
    <dgm:cxn modelId="{025BD034-0641-4F23-A417-345FE2DA970F}" type="presParOf" srcId="{CC231E76-48CB-4C1A-9354-EE6582396AAC}" destId="{B884EC14-0305-4AB6-BC05-64E24C85E60D}" srcOrd="3" destOrd="0" presId="urn:microsoft.com/office/officeart/2018/2/layout/IconCircleList"/>
    <dgm:cxn modelId="{6405794F-6D70-48EF-9798-A48ECC256383}" type="presParOf" srcId="{2CBA92C7-1DE7-440D-9CA0-A58708078D7E}" destId="{2E970258-AE46-4AC5-9D58-8AEBB968C951}" srcOrd="1" destOrd="0" presId="urn:microsoft.com/office/officeart/2018/2/layout/IconCircleList"/>
    <dgm:cxn modelId="{5F9C1077-0933-403E-8DC7-44261A5625C3}" type="presParOf" srcId="{2CBA92C7-1DE7-440D-9CA0-A58708078D7E}" destId="{A6846EB6-50AC-4CF4-90CF-1E3A96B4A2D6}" srcOrd="2" destOrd="0" presId="urn:microsoft.com/office/officeart/2018/2/layout/IconCircleList"/>
    <dgm:cxn modelId="{33C05FA0-728F-478D-A508-2C98EE0DC70E}" type="presParOf" srcId="{A6846EB6-50AC-4CF4-90CF-1E3A96B4A2D6}" destId="{61E2D15A-7784-4D10-BD0E-2F934BFFD567}" srcOrd="0" destOrd="0" presId="urn:microsoft.com/office/officeart/2018/2/layout/IconCircleList"/>
    <dgm:cxn modelId="{1045BD12-B867-47C2-9674-8C70503C212D}" type="presParOf" srcId="{A6846EB6-50AC-4CF4-90CF-1E3A96B4A2D6}" destId="{C4E17B0F-0D57-45CA-83B9-35D3EA1C7FCA}" srcOrd="1" destOrd="0" presId="urn:microsoft.com/office/officeart/2018/2/layout/IconCircleList"/>
    <dgm:cxn modelId="{5F390552-D00B-4D16-89D3-2661FA3A02FF}" type="presParOf" srcId="{A6846EB6-50AC-4CF4-90CF-1E3A96B4A2D6}" destId="{ED44DD25-A1C9-4284-BF79-E70C4513842B}" srcOrd="2" destOrd="0" presId="urn:microsoft.com/office/officeart/2018/2/layout/IconCircleList"/>
    <dgm:cxn modelId="{5103A5C1-2571-46B4-9F7B-C39269A716E4}" type="presParOf" srcId="{A6846EB6-50AC-4CF4-90CF-1E3A96B4A2D6}" destId="{9D75C4A2-A8B8-4E10-9422-9D9113EA6B6C}" srcOrd="3" destOrd="0" presId="urn:microsoft.com/office/officeart/2018/2/layout/IconCircleList"/>
    <dgm:cxn modelId="{F8F1EADF-5447-4785-B470-6CEC55AD2263}" type="presParOf" srcId="{2CBA92C7-1DE7-440D-9CA0-A58708078D7E}" destId="{912F2DDF-3E75-45F6-BFCE-CF2E6CF53935}" srcOrd="3" destOrd="0" presId="urn:microsoft.com/office/officeart/2018/2/layout/IconCircleList"/>
    <dgm:cxn modelId="{A9896F39-B283-49C0-81F0-1E3C205F56AE}" type="presParOf" srcId="{2CBA92C7-1DE7-440D-9CA0-A58708078D7E}" destId="{04E9455B-621A-4896-91A7-BC32934BDCE7}" srcOrd="4" destOrd="0" presId="urn:microsoft.com/office/officeart/2018/2/layout/IconCircleList"/>
    <dgm:cxn modelId="{D0FF478D-B97A-4909-844D-9AE692A2179B}" type="presParOf" srcId="{04E9455B-621A-4896-91A7-BC32934BDCE7}" destId="{4F738FDF-7449-4F68-BAE3-B228E17E3722}" srcOrd="0" destOrd="0" presId="urn:microsoft.com/office/officeart/2018/2/layout/IconCircleList"/>
    <dgm:cxn modelId="{E915722C-98DE-4DDE-A0D1-9528146CCFA6}" type="presParOf" srcId="{04E9455B-621A-4896-91A7-BC32934BDCE7}" destId="{5665904E-D5B7-48E4-8E73-223E73EC37A4}" srcOrd="1" destOrd="0" presId="urn:microsoft.com/office/officeart/2018/2/layout/IconCircleList"/>
    <dgm:cxn modelId="{1B1B5A4D-B111-489B-B967-F02986657D45}" type="presParOf" srcId="{04E9455B-621A-4896-91A7-BC32934BDCE7}" destId="{52A6E590-6F1F-41BF-8176-49BFA3EBBE3D}" srcOrd="2" destOrd="0" presId="urn:microsoft.com/office/officeart/2018/2/layout/IconCircleList"/>
    <dgm:cxn modelId="{B6438D52-7E59-4BBA-BDD6-1DD5B259F775}" type="presParOf" srcId="{04E9455B-621A-4896-91A7-BC32934BDCE7}" destId="{ECD7FD1E-14AA-466B-87B2-B0B605276E53}" srcOrd="3" destOrd="0" presId="urn:microsoft.com/office/officeart/2018/2/layout/IconCircleList"/>
    <dgm:cxn modelId="{93867CA1-0F63-4E5F-AF86-80EF8E2B8605}" type="presParOf" srcId="{2CBA92C7-1DE7-440D-9CA0-A58708078D7E}" destId="{CF95169D-5C4A-4703-B166-BC99465163A3}" srcOrd="5" destOrd="0" presId="urn:microsoft.com/office/officeart/2018/2/layout/IconCircleList"/>
    <dgm:cxn modelId="{0A7309E9-8CF6-4F8C-A8F6-3BBFDD736AFB}" type="presParOf" srcId="{2CBA92C7-1DE7-440D-9CA0-A58708078D7E}" destId="{EF1C783F-5842-44C8-8AF6-F96E26E06B56}" srcOrd="6" destOrd="0" presId="urn:microsoft.com/office/officeart/2018/2/layout/IconCircleList"/>
    <dgm:cxn modelId="{B7C2EB27-0DAB-499A-8D67-AB77FE53F932}" type="presParOf" srcId="{EF1C783F-5842-44C8-8AF6-F96E26E06B56}" destId="{B10DE69B-BFDF-4C1F-B0BF-4CC015368B05}" srcOrd="0" destOrd="0" presId="urn:microsoft.com/office/officeart/2018/2/layout/IconCircleList"/>
    <dgm:cxn modelId="{5D10B31F-C2ED-492F-9CEC-D098B54824DF}" type="presParOf" srcId="{EF1C783F-5842-44C8-8AF6-F96E26E06B56}" destId="{5E9B1178-FAE8-48F3-AA9A-8BF8752C3BD6}" srcOrd="1" destOrd="0" presId="urn:microsoft.com/office/officeart/2018/2/layout/IconCircleList"/>
    <dgm:cxn modelId="{ADB257ED-DB88-46FA-A26C-CBDD0B488EF5}" type="presParOf" srcId="{EF1C783F-5842-44C8-8AF6-F96E26E06B56}" destId="{190F6823-2DE8-4FE5-BF56-74D400C1F7E5}" srcOrd="2" destOrd="0" presId="urn:microsoft.com/office/officeart/2018/2/layout/IconCircleList"/>
    <dgm:cxn modelId="{5F636F0F-B203-4301-AF8C-FCF2C507731D}" type="presParOf" srcId="{EF1C783F-5842-44C8-8AF6-F96E26E06B56}" destId="{24C4C0FF-C4AB-4BCA-9C15-2891EFEC939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298425-D46E-4FC7-B1B5-1E4CBB929AE3}"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FDD1B118-291C-4FCF-B0B9-C8E378FA026D}">
      <dgm:prSet/>
      <dgm:spPr/>
      <dgm:t>
        <a:bodyPr/>
        <a:lstStyle/>
        <a:p>
          <a:r>
            <a:rPr lang="en-US"/>
            <a:t>Lower socioeconomic status</a:t>
          </a:r>
        </a:p>
      </dgm:t>
    </dgm:pt>
    <dgm:pt modelId="{0D874C7C-3269-4F6F-BD7D-C3CA9FA3A8DD}" type="parTrans" cxnId="{F5E17F42-4996-4D7C-A0A6-C0C07FFD35F7}">
      <dgm:prSet/>
      <dgm:spPr/>
      <dgm:t>
        <a:bodyPr/>
        <a:lstStyle/>
        <a:p>
          <a:endParaRPr lang="en-US"/>
        </a:p>
      </dgm:t>
    </dgm:pt>
    <dgm:pt modelId="{5F6EF5E1-0BE6-41B2-BDFD-88C410A3FFD5}" type="sibTrans" cxnId="{F5E17F42-4996-4D7C-A0A6-C0C07FFD35F7}">
      <dgm:prSet/>
      <dgm:spPr/>
      <dgm:t>
        <a:bodyPr/>
        <a:lstStyle/>
        <a:p>
          <a:endParaRPr lang="en-US"/>
        </a:p>
      </dgm:t>
    </dgm:pt>
    <dgm:pt modelId="{2EDC8A9B-E695-40D8-9698-DB088F256C23}">
      <dgm:prSet/>
      <dgm:spPr/>
      <dgm:t>
        <a:bodyPr/>
        <a:lstStyle/>
        <a:p>
          <a:r>
            <a:rPr lang="en-US"/>
            <a:t>Language barriers</a:t>
          </a:r>
        </a:p>
      </dgm:t>
    </dgm:pt>
    <dgm:pt modelId="{184BBFDA-2108-49EF-AE62-ECFBEFBF51FB}" type="parTrans" cxnId="{850D4FC9-DF73-4A4E-9DDE-2C2F95B8AF42}">
      <dgm:prSet/>
      <dgm:spPr/>
      <dgm:t>
        <a:bodyPr/>
        <a:lstStyle/>
        <a:p>
          <a:endParaRPr lang="en-US"/>
        </a:p>
      </dgm:t>
    </dgm:pt>
    <dgm:pt modelId="{5FCC5C40-F317-436E-B65E-4BC581E87F6F}" type="sibTrans" cxnId="{850D4FC9-DF73-4A4E-9DDE-2C2F95B8AF42}">
      <dgm:prSet/>
      <dgm:spPr/>
      <dgm:t>
        <a:bodyPr/>
        <a:lstStyle/>
        <a:p>
          <a:endParaRPr lang="en-US"/>
        </a:p>
      </dgm:t>
    </dgm:pt>
    <dgm:pt modelId="{BAF19826-8A88-4634-989B-A59E3EF83FC6}">
      <dgm:prSet/>
      <dgm:spPr/>
      <dgm:t>
        <a:bodyPr/>
        <a:lstStyle/>
        <a:p>
          <a:r>
            <a:rPr lang="en-US"/>
            <a:t>Stigma/labeling</a:t>
          </a:r>
        </a:p>
      </dgm:t>
    </dgm:pt>
    <dgm:pt modelId="{BBE65EB8-A411-4B30-923E-AAC80ED79714}" type="parTrans" cxnId="{72A35C86-8A12-4BE1-AE6B-6C443052B8F4}">
      <dgm:prSet/>
      <dgm:spPr/>
      <dgm:t>
        <a:bodyPr/>
        <a:lstStyle/>
        <a:p>
          <a:endParaRPr lang="en-US"/>
        </a:p>
      </dgm:t>
    </dgm:pt>
    <dgm:pt modelId="{E3610F48-0681-4B6A-975E-AFE2AC7E221B}" type="sibTrans" cxnId="{72A35C86-8A12-4BE1-AE6B-6C443052B8F4}">
      <dgm:prSet/>
      <dgm:spPr/>
      <dgm:t>
        <a:bodyPr/>
        <a:lstStyle/>
        <a:p>
          <a:endParaRPr lang="en-US"/>
        </a:p>
      </dgm:t>
    </dgm:pt>
    <dgm:pt modelId="{A10A291F-21AE-4267-8191-55BC7D7B9F74}">
      <dgm:prSet/>
      <dgm:spPr/>
      <dgm:t>
        <a:bodyPr/>
        <a:lstStyle/>
        <a:p>
          <a:r>
            <a:rPr lang="en-US"/>
            <a:t>Discrimination</a:t>
          </a:r>
        </a:p>
      </dgm:t>
    </dgm:pt>
    <dgm:pt modelId="{1C7F5992-3DBD-4AEF-97EA-73724AB9916C}" type="parTrans" cxnId="{67956538-EED5-4FB4-82D8-FC3499E22916}">
      <dgm:prSet/>
      <dgm:spPr/>
      <dgm:t>
        <a:bodyPr/>
        <a:lstStyle/>
        <a:p>
          <a:endParaRPr lang="en-US"/>
        </a:p>
      </dgm:t>
    </dgm:pt>
    <dgm:pt modelId="{B244F646-5D2B-43D0-BB0D-88B7C788D7B7}" type="sibTrans" cxnId="{67956538-EED5-4FB4-82D8-FC3499E22916}">
      <dgm:prSet/>
      <dgm:spPr/>
      <dgm:t>
        <a:bodyPr/>
        <a:lstStyle/>
        <a:p>
          <a:endParaRPr lang="en-US"/>
        </a:p>
      </dgm:t>
    </dgm:pt>
    <dgm:pt modelId="{FA518886-5709-44EC-9CE6-196FEDFBA2F0}" type="pres">
      <dgm:prSet presAssocID="{AF298425-D46E-4FC7-B1B5-1E4CBB929AE3}" presName="linear" presStyleCnt="0">
        <dgm:presLayoutVars>
          <dgm:dir/>
          <dgm:animLvl val="lvl"/>
          <dgm:resizeHandles val="exact"/>
        </dgm:presLayoutVars>
      </dgm:prSet>
      <dgm:spPr/>
    </dgm:pt>
    <dgm:pt modelId="{07F12ED7-EF4A-4321-BD1C-D6C1CCA3AC5B}" type="pres">
      <dgm:prSet presAssocID="{FDD1B118-291C-4FCF-B0B9-C8E378FA026D}" presName="parentLin" presStyleCnt="0"/>
      <dgm:spPr/>
    </dgm:pt>
    <dgm:pt modelId="{3E96BB3F-F808-48CB-9371-6BCFD65781D5}" type="pres">
      <dgm:prSet presAssocID="{FDD1B118-291C-4FCF-B0B9-C8E378FA026D}" presName="parentLeftMargin" presStyleLbl="node1" presStyleIdx="0" presStyleCnt="4"/>
      <dgm:spPr/>
    </dgm:pt>
    <dgm:pt modelId="{0DA92ADB-CB3F-4533-918B-ABDAC89E7772}" type="pres">
      <dgm:prSet presAssocID="{FDD1B118-291C-4FCF-B0B9-C8E378FA026D}" presName="parentText" presStyleLbl="node1" presStyleIdx="0" presStyleCnt="4">
        <dgm:presLayoutVars>
          <dgm:chMax val="0"/>
          <dgm:bulletEnabled val="1"/>
        </dgm:presLayoutVars>
      </dgm:prSet>
      <dgm:spPr/>
    </dgm:pt>
    <dgm:pt modelId="{8215FF68-6698-4490-965A-1F76D5EC5BE4}" type="pres">
      <dgm:prSet presAssocID="{FDD1B118-291C-4FCF-B0B9-C8E378FA026D}" presName="negativeSpace" presStyleCnt="0"/>
      <dgm:spPr/>
    </dgm:pt>
    <dgm:pt modelId="{8C3A2D34-5363-4193-BD0A-3A21EF45337B}" type="pres">
      <dgm:prSet presAssocID="{FDD1B118-291C-4FCF-B0B9-C8E378FA026D}" presName="childText" presStyleLbl="conFgAcc1" presStyleIdx="0" presStyleCnt="4">
        <dgm:presLayoutVars>
          <dgm:bulletEnabled val="1"/>
        </dgm:presLayoutVars>
      </dgm:prSet>
      <dgm:spPr/>
    </dgm:pt>
    <dgm:pt modelId="{85015ABB-FBD5-44B7-BF49-FAAA4CADE5C0}" type="pres">
      <dgm:prSet presAssocID="{5F6EF5E1-0BE6-41B2-BDFD-88C410A3FFD5}" presName="spaceBetweenRectangles" presStyleCnt="0"/>
      <dgm:spPr/>
    </dgm:pt>
    <dgm:pt modelId="{4DABE075-66E3-4010-9855-2C4EFA8C22E1}" type="pres">
      <dgm:prSet presAssocID="{2EDC8A9B-E695-40D8-9698-DB088F256C23}" presName="parentLin" presStyleCnt="0"/>
      <dgm:spPr/>
    </dgm:pt>
    <dgm:pt modelId="{E6E03363-4D46-45CC-BF01-D7A233055B67}" type="pres">
      <dgm:prSet presAssocID="{2EDC8A9B-E695-40D8-9698-DB088F256C23}" presName="parentLeftMargin" presStyleLbl="node1" presStyleIdx="0" presStyleCnt="4"/>
      <dgm:spPr/>
    </dgm:pt>
    <dgm:pt modelId="{9B32EA38-496D-47C2-8841-F9E312AD0723}" type="pres">
      <dgm:prSet presAssocID="{2EDC8A9B-E695-40D8-9698-DB088F256C23}" presName="parentText" presStyleLbl="node1" presStyleIdx="1" presStyleCnt="4">
        <dgm:presLayoutVars>
          <dgm:chMax val="0"/>
          <dgm:bulletEnabled val="1"/>
        </dgm:presLayoutVars>
      </dgm:prSet>
      <dgm:spPr/>
    </dgm:pt>
    <dgm:pt modelId="{59C8D8FD-583E-451E-971A-5E9DF9178D25}" type="pres">
      <dgm:prSet presAssocID="{2EDC8A9B-E695-40D8-9698-DB088F256C23}" presName="negativeSpace" presStyleCnt="0"/>
      <dgm:spPr/>
    </dgm:pt>
    <dgm:pt modelId="{A3FC1BCE-557B-4AAC-BCBB-712EE1C025C3}" type="pres">
      <dgm:prSet presAssocID="{2EDC8A9B-E695-40D8-9698-DB088F256C23}" presName="childText" presStyleLbl="conFgAcc1" presStyleIdx="1" presStyleCnt="4">
        <dgm:presLayoutVars>
          <dgm:bulletEnabled val="1"/>
        </dgm:presLayoutVars>
      </dgm:prSet>
      <dgm:spPr/>
    </dgm:pt>
    <dgm:pt modelId="{3A829B27-129F-41D0-800A-6DA5F8DA7C1A}" type="pres">
      <dgm:prSet presAssocID="{5FCC5C40-F317-436E-B65E-4BC581E87F6F}" presName="spaceBetweenRectangles" presStyleCnt="0"/>
      <dgm:spPr/>
    </dgm:pt>
    <dgm:pt modelId="{96075B20-3FD0-482A-ADA1-EC19F5F0A0FC}" type="pres">
      <dgm:prSet presAssocID="{BAF19826-8A88-4634-989B-A59E3EF83FC6}" presName="parentLin" presStyleCnt="0"/>
      <dgm:spPr/>
    </dgm:pt>
    <dgm:pt modelId="{5436789D-B497-449E-B5AC-42666C9F1B8B}" type="pres">
      <dgm:prSet presAssocID="{BAF19826-8A88-4634-989B-A59E3EF83FC6}" presName="parentLeftMargin" presStyleLbl="node1" presStyleIdx="1" presStyleCnt="4"/>
      <dgm:spPr/>
    </dgm:pt>
    <dgm:pt modelId="{DB19D8FE-C283-4B30-9D09-50E2AE7C3DB5}" type="pres">
      <dgm:prSet presAssocID="{BAF19826-8A88-4634-989B-A59E3EF83FC6}" presName="parentText" presStyleLbl="node1" presStyleIdx="2" presStyleCnt="4">
        <dgm:presLayoutVars>
          <dgm:chMax val="0"/>
          <dgm:bulletEnabled val="1"/>
        </dgm:presLayoutVars>
      </dgm:prSet>
      <dgm:spPr/>
    </dgm:pt>
    <dgm:pt modelId="{10E14D42-8DEA-49C9-881E-934A6138414F}" type="pres">
      <dgm:prSet presAssocID="{BAF19826-8A88-4634-989B-A59E3EF83FC6}" presName="negativeSpace" presStyleCnt="0"/>
      <dgm:spPr/>
    </dgm:pt>
    <dgm:pt modelId="{5B523E85-CC6A-4044-83F6-47CAD0492E86}" type="pres">
      <dgm:prSet presAssocID="{BAF19826-8A88-4634-989B-A59E3EF83FC6}" presName="childText" presStyleLbl="conFgAcc1" presStyleIdx="2" presStyleCnt="4">
        <dgm:presLayoutVars>
          <dgm:bulletEnabled val="1"/>
        </dgm:presLayoutVars>
      </dgm:prSet>
      <dgm:spPr/>
    </dgm:pt>
    <dgm:pt modelId="{2F95DB01-FBB3-46B1-BBA1-2D48EB5E441E}" type="pres">
      <dgm:prSet presAssocID="{E3610F48-0681-4B6A-975E-AFE2AC7E221B}" presName="spaceBetweenRectangles" presStyleCnt="0"/>
      <dgm:spPr/>
    </dgm:pt>
    <dgm:pt modelId="{CF74AEEC-0717-4619-BFD6-63A6B56D38E6}" type="pres">
      <dgm:prSet presAssocID="{A10A291F-21AE-4267-8191-55BC7D7B9F74}" presName="parentLin" presStyleCnt="0"/>
      <dgm:spPr/>
    </dgm:pt>
    <dgm:pt modelId="{B2881D0D-93D9-4A1A-8009-5EA9A65657F1}" type="pres">
      <dgm:prSet presAssocID="{A10A291F-21AE-4267-8191-55BC7D7B9F74}" presName="parentLeftMargin" presStyleLbl="node1" presStyleIdx="2" presStyleCnt="4"/>
      <dgm:spPr/>
    </dgm:pt>
    <dgm:pt modelId="{53359A07-57FE-47BE-90AD-4C3292E36371}" type="pres">
      <dgm:prSet presAssocID="{A10A291F-21AE-4267-8191-55BC7D7B9F74}" presName="parentText" presStyleLbl="node1" presStyleIdx="3" presStyleCnt="4">
        <dgm:presLayoutVars>
          <dgm:chMax val="0"/>
          <dgm:bulletEnabled val="1"/>
        </dgm:presLayoutVars>
      </dgm:prSet>
      <dgm:spPr/>
    </dgm:pt>
    <dgm:pt modelId="{7BB1B4B7-7F85-4F9F-8988-C648B8FB75A9}" type="pres">
      <dgm:prSet presAssocID="{A10A291F-21AE-4267-8191-55BC7D7B9F74}" presName="negativeSpace" presStyleCnt="0"/>
      <dgm:spPr/>
    </dgm:pt>
    <dgm:pt modelId="{3A14318D-E2F8-43D3-A9B8-739D95F96A55}" type="pres">
      <dgm:prSet presAssocID="{A10A291F-21AE-4267-8191-55BC7D7B9F74}" presName="childText" presStyleLbl="conFgAcc1" presStyleIdx="3" presStyleCnt="4">
        <dgm:presLayoutVars>
          <dgm:bulletEnabled val="1"/>
        </dgm:presLayoutVars>
      </dgm:prSet>
      <dgm:spPr/>
    </dgm:pt>
  </dgm:ptLst>
  <dgm:cxnLst>
    <dgm:cxn modelId="{E02E6721-45ED-451D-94A1-52B4F1B9B987}" type="presOf" srcId="{2EDC8A9B-E695-40D8-9698-DB088F256C23}" destId="{9B32EA38-496D-47C2-8841-F9E312AD0723}" srcOrd="1" destOrd="0" presId="urn:microsoft.com/office/officeart/2005/8/layout/list1"/>
    <dgm:cxn modelId="{BD03FF26-5C9A-4F92-B6AC-982DF79754C4}" type="presOf" srcId="{BAF19826-8A88-4634-989B-A59E3EF83FC6}" destId="{5436789D-B497-449E-B5AC-42666C9F1B8B}" srcOrd="0" destOrd="0" presId="urn:microsoft.com/office/officeart/2005/8/layout/list1"/>
    <dgm:cxn modelId="{67956538-EED5-4FB4-82D8-FC3499E22916}" srcId="{AF298425-D46E-4FC7-B1B5-1E4CBB929AE3}" destId="{A10A291F-21AE-4267-8191-55BC7D7B9F74}" srcOrd="3" destOrd="0" parTransId="{1C7F5992-3DBD-4AEF-97EA-73724AB9916C}" sibTransId="{B244F646-5D2B-43D0-BB0D-88B7C788D7B7}"/>
    <dgm:cxn modelId="{AA9B5638-DDB8-4AB6-9240-8A3033AE6B69}" type="presOf" srcId="{BAF19826-8A88-4634-989B-A59E3EF83FC6}" destId="{DB19D8FE-C283-4B30-9D09-50E2AE7C3DB5}" srcOrd="1" destOrd="0" presId="urn:microsoft.com/office/officeart/2005/8/layout/list1"/>
    <dgm:cxn modelId="{D61B133C-A981-4975-B15F-B217E7E0969A}" type="presOf" srcId="{A10A291F-21AE-4267-8191-55BC7D7B9F74}" destId="{B2881D0D-93D9-4A1A-8009-5EA9A65657F1}" srcOrd="0" destOrd="0" presId="urn:microsoft.com/office/officeart/2005/8/layout/list1"/>
    <dgm:cxn modelId="{F5E17F42-4996-4D7C-A0A6-C0C07FFD35F7}" srcId="{AF298425-D46E-4FC7-B1B5-1E4CBB929AE3}" destId="{FDD1B118-291C-4FCF-B0B9-C8E378FA026D}" srcOrd="0" destOrd="0" parTransId="{0D874C7C-3269-4F6F-BD7D-C3CA9FA3A8DD}" sibTransId="{5F6EF5E1-0BE6-41B2-BDFD-88C410A3FFD5}"/>
    <dgm:cxn modelId="{9615B743-A4C9-4CEC-B95C-BE775350010F}" type="presOf" srcId="{AF298425-D46E-4FC7-B1B5-1E4CBB929AE3}" destId="{FA518886-5709-44EC-9CE6-196FEDFBA2F0}" srcOrd="0" destOrd="0" presId="urn:microsoft.com/office/officeart/2005/8/layout/list1"/>
    <dgm:cxn modelId="{10CC8C4A-F86E-472B-9456-97D33BE90860}" type="presOf" srcId="{FDD1B118-291C-4FCF-B0B9-C8E378FA026D}" destId="{0DA92ADB-CB3F-4533-918B-ABDAC89E7772}" srcOrd="1" destOrd="0" presId="urn:microsoft.com/office/officeart/2005/8/layout/list1"/>
    <dgm:cxn modelId="{73859D76-BFBE-4AA3-8C0C-591E4FE84C97}" type="presOf" srcId="{A10A291F-21AE-4267-8191-55BC7D7B9F74}" destId="{53359A07-57FE-47BE-90AD-4C3292E36371}" srcOrd="1" destOrd="0" presId="urn:microsoft.com/office/officeart/2005/8/layout/list1"/>
    <dgm:cxn modelId="{C26EA259-084F-4524-B393-D2BBE5061C89}" type="presOf" srcId="{FDD1B118-291C-4FCF-B0B9-C8E378FA026D}" destId="{3E96BB3F-F808-48CB-9371-6BCFD65781D5}" srcOrd="0" destOrd="0" presId="urn:microsoft.com/office/officeart/2005/8/layout/list1"/>
    <dgm:cxn modelId="{72A35C86-8A12-4BE1-AE6B-6C443052B8F4}" srcId="{AF298425-D46E-4FC7-B1B5-1E4CBB929AE3}" destId="{BAF19826-8A88-4634-989B-A59E3EF83FC6}" srcOrd="2" destOrd="0" parTransId="{BBE65EB8-A411-4B30-923E-AAC80ED79714}" sibTransId="{E3610F48-0681-4B6A-975E-AFE2AC7E221B}"/>
    <dgm:cxn modelId="{850D4FC9-DF73-4A4E-9DDE-2C2F95B8AF42}" srcId="{AF298425-D46E-4FC7-B1B5-1E4CBB929AE3}" destId="{2EDC8A9B-E695-40D8-9698-DB088F256C23}" srcOrd="1" destOrd="0" parTransId="{184BBFDA-2108-49EF-AE62-ECFBEFBF51FB}" sibTransId="{5FCC5C40-F317-436E-B65E-4BC581E87F6F}"/>
    <dgm:cxn modelId="{EDF96CDE-E61C-4D37-BEC6-C9DFAA1E7DC7}" type="presOf" srcId="{2EDC8A9B-E695-40D8-9698-DB088F256C23}" destId="{E6E03363-4D46-45CC-BF01-D7A233055B67}" srcOrd="0" destOrd="0" presId="urn:microsoft.com/office/officeart/2005/8/layout/list1"/>
    <dgm:cxn modelId="{CF3BEEE3-D46F-4C1D-914A-5409DA8C866B}" type="presParOf" srcId="{FA518886-5709-44EC-9CE6-196FEDFBA2F0}" destId="{07F12ED7-EF4A-4321-BD1C-D6C1CCA3AC5B}" srcOrd="0" destOrd="0" presId="urn:microsoft.com/office/officeart/2005/8/layout/list1"/>
    <dgm:cxn modelId="{05502235-D444-420F-BFB3-B596E62DB0E5}" type="presParOf" srcId="{07F12ED7-EF4A-4321-BD1C-D6C1CCA3AC5B}" destId="{3E96BB3F-F808-48CB-9371-6BCFD65781D5}" srcOrd="0" destOrd="0" presId="urn:microsoft.com/office/officeart/2005/8/layout/list1"/>
    <dgm:cxn modelId="{FD53E00E-7DAE-40B0-845D-6F858FBD47B3}" type="presParOf" srcId="{07F12ED7-EF4A-4321-BD1C-D6C1CCA3AC5B}" destId="{0DA92ADB-CB3F-4533-918B-ABDAC89E7772}" srcOrd="1" destOrd="0" presId="urn:microsoft.com/office/officeart/2005/8/layout/list1"/>
    <dgm:cxn modelId="{70D1F669-43F9-4B4E-86D9-3A06C57616C2}" type="presParOf" srcId="{FA518886-5709-44EC-9CE6-196FEDFBA2F0}" destId="{8215FF68-6698-4490-965A-1F76D5EC5BE4}" srcOrd="1" destOrd="0" presId="urn:microsoft.com/office/officeart/2005/8/layout/list1"/>
    <dgm:cxn modelId="{2475CC62-50C0-4B1B-B936-95C1DEB2374F}" type="presParOf" srcId="{FA518886-5709-44EC-9CE6-196FEDFBA2F0}" destId="{8C3A2D34-5363-4193-BD0A-3A21EF45337B}" srcOrd="2" destOrd="0" presId="urn:microsoft.com/office/officeart/2005/8/layout/list1"/>
    <dgm:cxn modelId="{771B441E-B663-4B54-A370-A4999EA36BCB}" type="presParOf" srcId="{FA518886-5709-44EC-9CE6-196FEDFBA2F0}" destId="{85015ABB-FBD5-44B7-BF49-FAAA4CADE5C0}" srcOrd="3" destOrd="0" presId="urn:microsoft.com/office/officeart/2005/8/layout/list1"/>
    <dgm:cxn modelId="{0922B8DB-0B13-4ACF-9E94-B925207E4A81}" type="presParOf" srcId="{FA518886-5709-44EC-9CE6-196FEDFBA2F0}" destId="{4DABE075-66E3-4010-9855-2C4EFA8C22E1}" srcOrd="4" destOrd="0" presId="urn:microsoft.com/office/officeart/2005/8/layout/list1"/>
    <dgm:cxn modelId="{5FBCEE6E-C560-45E6-BCE9-37B7B58E73A8}" type="presParOf" srcId="{4DABE075-66E3-4010-9855-2C4EFA8C22E1}" destId="{E6E03363-4D46-45CC-BF01-D7A233055B67}" srcOrd="0" destOrd="0" presId="urn:microsoft.com/office/officeart/2005/8/layout/list1"/>
    <dgm:cxn modelId="{3DCA5545-C17E-4785-BB6A-8DE0594CE0F8}" type="presParOf" srcId="{4DABE075-66E3-4010-9855-2C4EFA8C22E1}" destId="{9B32EA38-496D-47C2-8841-F9E312AD0723}" srcOrd="1" destOrd="0" presId="urn:microsoft.com/office/officeart/2005/8/layout/list1"/>
    <dgm:cxn modelId="{2F81F58F-1DF3-42F8-9129-6C6172EE2A7E}" type="presParOf" srcId="{FA518886-5709-44EC-9CE6-196FEDFBA2F0}" destId="{59C8D8FD-583E-451E-971A-5E9DF9178D25}" srcOrd="5" destOrd="0" presId="urn:microsoft.com/office/officeart/2005/8/layout/list1"/>
    <dgm:cxn modelId="{0AF60661-14FF-4D64-B336-F735F2F005F0}" type="presParOf" srcId="{FA518886-5709-44EC-9CE6-196FEDFBA2F0}" destId="{A3FC1BCE-557B-4AAC-BCBB-712EE1C025C3}" srcOrd="6" destOrd="0" presId="urn:microsoft.com/office/officeart/2005/8/layout/list1"/>
    <dgm:cxn modelId="{071DCBE3-132C-440D-825F-40353DC3A3A3}" type="presParOf" srcId="{FA518886-5709-44EC-9CE6-196FEDFBA2F0}" destId="{3A829B27-129F-41D0-800A-6DA5F8DA7C1A}" srcOrd="7" destOrd="0" presId="urn:microsoft.com/office/officeart/2005/8/layout/list1"/>
    <dgm:cxn modelId="{43B36281-F19F-42E7-ADF2-7B9A7BBE09EB}" type="presParOf" srcId="{FA518886-5709-44EC-9CE6-196FEDFBA2F0}" destId="{96075B20-3FD0-482A-ADA1-EC19F5F0A0FC}" srcOrd="8" destOrd="0" presId="urn:microsoft.com/office/officeart/2005/8/layout/list1"/>
    <dgm:cxn modelId="{F6035982-6542-42F0-9F5D-AC969629FDA6}" type="presParOf" srcId="{96075B20-3FD0-482A-ADA1-EC19F5F0A0FC}" destId="{5436789D-B497-449E-B5AC-42666C9F1B8B}" srcOrd="0" destOrd="0" presId="urn:microsoft.com/office/officeart/2005/8/layout/list1"/>
    <dgm:cxn modelId="{0DB36A55-4382-40B5-8DE9-9FE5A687F3E4}" type="presParOf" srcId="{96075B20-3FD0-482A-ADA1-EC19F5F0A0FC}" destId="{DB19D8FE-C283-4B30-9D09-50E2AE7C3DB5}" srcOrd="1" destOrd="0" presId="urn:microsoft.com/office/officeart/2005/8/layout/list1"/>
    <dgm:cxn modelId="{86F88900-8CDC-4FFF-BC3D-D35E83593E83}" type="presParOf" srcId="{FA518886-5709-44EC-9CE6-196FEDFBA2F0}" destId="{10E14D42-8DEA-49C9-881E-934A6138414F}" srcOrd="9" destOrd="0" presId="urn:microsoft.com/office/officeart/2005/8/layout/list1"/>
    <dgm:cxn modelId="{DD8A8F9B-6FF5-4219-91CF-53B55BAF78AD}" type="presParOf" srcId="{FA518886-5709-44EC-9CE6-196FEDFBA2F0}" destId="{5B523E85-CC6A-4044-83F6-47CAD0492E86}" srcOrd="10" destOrd="0" presId="urn:microsoft.com/office/officeart/2005/8/layout/list1"/>
    <dgm:cxn modelId="{6C55564F-F84E-4B4C-B609-A0F12FB7A62E}" type="presParOf" srcId="{FA518886-5709-44EC-9CE6-196FEDFBA2F0}" destId="{2F95DB01-FBB3-46B1-BBA1-2D48EB5E441E}" srcOrd="11" destOrd="0" presId="urn:microsoft.com/office/officeart/2005/8/layout/list1"/>
    <dgm:cxn modelId="{042FF971-6787-4FA4-9846-4F8E156A21D1}" type="presParOf" srcId="{FA518886-5709-44EC-9CE6-196FEDFBA2F0}" destId="{CF74AEEC-0717-4619-BFD6-63A6B56D38E6}" srcOrd="12" destOrd="0" presId="urn:microsoft.com/office/officeart/2005/8/layout/list1"/>
    <dgm:cxn modelId="{ECCE8B31-D27F-4B64-A23D-FDC46A3358F5}" type="presParOf" srcId="{CF74AEEC-0717-4619-BFD6-63A6B56D38E6}" destId="{B2881D0D-93D9-4A1A-8009-5EA9A65657F1}" srcOrd="0" destOrd="0" presId="urn:microsoft.com/office/officeart/2005/8/layout/list1"/>
    <dgm:cxn modelId="{E06695E4-0864-40D9-94B4-5E060CEC8387}" type="presParOf" srcId="{CF74AEEC-0717-4619-BFD6-63A6B56D38E6}" destId="{53359A07-57FE-47BE-90AD-4C3292E36371}" srcOrd="1" destOrd="0" presId="urn:microsoft.com/office/officeart/2005/8/layout/list1"/>
    <dgm:cxn modelId="{F2240C54-F35A-4413-AFF6-DDCBCC85D0DB}" type="presParOf" srcId="{FA518886-5709-44EC-9CE6-196FEDFBA2F0}" destId="{7BB1B4B7-7F85-4F9F-8988-C648B8FB75A9}" srcOrd="13" destOrd="0" presId="urn:microsoft.com/office/officeart/2005/8/layout/list1"/>
    <dgm:cxn modelId="{83BF02A1-E164-4955-981C-49F2A63D5002}" type="presParOf" srcId="{FA518886-5709-44EC-9CE6-196FEDFBA2F0}" destId="{3A14318D-E2F8-43D3-A9B8-739D95F96A5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FD16C-8173-44AC-80E8-A440EAD4D87E}">
      <dsp:nvSpPr>
        <dsp:cNvPr id="0" name=""/>
        <dsp:cNvSpPr/>
      </dsp:nvSpPr>
      <dsp:spPr>
        <a:xfrm>
          <a:off x="2133386" y="2396"/>
          <a:ext cx="2400059" cy="104790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AA/NA/smart recovery</a:t>
          </a:r>
        </a:p>
      </dsp:txBody>
      <dsp:txXfrm>
        <a:off x="2184541" y="53551"/>
        <a:ext cx="2297749" cy="945598"/>
      </dsp:txXfrm>
    </dsp:sp>
    <dsp:sp modelId="{E0E57925-725C-47DB-88BC-6A450F1AD1DB}">
      <dsp:nvSpPr>
        <dsp:cNvPr id="0" name=""/>
        <dsp:cNvSpPr/>
      </dsp:nvSpPr>
      <dsp:spPr>
        <a:xfrm>
          <a:off x="2133386" y="1102701"/>
          <a:ext cx="2400059" cy="104790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Sober living house</a:t>
          </a:r>
        </a:p>
      </dsp:txBody>
      <dsp:txXfrm>
        <a:off x="2184541" y="1153856"/>
        <a:ext cx="2297749" cy="945598"/>
      </dsp:txXfrm>
    </dsp:sp>
    <dsp:sp modelId="{698FC868-2997-4CA1-827A-68C7D4A2F099}">
      <dsp:nvSpPr>
        <dsp:cNvPr id="0" name=""/>
        <dsp:cNvSpPr/>
      </dsp:nvSpPr>
      <dsp:spPr>
        <a:xfrm>
          <a:off x="2133386" y="2203005"/>
          <a:ext cx="2400059" cy="104790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Workforces development centers; PLCCA, NAMI</a:t>
          </a:r>
        </a:p>
      </dsp:txBody>
      <dsp:txXfrm>
        <a:off x="2184541" y="2254160"/>
        <a:ext cx="2297749" cy="945598"/>
      </dsp:txXfrm>
    </dsp:sp>
    <dsp:sp modelId="{AF5AC320-F87D-4911-8365-F75EB3B783A2}">
      <dsp:nvSpPr>
        <dsp:cNvPr id="0" name=""/>
        <dsp:cNvSpPr/>
      </dsp:nvSpPr>
      <dsp:spPr>
        <a:xfrm>
          <a:off x="2133386" y="3303309"/>
          <a:ext cx="2400059" cy="104790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Medicaid</a:t>
          </a:r>
        </a:p>
      </dsp:txBody>
      <dsp:txXfrm>
        <a:off x="2184541" y="3354464"/>
        <a:ext cx="2297749" cy="945598"/>
      </dsp:txXfrm>
    </dsp:sp>
    <dsp:sp modelId="{9809BE8E-313E-423F-9849-7AFA8055CAEF}">
      <dsp:nvSpPr>
        <dsp:cNvPr id="0" name=""/>
        <dsp:cNvSpPr/>
      </dsp:nvSpPr>
      <dsp:spPr>
        <a:xfrm>
          <a:off x="2133386" y="4403614"/>
          <a:ext cx="2400059" cy="104790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Legal aid societies, re-entry programs </a:t>
          </a:r>
        </a:p>
      </dsp:txBody>
      <dsp:txXfrm>
        <a:off x="2184541" y="4454769"/>
        <a:ext cx="2297749" cy="945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D67FB-3337-4F12-B664-45EA931FC6DA}">
      <dsp:nvSpPr>
        <dsp:cNvPr id="0" name=""/>
        <dsp:cNvSpPr/>
      </dsp:nvSpPr>
      <dsp:spPr>
        <a:xfrm>
          <a:off x="0" y="76195"/>
          <a:ext cx="6666833" cy="127570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FFFFFF"/>
              </a:solidFill>
              <a:latin typeface="Aptos"/>
              <a:ea typeface="+mn-ea"/>
              <a:cs typeface="+mn-cs"/>
            </a:rPr>
            <a:t>Reduces isolation:</a:t>
          </a:r>
          <a:r>
            <a:rPr lang="en-US" sz="2000" kern="1200">
              <a:solidFill>
                <a:srgbClr val="FFFFFF"/>
              </a:solidFill>
              <a:latin typeface="Aptos"/>
              <a:ea typeface="+mn-ea"/>
              <a:cs typeface="+mn-cs"/>
            </a:rPr>
            <a:t> Low-SES individuals often face limited family or financial support. Community networks help rebuild connection.</a:t>
          </a:r>
        </a:p>
      </dsp:txBody>
      <dsp:txXfrm>
        <a:off x="62275" y="138470"/>
        <a:ext cx="6542283" cy="1151152"/>
      </dsp:txXfrm>
    </dsp:sp>
    <dsp:sp modelId="{41F204DA-8995-42E2-AB78-057AF37F51B8}">
      <dsp:nvSpPr>
        <dsp:cNvPr id="0" name=""/>
        <dsp:cNvSpPr/>
      </dsp:nvSpPr>
      <dsp:spPr>
        <a:xfrm>
          <a:off x="0" y="1418137"/>
          <a:ext cx="6666833" cy="1275702"/>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solidFill>
                <a:srgbClr val="FFFFFF"/>
              </a:solidFill>
              <a:latin typeface="Aptos"/>
              <a:ea typeface="+mn-ea"/>
              <a:cs typeface="+mn-cs"/>
            </a:rPr>
            <a:t>Improves long-term outcomes:</a:t>
          </a:r>
          <a:r>
            <a:rPr lang="en-US" sz="2300" kern="1200">
              <a:solidFill>
                <a:srgbClr val="FFFFFF"/>
              </a:solidFill>
              <a:latin typeface="Aptos"/>
              <a:ea typeface="+mn-ea"/>
              <a:cs typeface="+mn-cs"/>
            </a:rPr>
            <a:t> Research shows recovery capital (social, physical, and cultural resources) predicts sustained sobriety.</a:t>
          </a:r>
        </a:p>
      </dsp:txBody>
      <dsp:txXfrm>
        <a:off x="62275" y="1480412"/>
        <a:ext cx="6542283" cy="1151152"/>
      </dsp:txXfrm>
    </dsp:sp>
    <dsp:sp modelId="{8B7C98A6-49C7-4E62-85E9-56A73B88720E}">
      <dsp:nvSpPr>
        <dsp:cNvPr id="0" name=""/>
        <dsp:cNvSpPr/>
      </dsp:nvSpPr>
      <dsp:spPr>
        <a:xfrm>
          <a:off x="0" y="2760080"/>
          <a:ext cx="6666833" cy="1275702"/>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solidFill>
                <a:srgbClr val="FFFFFF"/>
              </a:solidFill>
              <a:latin typeface="Aptos"/>
              <a:ea typeface="+mn-ea"/>
              <a:cs typeface="+mn-cs"/>
            </a:rPr>
            <a:t>Bridges treatment and real life:</a:t>
          </a:r>
          <a:r>
            <a:rPr lang="en-US" sz="2300" kern="1200">
              <a:solidFill>
                <a:srgbClr val="FFFFFF"/>
              </a:solidFill>
              <a:latin typeface="Aptos"/>
              <a:ea typeface="+mn-ea"/>
              <a:cs typeface="+mn-cs"/>
            </a:rPr>
            <a:t> Clients can continue support after discharge, preventing relapse.</a:t>
          </a:r>
        </a:p>
      </dsp:txBody>
      <dsp:txXfrm>
        <a:off x="62275" y="2822355"/>
        <a:ext cx="6542283" cy="1151152"/>
      </dsp:txXfrm>
    </dsp:sp>
    <dsp:sp modelId="{19C0D14F-DA40-44DD-955B-5C8E3E0AD13E}">
      <dsp:nvSpPr>
        <dsp:cNvPr id="0" name=""/>
        <dsp:cNvSpPr/>
      </dsp:nvSpPr>
      <dsp:spPr>
        <a:xfrm>
          <a:off x="0" y="4102022"/>
          <a:ext cx="6666833" cy="1275702"/>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solidFill>
                <a:srgbClr val="FFFFFF"/>
              </a:solidFill>
              <a:latin typeface="Aptos"/>
              <a:ea typeface="+mn-ea"/>
              <a:cs typeface="+mn-cs"/>
            </a:rPr>
            <a:t>Promotes empowerment:</a:t>
          </a:r>
          <a:r>
            <a:rPr lang="en-US" sz="2300" kern="1200">
              <a:solidFill>
                <a:srgbClr val="FFFFFF"/>
              </a:solidFill>
              <a:latin typeface="Aptos"/>
              <a:ea typeface="+mn-ea"/>
              <a:cs typeface="+mn-cs"/>
            </a:rPr>
            <a:t> Access to resources restores autonomy and dignity.</a:t>
          </a:r>
        </a:p>
      </dsp:txBody>
      <dsp:txXfrm>
        <a:off x="62275" y="4164297"/>
        <a:ext cx="6542283" cy="1151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A2D34-5363-4193-BD0A-3A21EF45337B}">
      <dsp:nvSpPr>
        <dsp:cNvPr id="0" name=""/>
        <dsp:cNvSpPr/>
      </dsp:nvSpPr>
      <dsp:spPr>
        <a:xfrm>
          <a:off x="0" y="1188499"/>
          <a:ext cx="6666833"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DA92ADB-CB3F-4533-918B-ABDAC89E7772}">
      <dsp:nvSpPr>
        <dsp:cNvPr id="0" name=""/>
        <dsp:cNvSpPr/>
      </dsp:nvSpPr>
      <dsp:spPr>
        <a:xfrm>
          <a:off x="333341" y="878539"/>
          <a:ext cx="4666783"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rtl="0">
            <a:lnSpc>
              <a:spcPct val="90000"/>
            </a:lnSpc>
            <a:spcBef>
              <a:spcPct val="0"/>
            </a:spcBef>
            <a:spcAft>
              <a:spcPct val="35000"/>
            </a:spcAft>
            <a:buNone/>
          </a:pPr>
          <a:r>
            <a:rPr lang="en-US" sz="2100" kern="1200">
              <a:solidFill>
                <a:srgbClr val="FFFFFF"/>
              </a:solidFill>
              <a:latin typeface="Aptos"/>
              <a:ea typeface="+mn-ea"/>
              <a:cs typeface="+mn-cs"/>
            </a:rPr>
            <a:t>Group Therapy</a:t>
          </a:r>
        </a:p>
      </dsp:txBody>
      <dsp:txXfrm>
        <a:off x="363603" y="908801"/>
        <a:ext cx="4606259" cy="559396"/>
      </dsp:txXfrm>
    </dsp:sp>
    <dsp:sp modelId="{A3FC1BCE-557B-4AAC-BCBB-712EE1C025C3}">
      <dsp:nvSpPr>
        <dsp:cNvPr id="0" name=""/>
        <dsp:cNvSpPr/>
      </dsp:nvSpPr>
      <dsp:spPr>
        <a:xfrm>
          <a:off x="0" y="2141059"/>
          <a:ext cx="6666833"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B32EA38-496D-47C2-8841-F9E312AD0723}">
      <dsp:nvSpPr>
        <dsp:cNvPr id="0" name=""/>
        <dsp:cNvSpPr/>
      </dsp:nvSpPr>
      <dsp:spPr>
        <a:xfrm>
          <a:off x="333341" y="1831099"/>
          <a:ext cx="4666783"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rtl="0">
            <a:lnSpc>
              <a:spcPct val="90000"/>
            </a:lnSpc>
            <a:spcBef>
              <a:spcPct val="0"/>
            </a:spcBef>
            <a:spcAft>
              <a:spcPct val="35000"/>
            </a:spcAft>
            <a:buNone/>
          </a:pPr>
          <a:r>
            <a:rPr lang="en-US" sz="2100" kern="1200">
              <a:solidFill>
                <a:srgbClr val="FFFFFF"/>
              </a:solidFill>
              <a:latin typeface="Aptos" panose="02110004020202020204"/>
              <a:ea typeface="+mn-ea"/>
              <a:cs typeface="+mn-cs"/>
            </a:rPr>
            <a:t>Individual Therapy</a:t>
          </a:r>
        </a:p>
      </dsp:txBody>
      <dsp:txXfrm>
        <a:off x="363603" y="1861361"/>
        <a:ext cx="4606259" cy="559396"/>
      </dsp:txXfrm>
    </dsp:sp>
    <dsp:sp modelId="{5B523E85-CC6A-4044-83F6-47CAD0492E86}">
      <dsp:nvSpPr>
        <dsp:cNvPr id="0" name=""/>
        <dsp:cNvSpPr/>
      </dsp:nvSpPr>
      <dsp:spPr>
        <a:xfrm>
          <a:off x="0" y="3093620"/>
          <a:ext cx="6666833"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B19D8FE-C283-4B30-9D09-50E2AE7C3DB5}">
      <dsp:nvSpPr>
        <dsp:cNvPr id="0" name=""/>
        <dsp:cNvSpPr/>
      </dsp:nvSpPr>
      <dsp:spPr>
        <a:xfrm>
          <a:off x="333341" y="2783660"/>
          <a:ext cx="4666783"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rtl="0">
            <a:lnSpc>
              <a:spcPct val="90000"/>
            </a:lnSpc>
            <a:spcBef>
              <a:spcPct val="0"/>
            </a:spcBef>
            <a:spcAft>
              <a:spcPct val="35000"/>
            </a:spcAft>
            <a:buNone/>
          </a:pPr>
          <a:r>
            <a:rPr lang="en-US" sz="2100" kern="1200">
              <a:solidFill>
                <a:srgbClr val="FFFFFF"/>
              </a:solidFill>
              <a:latin typeface="Aptos" panose="02110004020202020204"/>
              <a:ea typeface="+mn-ea"/>
              <a:cs typeface="+mn-cs"/>
            </a:rPr>
            <a:t> Psychiatric Medication Management</a:t>
          </a:r>
        </a:p>
      </dsp:txBody>
      <dsp:txXfrm>
        <a:off x="363603" y="2813922"/>
        <a:ext cx="4606259" cy="559396"/>
      </dsp:txXfrm>
    </dsp:sp>
    <dsp:sp modelId="{3A14318D-E2F8-43D3-A9B8-739D95F96A55}">
      <dsp:nvSpPr>
        <dsp:cNvPr id="0" name=""/>
        <dsp:cNvSpPr/>
      </dsp:nvSpPr>
      <dsp:spPr>
        <a:xfrm>
          <a:off x="0" y="4046180"/>
          <a:ext cx="6666833"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3359A07-57FE-47BE-90AD-4C3292E36371}">
      <dsp:nvSpPr>
        <dsp:cNvPr id="0" name=""/>
        <dsp:cNvSpPr/>
      </dsp:nvSpPr>
      <dsp:spPr>
        <a:xfrm>
          <a:off x="333341" y="3736220"/>
          <a:ext cx="4666783"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rtl="0">
            <a:lnSpc>
              <a:spcPct val="90000"/>
            </a:lnSpc>
            <a:spcBef>
              <a:spcPct val="0"/>
            </a:spcBef>
            <a:spcAft>
              <a:spcPct val="35000"/>
            </a:spcAft>
            <a:buNone/>
          </a:pPr>
          <a:r>
            <a:rPr lang="en-US" sz="2100" kern="1200">
              <a:solidFill>
                <a:srgbClr val="FFFFFF"/>
              </a:solidFill>
              <a:latin typeface="Aptos" panose="02110004020202020204"/>
              <a:ea typeface="+mn-ea"/>
              <a:cs typeface="+mn-cs"/>
            </a:rPr>
            <a:t> Psychoeducation</a:t>
          </a:r>
        </a:p>
      </dsp:txBody>
      <dsp:txXfrm>
        <a:off x="363603" y="3766482"/>
        <a:ext cx="4606259"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23DF7-3AE4-4D3A-99F5-DC7092E8BA49}">
      <dsp:nvSpPr>
        <dsp:cNvPr id="0" name=""/>
        <dsp:cNvSpPr/>
      </dsp:nvSpPr>
      <dsp:spPr>
        <a:xfrm>
          <a:off x="0" y="2215"/>
          <a:ext cx="6651253"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05933-D626-476D-8B64-002B0000ECE2}">
      <dsp:nvSpPr>
        <dsp:cNvPr id="0" name=""/>
        <dsp:cNvSpPr/>
      </dsp:nvSpPr>
      <dsp:spPr>
        <a:xfrm>
          <a:off x="339712" y="254894"/>
          <a:ext cx="617659" cy="617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0CE330-3CA7-40DE-96D7-D7955F311651}">
      <dsp:nvSpPr>
        <dsp:cNvPr id="0" name=""/>
        <dsp:cNvSpPr/>
      </dsp:nvSpPr>
      <dsp:spPr>
        <a:xfrm>
          <a:off x="1297085" y="2215"/>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n-US" sz="2200" kern="1200"/>
            <a:t>Also known as "safe stations"</a:t>
          </a:r>
        </a:p>
      </dsp:txBody>
      <dsp:txXfrm>
        <a:off x="1297085" y="2215"/>
        <a:ext cx="5354167" cy="1123017"/>
      </dsp:txXfrm>
    </dsp:sp>
    <dsp:sp modelId="{5A20DC6F-4A29-4F11-BFBD-1505A65F1B5F}">
      <dsp:nvSpPr>
        <dsp:cNvPr id="0" name=""/>
        <dsp:cNvSpPr/>
      </dsp:nvSpPr>
      <dsp:spPr>
        <a:xfrm>
          <a:off x="0" y="1405987"/>
          <a:ext cx="6651253"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0229D-0F6B-47A6-AB19-DEF4B801B020}">
      <dsp:nvSpPr>
        <dsp:cNvPr id="0" name=""/>
        <dsp:cNvSpPr/>
      </dsp:nvSpPr>
      <dsp:spPr>
        <a:xfrm>
          <a:off x="339712" y="1658666"/>
          <a:ext cx="617659" cy="6176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FFE341-4E77-43D5-85BF-BB7C3036FD07}">
      <dsp:nvSpPr>
        <dsp:cNvPr id="0" name=""/>
        <dsp:cNvSpPr/>
      </dsp:nvSpPr>
      <dsp:spPr>
        <a:xfrm>
          <a:off x="1297085" y="1405987"/>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n-US" sz="2200" kern="1200"/>
            <a:t>Aims to connect community, law enforcement and substance facilities </a:t>
          </a:r>
        </a:p>
      </dsp:txBody>
      <dsp:txXfrm>
        <a:off x="1297085" y="1405987"/>
        <a:ext cx="5354167" cy="1123017"/>
      </dsp:txXfrm>
    </dsp:sp>
    <dsp:sp modelId="{C3CA2AC1-314C-41CC-8152-914E8A2B0127}">
      <dsp:nvSpPr>
        <dsp:cNvPr id="0" name=""/>
        <dsp:cNvSpPr/>
      </dsp:nvSpPr>
      <dsp:spPr>
        <a:xfrm>
          <a:off x="0" y="2809759"/>
          <a:ext cx="6651253"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9D2B9D-F55A-4D3E-BBBF-A6EBA0250C6D}">
      <dsp:nvSpPr>
        <dsp:cNvPr id="0" name=""/>
        <dsp:cNvSpPr/>
      </dsp:nvSpPr>
      <dsp:spPr>
        <a:xfrm>
          <a:off x="339712" y="3062438"/>
          <a:ext cx="617659" cy="6176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F6249A-87F8-42B7-9B72-F4ABA515CFF5}">
      <dsp:nvSpPr>
        <dsp:cNvPr id="0" name=""/>
        <dsp:cNvSpPr/>
      </dsp:nvSpPr>
      <dsp:spPr>
        <a:xfrm>
          <a:off x="1297085" y="2809759"/>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n-US" sz="2200" kern="1200"/>
            <a:t>Allows for individuals struggling with addiction to seek help</a:t>
          </a:r>
        </a:p>
      </dsp:txBody>
      <dsp:txXfrm>
        <a:off x="1297085" y="2809759"/>
        <a:ext cx="5354167" cy="1123017"/>
      </dsp:txXfrm>
    </dsp:sp>
    <dsp:sp modelId="{6F7CEB67-69EC-4A6F-BE83-67E411F85274}">
      <dsp:nvSpPr>
        <dsp:cNvPr id="0" name=""/>
        <dsp:cNvSpPr/>
      </dsp:nvSpPr>
      <dsp:spPr>
        <a:xfrm>
          <a:off x="0" y="4213530"/>
          <a:ext cx="6651253"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E204B-1572-40B2-A092-4145E37A0A08}">
      <dsp:nvSpPr>
        <dsp:cNvPr id="0" name=""/>
        <dsp:cNvSpPr/>
      </dsp:nvSpPr>
      <dsp:spPr>
        <a:xfrm>
          <a:off x="339712" y="4466209"/>
          <a:ext cx="617659" cy="6176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DDBF66-ADAE-4CEF-86D1-A64C1FE69463}">
      <dsp:nvSpPr>
        <dsp:cNvPr id="0" name=""/>
        <dsp:cNvSpPr/>
      </dsp:nvSpPr>
      <dsp:spPr>
        <a:xfrm>
          <a:off x="1297085" y="4213530"/>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n-US" sz="2200" kern="1200"/>
            <a:t>Helps reduce recidivism and improve life outcome</a:t>
          </a:r>
        </a:p>
      </dsp:txBody>
      <dsp:txXfrm>
        <a:off x="1297085" y="4213530"/>
        <a:ext cx="5354167" cy="1123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AF79C-0E18-4729-BEEE-15441063C3AD}">
      <dsp:nvSpPr>
        <dsp:cNvPr id="0" name=""/>
        <dsp:cNvSpPr/>
      </dsp:nvSpPr>
      <dsp:spPr>
        <a:xfrm>
          <a:off x="0" y="84604"/>
          <a:ext cx="6666833" cy="127149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Educating individuals on the signs of an overdose</a:t>
          </a:r>
        </a:p>
      </dsp:txBody>
      <dsp:txXfrm>
        <a:off x="62069" y="146673"/>
        <a:ext cx="6542695" cy="1147359"/>
      </dsp:txXfrm>
    </dsp:sp>
    <dsp:sp modelId="{089EF951-81AD-4368-810E-D69C7AF45C1D}">
      <dsp:nvSpPr>
        <dsp:cNvPr id="0" name=""/>
        <dsp:cNvSpPr/>
      </dsp:nvSpPr>
      <dsp:spPr>
        <a:xfrm>
          <a:off x="0" y="1422342"/>
          <a:ext cx="6666833" cy="1271497"/>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Providing insight into post-overdose care</a:t>
          </a:r>
        </a:p>
      </dsp:txBody>
      <dsp:txXfrm>
        <a:off x="62069" y="1484411"/>
        <a:ext cx="6542695" cy="1147359"/>
      </dsp:txXfrm>
    </dsp:sp>
    <dsp:sp modelId="{04BBCC21-B10D-423C-ABE4-812B992D6ACC}">
      <dsp:nvSpPr>
        <dsp:cNvPr id="0" name=""/>
        <dsp:cNvSpPr/>
      </dsp:nvSpPr>
      <dsp:spPr>
        <a:xfrm>
          <a:off x="0" y="2760080"/>
          <a:ext cx="6666833" cy="1271497"/>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Training in a shared space that allows for a sense of community; gaining an understanding of each other's experience in the field</a:t>
          </a:r>
        </a:p>
      </dsp:txBody>
      <dsp:txXfrm>
        <a:off x="62069" y="2822149"/>
        <a:ext cx="6542695" cy="1147359"/>
      </dsp:txXfrm>
    </dsp:sp>
    <dsp:sp modelId="{CE8F1444-E63D-41A4-80C8-1099F7706EBB}">
      <dsp:nvSpPr>
        <dsp:cNvPr id="0" name=""/>
        <dsp:cNvSpPr/>
      </dsp:nvSpPr>
      <dsp:spPr>
        <a:xfrm>
          <a:off x="0" y="4097817"/>
          <a:ext cx="6666833" cy="1271497"/>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Psychoeducation on harm reduction</a:t>
          </a:r>
        </a:p>
      </dsp:txBody>
      <dsp:txXfrm>
        <a:off x="62069" y="4159886"/>
        <a:ext cx="6542695" cy="1147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DEDB8-C305-4AB4-8414-0FA36E82917B}">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FCD567-CE2C-4130-9A17-8103B8F60EB2}">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4EC14-0305-4AB6-BC05-64E24C85E60D}">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A treatment plan is put together by a multidisciplinary team</a:t>
          </a:r>
        </a:p>
      </dsp:txBody>
      <dsp:txXfrm>
        <a:off x="1948202" y="368029"/>
        <a:ext cx="3233964" cy="1371985"/>
      </dsp:txXfrm>
    </dsp:sp>
    <dsp:sp modelId="{61E2D15A-7784-4D10-BD0E-2F934BFFD567}">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17B0F-0D57-45CA-83B9-35D3EA1C7FCA}">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75C4A2-A8B8-4E10-9422-9D9113EA6B6C}">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The plan may include a combinations of things, including detox, support groups</a:t>
          </a:r>
        </a:p>
      </dsp:txBody>
      <dsp:txXfrm>
        <a:off x="7411643" y="368029"/>
        <a:ext cx="3233964" cy="1371985"/>
      </dsp:txXfrm>
    </dsp:sp>
    <dsp:sp modelId="{4F738FDF-7449-4F68-BAE3-B228E17E3722}">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5904E-D5B7-48E4-8E73-223E73EC37A4}">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D7FD1E-14AA-466B-87B2-B0B605276E53}">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The client's participation is monitored through various activites (random drug testing, court hearings.) </a:t>
          </a:r>
        </a:p>
      </dsp:txBody>
      <dsp:txXfrm>
        <a:off x="1948202" y="2452790"/>
        <a:ext cx="3233964" cy="1371985"/>
      </dsp:txXfrm>
    </dsp:sp>
    <dsp:sp modelId="{B10DE69B-BFDF-4C1F-B0BF-4CC015368B05}">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B1178-FAE8-48F3-AA9A-8BF8752C3BD6}">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C4C0FF-C4AB-4BCA-9C15-2891EFEC9390}">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This is another program that reduces recidivism </a:t>
          </a:r>
        </a:p>
      </dsp:txBody>
      <dsp:txXfrm>
        <a:off x="7411643" y="2452790"/>
        <a:ext cx="3233964" cy="13719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A2D34-5363-4193-BD0A-3A21EF45337B}">
      <dsp:nvSpPr>
        <dsp:cNvPr id="0" name=""/>
        <dsp:cNvSpPr/>
      </dsp:nvSpPr>
      <dsp:spPr>
        <a:xfrm>
          <a:off x="0" y="822199"/>
          <a:ext cx="6666833"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DA92ADB-CB3F-4533-918B-ABDAC89E7772}">
      <dsp:nvSpPr>
        <dsp:cNvPr id="0" name=""/>
        <dsp:cNvSpPr/>
      </dsp:nvSpPr>
      <dsp:spPr>
        <a:xfrm>
          <a:off x="333341" y="438439"/>
          <a:ext cx="4666783"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en-US" sz="2600" kern="1200"/>
            <a:t>Lower socioeconomic status</a:t>
          </a:r>
        </a:p>
      </dsp:txBody>
      <dsp:txXfrm>
        <a:off x="370808" y="475906"/>
        <a:ext cx="4591849" cy="692586"/>
      </dsp:txXfrm>
    </dsp:sp>
    <dsp:sp modelId="{A3FC1BCE-557B-4AAC-BCBB-712EE1C025C3}">
      <dsp:nvSpPr>
        <dsp:cNvPr id="0" name=""/>
        <dsp:cNvSpPr/>
      </dsp:nvSpPr>
      <dsp:spPr>
        <a:xfrm>
          <a:off x="0" y="2001559"/>
          <a:ext cx="6666833"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B32EA38-496D-47C2-8841-F9E312AD0723}">
      <dsp:nvSpPr>
        <dsp:cNvPr id="0" name=""/>
        <dsp:cNvSpPr/>
      </dsp:nvSpPr>
      <dsp:spPr>
        <a:xfrm>
          <a:off x="333341" y="1617799"/>
          <a:ext cx="4666783"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en-US" sz="2600" kern="1200"/>
            <a:t>Language barriers</a:t>
          </a:r>
        </a:p>
      </dsp:txBody>
      <dsp:txXfrm>
        <a:off x="370808" y="1655266"/>
        <a:ext cx="4591849" cy="692586"/>
      </dsp:txXfrm>
    </dsp:sp>
    <dsp:sp modelId="{5B523E85-CC6A-4044-83F6-47CAD0492E86}">
      <dsp:nvSpPr>
        <dsp:cNvPr id="0" name=""/>
        <dsp:cNvSpPr/>
      </dsp:nvSpPr>
      <dsp:spPr>
        <a:xfrm>
          <a:off x="0" y="3180920"/>
          <a:ext cx="6666833"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B19D8FE-C283-4B30-9D09-50E2AE7C3DB5}">
      <dsp:nvSpPr>
        <dsp:cNvPr id="0" name=""/>
        <dsp:cNvSpPr/>
      </dsp:nvSpPr>
      <dsp:spPr>
        <a:xfrm>
          <a:off x="333341" y="2797160"/>
          <a:ext cx="4666783"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en-US" sz="2600" kern="1200"/>
            <a:t>Stigma/labeling</a:t>
          </a:r>
        </a:p>
      </dsp:txBody>
      <dsp:txXfrm>
        <a:off x="370808" y="2834627"/>
        <a:ext cx="4591849" cy="692586"/>
      </dsp:txXfrm>
    </dsp:sp>
    <dsp:sp modelId="{3A14318D-E2F8-43D3-A9B8-739D95F96A55}">
      <dsp:nvSpPr>
        <dsp:cNvPr id="0" name=""/>
        <dsp:cNvSpPr/>
      </dsp:nvSpPr>
      <dsp:spPr>
        <a:xfrm>
          <a:off x="0" y="4360280"/>
          <a:ext cx="6666833"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3359A07-57FE-47BE-90AD-4C3292E36371}">
      <dsp:nvSpPr>
        <dsp:cNvPr id="0" name=""/>
        <dsp:cNvSpPr/>
      </dsp:nvSpPr>
      <dsp:spPr>
        <a:xfrm>
          <a:off x="333341" y="3976520"/>
          <a:ext cx="4666783"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en-US" sz="2600" kern="1200"/>
            <a:t>Discrimination</a:t>
          </a:r>
        </a:p>
      </dsp:txBody>
      <dsp:txXfrm>
        <a:off x="370808" y="4013987"/>
        <a:ext cx="4591849"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79D7D-EBA3-4AEB-8BB7-F1BA5D44B4F5}" type="datetimeFigureOut">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90227-98D5-44F6-A6EE-00985C218216}" type="slidenum">
              <a:t>‹#›</a:t>
            </a:fld>
            <a:endParaRPr lang="en-US"/>
          </a:p>
        </p:txBody>
      </p:sp>
    </p:spTree>
    <p:extLst>
      <p:ext uri="{BB962C8B-B14F-4D97-AF65-F5344CB8AC3E}">
        <p14:creationId xmlns:p14="http://schemas.microsoft.com/office/powerpoint/2010/main" val="366095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Offers accountability, belonging, and modeling of sober living, </a:t>
            </a:r>
          </a:p>
          <a:p>
            <a:endParaRPr lang="en-US">
              <a:ea typeface="Calibri"/>
              <a:cs typeface="Calibri"/>
            </a:endParaRPr>
          </a:p>
          <a:p>
            <a:r>
              <a:rPr lang="en-US"/>
              <a:t>Workforce development centers, job readiness training, GED or community college programs</a:t>
            </a:r>
            <a:endParaRPr lang="en-US">
              <a:ea typeface="Calibri"/>
              <a:cs typeface="Calibri"/>
            </a:endParaRPr>
          </a:p>
          <a:p>
            <a:r>
              <a:rPr lang="en-US"/>
              <a:t>Builds self-efficacy and reduces economic stressors linked to relapse</a:t>
            </a:r>
            <a:endParaRPr lang="en-US">
              <a:ea typeface="Calibri"/>
              <a:cs typeface="Calibri"/>
            </a:endParaRPr>
          </a:p>
          <a:p>
            <a:endParaRPr lang="en-US">
              <a:ea typeface="Calibri"/>
              <a:cs typeface="Calibri"/>
            </a:endParaRPr>
          </a:p>
          <a:p>
            <a:r>
              <a:rPr lang="en-US"/>
              <a:t>SNAP, Medicaid, transportation vouchers, childcare subsidies</a:t>
            </a:r>
            <a:endParaRPr lang="en-US">
              <a:ea typeface="Calibri"/>
              <a:cs typeface="Calibri"/>
            </a:endParaRPr>
          </a:p>
          <a:p>
            <a:r>
              <a:rPr lang="en-US"/>
              <a:t>Addresses basic needs that allow focus on recovery</a:t>
            </a:r>
            <a:endParaRPr lang="en-US">
              <a:ea typeface="Calibri"/>
              <a:cs typeface="Calibri"/>
            </a:endParaRPr>
          </a:p>
          <a:p>
            <a:endParaRPr lang="en-US">
              <a:ea typeface="Calibri"/>
              <a:cs typeface="Calibri"/>
            </a:endParaRPr>
          </a:p>
          <a:p>
            <a:r>
              <a:rPr lang="en-US"/>
              <a:t>Re-entry programs, legal aid societies, expungement clinics</a:t>
            </a:r>
          </a:p>
          <a:p>
            <a:r>
              <a:rPr lang="en-US"/>
              <a:t>Reduce barriers to employment and housing</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3890227-98D5-44F6-A6EE-00985C218216}" type="slidenum">
              <a:t>3</a:t>
            </a:fld>
            <a:endParaRPr lang="en-US"/>
          </a:p>
        </p:txBody>
      </p:sp>
    </p:spTree>
    <p:extLst>
      <p:ext uri="{BB962C8B-B14F-4D97-AF65-F5344CB8AC3E}">
        <p14:creationId xmlns:p14="http://schemas.microsoft.com/office/powerpoint/2010/main" val="322091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A4DE-4E3C-590A-11BA-97C5434D2D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D3FF0-1FD9-0BB0-D6AE-71ACDA226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BD4B1-2530-F2B7-7450-47E88B3BA94C}"/>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5" name="Footer Placeholder 4">
            <a:extLst>
              <a:ext uri="{FF2B5EF4-FFF2-40B4-BE49-F238E27FC236}">
                <a16:creationId xmlns:a16="http://schemas.microsoft.com/office/drawing/2014/main" id="{1EE29D05-C82B-24E0-C3A3-9D6B9F504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C46C5-882A-1E0E-A5E0-56287AD5B369}"/>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184779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E05A-4C45-B4E0-4EC9-D0E3403D0E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8F56E2-3ED1-9303-2E93-2CBDBFC15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32F73-65F1-F05E-6EBD-57CD8521C563}"/>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5" name="Footer Placeholder 4">
            <a:extLst>
              <a:ext uri="{FF2B5EF4-FFF2-40B4-BE49-F238E27FC236}">
                <a16:creationId xmlns:a16="http://schemas.microsoft.com/office/drawing/2014/main" id="{7AAF6DA5-71F1-5076-212D-DE104C7D1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808F4-15A1-8F56-42ED-C220836AE293}"/>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295918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BA39CD-2AD1-0E2A-F78C-935E17FA37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54CFE6-E358-A8FA-FEBC-E1BF46ACD0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ABE1B-3286-AAE2-56C8-CF3B5B0F479C}"/>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5" name="Footer Placeholder 4">
            <a:extLst>
              <a:ext uri="{FF2B5EF4-FFF2-40B4-BE49-F238E27FC236}">
                <a16:creationId xmlns:a16="http://schemas.microsoft.com/office/drawing/2014/main" id="{942A9588-D744-D8EC-0AFF-E40847C8F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55FB3-8450-C81E-A9B0-F7E3EB31A918}"/>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171856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1555-2083-50B6-F2CF-001470172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38AF65-B5EC-700C-3F54-5596283A71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5545D-C426-7CEA-73D0-1A6CE000E0CD}"/>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5" name="Footer Placeholder 4">
            <a:extLst>
              <a:ext uri="{FF2B5EF4-FFF2-40B4-BE49-F238E27FC236}">
                <a16:creationId xmlns:a16="http://schemas.microsoft.com/office/drawing/2014/main" id="{F7B6E248-E610-101C-BD02-DA5FDDFF5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11C7E-9DAD-3646-5D9F-9C6AB592AE9F}"/>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415127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9CA0-E20D-7962-CBE4-FAC088AADE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70DC41-44DD-7A2D-D906-273CAB003E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2A488F-FFD5-F7E0-ECD0-1228F6371497}"/>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5" name="Footer Placeholder 4">
            <a:extLst>
              <a:ext uri="{FF2B5EF4-FFF2-40B4-BE49-F238E27FC236}">
                <a16:creationId xmlns:a16="http://schemas.microsoft.com/office/drawing/2014/main" id="{6F76E4C8-3E9A-77DB-BF7E-118B85C34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47C4C-3C66-F0BA-803A-3686EEF1D9CE}"/>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205060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D8FD-3827-C117-53D2-15A2EA4F8F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86AB5-8EFD-32CD-FAB3-A53158247C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42E448-1866-E338-0AD9-6EBD1FDD8C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E506CE-E1D7-C978-988F-0DDA621F428D}"/>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6" name="Footer Placeholder 5">
            <a:extLst>
              <a:ext uri="{FF2B5EF4-FFF2-40B4-BE49-F238E27FC236}">
                <a16:creationId xmlns:a16="http://schemas.microsoft.com/office/drawing/2014/main" id="{75F406A9-AFD8-905B-35E5-405A948ED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C1270-CA53-A50F-1728-020F44C88491}"/>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191081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3BD4-25B3-B834-6BBA-F775858532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BB338-FC44-7B4D-F5D7-A521C6C629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3A0DE9-5AED-8F5F-DDD1-C112A0BDE4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A51A68-DB1E-B337-7BC1-330E27AA14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16EA06-093D-C9FD-CAB6-199AEF23D3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3DA7BA-DA8B-E259-B64D-1DD1A3090268}"/>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8" name="Footer Placeholder 7">
            <a:extLst>
              <a:ext uri="{FF2B5EF4-FFF2-40B4-BE49-F238E27FC236}">
                <a16:creationId xmlns:a16="http://schemas.microsoft.com/office/drawing/2014/main" id="{1FD9C7B8-0FF1-B755-3A83-3F7DF09F98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76F66C-AA64-CDCB-80F2-2FA14688FE2A}"/>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391940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9A0A-23A2-7C21-7738-864DB9326C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06BF5-9B7A-660A-5DE1-26AE167C2A1D}"/>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4" name="Footer Placeholder 3">
            <a:extLst>
              <a:ext uri="{FF2B5EF4-FFF2-40B4-BE49-F238E27FC236}">
                <a16:creationId xmlns:a16="http://schemas.microsoft.com/office/drawing/2014/main" id="{EEF9C504-BA06-A769-59CE-88E88B3A73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6F3A29-18B2-7DDA-472B-174AB9D522DF}"/>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426351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19F84-2335-9341-BD2A-D98EDE0C3318}"/>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3" name="Footer Placeholder 2">
            <a:extLst>
              <a:ext uri="{FF2B5EF4-FFF2-40B4-BE49-F238E27FC236}">
                <a16:creationId xmlns:a16="http://schemas.microsoft.com/office/drawing/2014/main" id="{5EFF2DD1-4B6F-2C6C-56C7-4A6039BD71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07428A-9C70-47DA-2D59-BB65EAFAB61D}"/>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140226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ADE1-9467-9CB3-155C-B70E71D77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E42A7-242E-0A94-473E-22045B1E0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75218A-D213-687B-CEF5-79FDCA89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BEEB2-67C7-D6FF-5024-D2851803487E}"/>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6" name="Footer Placeholder 5">
            <a:extLst>
              <a:ext uri="{FF2B5EF4-FFF2-40B4-BE49-F238E27FC236}">
                <a16:creationId xmlns:a16="http://schemas.microsoft.com/office/drawing/2014/main" id="{EDDF6BE1-0C84-6E5C-87F8-3200BF357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0D31A-E13B-3412-0BF8-38DE6636ED83}"/>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7215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4948-BDD4-DABE-D586-32AE7E9F1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B24BBE-878A-E002-DD25-FA23C4EC9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B1ADA2-4BB8-62E1-5BEB-DB89F6C6A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DE071-9387-4566-13BA-2B78913AAB56}"/>
              </a:ext>
            </a:extLst>
          </p:cNvPr>
          <p:cNvSpPr>
            <a:spLocks noGrp="1"/>
          </p:cNvSpPr>
          <p:nvPr>
            <p:ph type="dt" sz="half" idx="10"/>
          </p:nvPr>
        </p:nvSpPr>
        <p:spPr/>
        <p:txBody>
          <a:bodyPr/>
          <a:lstStyle/>
          <a:p>
            <a:fld id="{2EA2B438-F8CD-0F44-B6DF-6CE67CDCE0C0}" type="datetimeFigureOut">
              <a:rPr lang="en-US" smtClean="0"/>
              <a:t>11/12/2025</a:t>
            </a:fld>
            <a:endParaRPr lang="en-US"/>
          </a:p>
        </p:txBody>
      </p:sp>
      <p:sp>
        <p:nvSpPr>
          <p:cNvPr id="6" name="Footer Placeholder 5">
            <a:extLst>
              <a:ext uri="{FF2B5EF4-FFF2-40B4-BE49-F238E27FC236}">
                <a16:creationId xmlns:a16="http://schemas.microsoft.com/office/drawing/2014/main" id="{CB315696-5690-8EB9-D735-58428B0EB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6D39D-B8FA-4EF1-9BBA-3F69E5DA8D1A}"/>
              </a:ext>
            </a:extLst>
          </p:cNvPr>
          <p:cNvSpPr>
            <a:spLocks noGrp="1"/>
          </p:cNvSpPr>
          <p:nvPr>
            <p:ph type="sldNum" sz="quarter" idx="12"/>
          </p:nvPr>
        </p:nvSpPr>
        <p:spPr/>
        <p:txBody>
          <a:bodyPr/>
          <a:lstStyle/>
          <a:p>
            <a:fld id="{FDD0717D-7DFF-9346-977C-FF20E8744C0E}" type="slidenum">
              <a:rPr lang="en-US" smtClean="0"/>
              <a:t>‹#›</a:t>
            </a:fld>
            <a:endParaRPr lang="en-US"/>
          </a:p>
        </p:txBody>
      </p:sp>
    </p:spTree>
    <p:extLst>
      <p:ext uri="{BB962C8B-B14F-4D97-AF65-F5344CB8AC3E}">
        <p14:creationId xmlns:p14="http://schemas.microsoft.com/office/powerpoint/2010/main" val="151303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783B4-A7C6-43FB-D104-D1B5AAB97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02A29C-C589-91CD-B4D8-CA5EE630A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187D2-3094-D69F-025B-7EEB2C4FF8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A2B438-F8CD-0F44-B6DF-6CE67CDCE0C0}" type="datetimeFigureOut">
              <a:rPr lang="en-US" smtClean="0"/>
              <a:t>11/12/2025</a:t>
            </a:fld>
            <a:endParaRPr lang="en-US"/>
          </a:p>
        </p:txBody>
      </p:sp>
      <p:sp>
        <p:nvSpPr>
          <p:cNvPr id="5" name="Footer Placeholder 4">
            <a:extLst>
              <a:ext uri="{FF2B5EF4-FFF2-40B4-BE49-F238E27FC236}">
                <a16:creationId xmlns:a16="http://schemas.microsoft.com/office/drawing/2014/main" id="{CBEF7D58-C54A-3E67-2377-ABCFC7516D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85DB728-9666-535A-F552-0375F2604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D0717D-7DFF-9346-977C-FF20E8744C0E}" type="slidenum">
              <a:rPr lang="en-US" smtClean="0"/>
              <a:t>‹#›</a:t>
            </a:fld>
            <a:endParaRPr lang="en-US"/>
          </a:p>
        </p:txBody>
      </p:sp>
    </p:spTree>
    <p:extLst>
      <p:ext uri="{BB962C8B-B14F-4D97-AF65-F5344CB8AC3E}">
        <p14:creationId xmlns:p14="http://schemas.microsoft.com/office/powerpoint/2010/main" val="66256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stronomy.robpettengill.org/SuperBlueBloodMoonTimelapse_byGallery.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sv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rescent moon in the sky&#10;&#10;AI-generated content may be incorrect.">
            <a:extLst>
              <a:ext uri="{FF2B5EF4-FFF2-40B4-BE49-F238E27FC236}">
                <a16:creationId xmlns:a16="http://schemas.microsoft.com/office/drawing/2014/main" id="{80DBE343-D974-4489-A7A1-E600BEB0340C}"/>
              </a:ext>
            </a:extLst>
          </p:cNvPr>
          <p:cNvPicPr>
            <a:picLocks noChangeAspect="1"/>
          </p:cNvPicPr>
          <p:nvPr/>
        </p:nvPicPr>
        <p:blipFill>
          <a:blip r:embed="rId2">
            <a:alphaModFix/>
            <a:extLst>
              <a:ext uri="{837473B0-CC2E-450A-ABE3-18F120FF3D39}">
                <a1611:picAttrSrcUrl xmlns:a1611="http://schemas.microsoft.com/office/drawing/2016/11/main" r:id="rId3"/>
              </a:ext>
            </a:extLst>
          </a:blip>
          <a:srcRect t="13279" r="-1" b="-1"/>
          <a:stretch>
            <a:fillRect/>
          </a:stretch>
        </p:blipFill>
        <p:spPr>
          <a:xfrm>
            <a:off x="4283902" y="10"/>
            <a:ext cx="7908098" cy="6857992"/>
          </a:xfrm>
          <a:prstGeom prst="rect">
            <a:avLst/>
          </a:prstGeom>
        </p:spPr>
      </p:pic>
      <p:sp>
        <p:nvSpPr>
          <p:cNvPr id="12" name="Rectangle 1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22B2B-C0C8-CD6F-9F08-CB90A427D57B}"/>
              </a:ext>
            </a:extLst>
          </p:cNvPr>
          <p:cNvSpPr>
            <a:spLocks noGrp="1"/>
          </p:cNvSpPr>
          <p:nvPr>
            <p:ph type="ctrTitle"/>
          </p:nvPr>
        </p:nvSpPr>
        <p:spPr>
          <a:xfrm>
            <a:off x="728663" y="1115219"/>
            <a:ext cx="5505449" cy="2387600"/>
          </a:xfrm>
        </p:spPr>
        <p:txBody>
          <a:bodyPr>
            <a:normAutofit/>
          </a:bodyPr>
          <a:lstStyle/>
          <a:p>
            <a:r>
              <a:rPr lang="en-US" sz="4000" b="1">
                <a:solidFill>
                  <a:schemeClr val="bg1"/>
                </a:solidFill>
              </a:rPr>
              <a:t>Blue Crescent Treatment</a:t>
            </a:r>
          </a:p>
        </p:txBody>
      </p:sp>
      <p:sp>
        <p:nvSpPr>
          <p:cNvPr id="3" name="Subtitle 2">
            <a:extLst>
              <a:ext uri="{FF2B5EF4-FFF2-40B4-BE49-F238E27FC236}">
                <a16:creationId xmlns:a16="http://schemas.microsoft.com/office/drawing/2014/main" id="{A5EC84D7-FE8D-508A-3819-75CE965CF36B}"/>
              </a:ext>
            </a:extLst>
          </p:cNvPr>
          <p:cNvSpPr>
            <a:spLocks noGrp="1"/>
          </p:cNvSpPr>
          <p:nvPr>
            <p:ph type="subTitle" idx="1"/>
          </p:nvPr>
        </p:nvSpPr>
        <p:spPr>
          <a:xfrm>
            <a:off x="728663" y="3902075"/>
            <a:ext cx="5505449" cy="1655762"/>
          </a:xfrm>
        </p:spPr>
        <p:txBody>
          <a:bodyPr vert="horz" lIns="91440" tIns="45720" rIns="91440" bIns="45720" rtlCol="0" anchor="t">
            <a:normAutofit/>
          </a:bodyPr>
          <a:lstStyle/>
          <a:p>
            <a:r>
              <a:rPr lang="en-US" sz="2000">
                <a:solidFill>
                  <a:schemeClr val="bg1"/>
                </a:solidFill>
              </a:rPr>
              <a:t>Ashley Garber</a:t>
            </a:r>
            <a:endParaRPr lang="en-US">
              <a:solidFill>
                <a:schemeClr val="bg1"/>
              </a:solidFill>
            </a:endParaRPr>
          </a:p>
          <a:p>
            <a:r>
              <a:rPr lang="en-US" sz="2000">
                <a:solidFill>
                  <a:schemeClr val="bg1"/>
                </a:solidFill>
              </a:rPr>
              <a:t>Peter Giannopoulos</a:t>
            </a:r>
          </a:p>
          <a:p>
            <a:r>
              <a:rPr lang="en-US" sz="2000">
                <a:solidFill>
                  <a:schemeClr val="bg1"/>
                </a:solidFill>
              </a:rPr>
              <a:t>Emma Paulson</a:t>
            </a:r>
          </a:p>
          <a:p>
            <a:r>
              <a:rPr lang="en-US" sz="2000">
                <a:solidFill>
                  <a:schemeClr val="bg1"/>
                </a:solidFill>
              </a:rPr>
              <a:t>Cynthia Rosales</a:t>
            </a:r>
          </a:p>
        </p:txBody>
      </p:sp>
      <p:cxnSp>
        <p:nvCxnSpPr>
          <p:cNvPr id="14" name="Straight Connector 1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6CA326-42BC-B96C-69A8-70306B547FB6}"/>
              </a:ext>
            </a:extLst>
          </p:cNvPr>
          <p:cNvSpPr txBox="1"/>
          <p:nvPr/>
        </p:nvSpPr>
        <p:spPr>
          <a:xfrm>
            <a:off x="3009900" y="6515100"/>
            <a:ext cx="6172200" cy="317500"/>
          </a:xfrm>
          <a:prstGeom prst="rect">
            <a:avLst/>
          </a:prstGeom>
        </p:spPr>
        <p:txBody>
          <a:bodyPr>
            <a:normAutofit/>
          </a:bodyPr>
          <a:lstStyle/>
          <a:p>
            <a:pPr>
              <a:lnSpc>
                <a:spcPct val="90000"/>
              </a:lnSpc>
              <a:spcAft>
                <a:spcPts val="600"/>
              </a:spcAft>
            </a:pPr>
            <a:r>
              <a:rPr lang="en-US" sz="1700"/>
              <a:t>ThePhoto by PhotoAuthor is licensed under CCYYSA.</a:t>
            </a:r>
          </a:p>
        </p:txBody>
      </p:sp>
    </p:spTree>
    <p:extLst>
      <p:ext uri="{BB962C8B-B14F-4D97-AF65-F5344CB8AC3E}">
        <p14:creationId xmlns:p14="http://schemas.microsoft.com/office/powerpoint/2010/main" val="130239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D98585-5EF6-F48C-BD0F-334319A400E7}"/>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AB76B7D-EFDE-C5BE-8399-C5EB3A89F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387BF6-49FC-3FAD-9E79-87B0736CD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5ECDE96-5809-6246-A1AD-834CA656B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4F9886B-F4F6-6DEA-7BA4-74E3FCECD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3281102-0A66-D8AC-DB86-7676E5E9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B612A-4952-27B3-D5C3-F26E67AD07D6}"/>
              </a:ext>
            </a:extLst>
          </p:cNvPr>
          <p:cNvSpPr>
            <a:spLocks noGrp="1"/>
          </p:cNvSpPr>
          <p:nvPr>
            <p:ph type="title"/>
          </p:nvPr>
        </p:nvSpPr>
        <p:spPr>
          <a:xfrm>
            <a:off x="1371599" y="294538"/>
            <a:ext cx="9895951" cy="1033669"/>
          </a:xfrm>
        </p:spPr>
        <p:txBody>
          <a:bodyPr>
            <a:normAutofit/>
          </a:bodyPr>
          <a:lstStyle/>
          <a:p>
            <a:pPr algn="ctr"/>
            <a:r>
              <a:rPr lang="en-US" sz="3600">
                <a:solidFill>
                  <a:srgbClr val="FFFFFF"/>
                </a:solidFill>
              </a:rPr>
              <a:t>Medical Community Integration: </a:t>
            </a:r>
          </a:p>
        </p:txBody>
      </p:sp>
      <p:sp>
        <p:nvSpPr>
          <p:cNvPr id="29" name="Content Placeholder 2">
            <a:extLst>
              <a:ext uri="{FF2B5EF4-FFF2-40B4-BE49-F238E27FC236}">
                <a16:creationId xmlns:a16="http://schemas.microsoft.com/office/drawing/2014/main" id="{9B1F4172-C747-A98B-7973-7074F295C573}"/>
              </a:ext>
            </a:extLst>
          </p:cNvPr>
          <p:cNvSpPr>
            <a:spLocks noGrp="1"/>
          </p:cNvSpPr>
          <p:nvPr>
            <p:ph idx="1"/>
          </p:nvPr>
        </p:nvSpPr>
        <p:spPr>
          <a:xfrm>
            <a:off x="1053547" y="1827867"/>
            <a:ext cx="9724031" cy="3683358"/>
          </a:xfrm>
        </p:spPr>
        <p:txBody>
          <a:bodyPr anchor="ctr">
            <a:normAutofit/>
          </a:bodyPr>
          <a:lstStyle/>
          <a:p>
            <a:endParaRPr lang="en-US" sz="2000"/>
          </a:p>
          <a:p>
            <a:endParaRPr lang="en-US" sz="2000"/>
          </a:p>
        </p:txBody>
      </p:sp>
      <p:sp>
        <p:nvSpPr>
          <p:cNvPr id="3" name="TextBox 2">
            <a:extLst>
              <a:ext uri="{FF2B5EF4-FFF2-40B4-BE49-F238E27FC236}">
                <a16:creationId xmlns:a16="http://schemas.microsoft.com/office/drawing/2014/main" id="{B95CB856-799A-BA0D-628C-8055ED7E54CB}"/>
              </a:ext>
            </a:extLst>
          </p:cNvPr>
          <p:cNvSpPr txBox="1"/>
          <p:nvPr/>
        </p:nvSpPr>
        <p:spPr>
          <a:xfrm>
            <a:off x="290811" y="1711739"/>
            <a:ext cx="1160890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Purpose of Integration</a:t>
            </a:r>
          </a:p>
          <a:p>
            <a:pPr marL="285750" indent="-285750">
              <a:buFont typeface="Arial"/>
              <a:buChar char="•"/>
            </a:pPr>
            <a:r>
              <a:rPr lang="en-US"/>
              <a:t>Ensure clients receive coordinated behavioral and physical healthcare to support long-term recovery</a:t>
            </a:r>
          </a:p>
          <a:p>
            <a:pPr marL="285750" indent="-285750">
              <a:buFont typeface="Arial"/>
              <a:buChar char="•"/>
            </a:pPr>
            <a:r>
              <a:rPr lang="en-US"/>
              <a:t>Recognizing that untreated medical conditions and unmanaged withdrawal symptoms can limit engagement in counseling  and within the counseling space</a:t>
            </a:r>
          </a:p>
          <a:p>
            <a:pPr marL="285750" indent="-285750">
              <a:buFont typeface="Arial"/>
              <a:buChar char="•"/>
            </a:pPr>
            <a:endParaRPr lang="en-US"/>
          </a:p>
          <a:p>
            <a:r>
              <a:rPr lang="en-US"/>
              <a:t>Networking Opportunities</a:t>
            </a:r>
          </a:p>
          <a:p>
            <a:pPr marL="285750" indent="-285750">
              <a:buFont typeface="Arial"/>
              <a:buChar char="•"/>
            </a:pPr>
            <a:r>
              <a:rPr lang="en-US"/>
              <a:t>Primary Care providers- routine checkups, chronic condition management</a:t>
            </a:r>
          </a:p>
          <a:p>
            <a:pPr marL="285750" indent="-285750">
              <a:buFont typeface="Arial"/>
              <a:buChar char="•"/>
            </a:pPr>
            <a:r>
              <a:rPr lang="en-US"/>
              <a:t>Addiction Therapists-medication stabilization, monitoring and assessment assigning to ensure efficient and personalized care.</a:t>
            </a:r>
          </a:p>
          <a:p>
            <a:pPr marL="285750" indent="-285750">
              <a:buFont typeface="Arial"/>
              <a:buChar char="•"/>
            </a:pPr>
            <a:r>
              <a:rPr lang="en-US"/>
              <a:t>Psychiatrists/Prescribers- mental health medication management for co-</a:t>
            </a:r>
            <a:r>
              <a:rPr lang="en-US" err="1"/>
              <a:t>occuring</a:t>
            </a:r>
            <a:r>
              <a:rPr lang="en-US"/>
              <a:t> disorders</a:t>
            </a:r>
          </a:p>
          <a:p>
            <a:pPr marL="285750" indent="-285750">
              <a:buFont typeface="Arial"/>
              <a:buChar char="•"/>
            </a:pPr>
            <a:r>
              <a:rPr lang="en-US"/>
              <a:t>Hospitals/Detox Units- coordinated discharge planning to prevent relapse after </a:t>
            </a:r>
            <a:r>
              <a:rPr lang="en-US" err="1"/>
              <a:t>stablization</a:t>
            </a:r>
            <a:endParaRPr lang="en-US"/>
          </a:p>
          <a:p>
            <a:endParaRPr lang="en-US"/>
          </a:p>
          <a:p>
            <a:r>
              <a:rPr lang="en-US"/>
              <a:t>Collaboration Approach</a:t>
            </a:r>
          </a:p>
          <a:p>
            <a:pPr marL="285750" indent="-285750">
              <a:buFont typeface="Arial"/>
              <a:buChar char="•"/>
            </a:pPr>
            <a:r>
              <a:rPr lang="en-US"/>
              <a:t>Warm hand-offs to prevent clients from "falling through the cracks"  and staying true with treatment goals.</a:t>
            </a:r>
          </a:p>
          <a:p>
            <a:pPr marL="285750" indent="-285750">
              <a:buFont typeface="Arial"/>
              <a:buChar char="•"/>
            </a:pPr>
            <a:r>
              <a:rPr lang="en-US"/>
              <a:t>Shared treatment planning with signed releases for ROI's</a:t>
            </a:r>
          </a:p>
          <a:p>
            <a:pPr marL="285750" indent="-285750">
              <a:buFont typeface="Arial"/>
              <a:buChar char="•"/>
            </a:pPr>
            <a:r>
              <a:rPr lang="en-US"/>
              <a:t>Health and behavioral staff to meet in regular group </a:t>
            </a:r>
            <a:r>
              <a:rPr lang="en-US" err="1"/>
              <a:t>staffings</a:t>
            </a:r>
            <a:r>
              <a:rPr lang="en-US"/>
              <a:t> and supervision meetings.</a:t>
            </a:r>
          </a:p>
        </p:txBody>
      </p:sp>
    </p:spTree>
    <p:extLst>
      <p:ext uri="{BB962C8B-B14F-4D97-AF65-F5344CB8AC3E}">
        <p14:creationId xmlns:p14="http://schemas.microsoft.com/office/powerpoint/2010/main" val="328181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0DF747-BA96-7F9B-78C2-40B5EEAEF83D}"/>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7F4CC31-D2E0-FA8A-E0D7-9C7770773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A83417-52F7-75ED-D134-35C549E12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47CA751-DE0E-1632-1886-2172E9318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9CE87C-61F5-F48C-DA6B-001B60742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34A159-2CA2-1464-6357-67399282A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2F862-6F09-6796-B3DB-C35C5A9991E8}"/>
              </a:ext>
            </a:extLst>
          </p:cNvPr>
          <p:cNvSpPr>
            <a:spLocks noGrp="1"/>
          </p:cNvSpPr>
          <p:nvPr>
            <p:ph type="title"/>
          </p:nvPr>
        </p:nvSpPr>
        <p:spPr>
          <a:xfrm>
            <a:off x="1371599" y="294538"/>
            <a:ext cx="9895951" cy="1033669"/>
          </a:xfrm>
        </p:spPr>
        <p:txBody>
          <a:bodyPr>
            <a:normAutofit/>
          </a:bodyPr>
          <a:lstStyle/>
          <a:p>
            <a:pPr algn="ctr"/>
            <a:r>
              <a:rPr lang="en-US" sz="3600">
                <a:solidFill>
                  <a:srgbClr val="FFFFFF"/>
                </a:solidFill>
              </a:rPr>
              <a:t>Medical Community Integration: </a:t>
            </a:r>
          </a:p>
        </p:txBody>
      </p:sp>
      <p:sp>
        <p:nvSpPr>
          <p:cNvPr id="4" name="Content Placeholder 3">
            <a:extLst>
              <a:ext uri="{FF2B5EF4-FFF2-40B4-BE49-F238E27FC236}">
                <a16:creationId xmlns:a16="http://schemas.microsoft.com/office/drawing/2014/main" id="{841D291D-9323-9885-1C06-DD7C921065AD}"/>
              </a:ext>
            </a:extLst>
          </p:cNvPr>
          <p:cNvSpPr>
            <a:spLocks noGrp="1"/>
          </p:cNvSpPr>
          <p:nvPr>
            <p:ph idx="1"/>
          </p:nvPr>
        </p:nvSpPr>
        <p:spPr>
          <a:xfrm>
            <a:off x="668867" y="1803047"/>
            <a:ext cx="10515600" cy="4351338"/>
          </a:xfrm>
        </p:spPr>
        <p:txBody>
          <a:bodyPr vert="horz" lIns="91440" tIns="45720" rIns="91440" bIns="45720" rtlCol="0" anchor="t">
            <a:normAutofit/>
          </a:bodyPr>
          <a:lstStyle/>
          <a:p>
            <a:pPr marL="0" indent="0">
              <a:buNone/>
            </a:pPr>
            <a:r>
              <a:rPr lang="en-US" sz="2000"/>
              <a:t>Medications Utilized in the Program:</a:t>
            </a:r>
          </a:p>
          <a:p>
            <a:pPr marL="0" indent="0">
              <a:buNone/>
            </a:pPr>
            <a:r>
              <a:rPr lang="en-US" sz="2000"/>
              <a:t>Suboxone</a:t>
            </a:r>
          </a:p>
          <a:p>
            <a:pPr marL="342900" indent="-342900"/>
            <a:r>
              <a:rPr lang="en-US" sz="2000"/>
              <a:t>Helps reduce cravings and withdrawal symptoms so clients can focus on daily functioning and treatment goals</a:t>
            </a:r>
          </a:p>
          <a:p>
            <a:pPr marL="0" indent="0">
              <a:buNone/>
            </a:pPr>
            <a:r>
              <a:rPr lang="en-US" sz="2000"/>
              <a:t>Methadone</a:t>
            </a:r>
          </a:p>
          <a:p>
            <a:pPr marL="342900" indent="-342900"/>
            <a:r>
              <a:rPr lang="en-US" sz="2000"/>
              <a:t>Provides a long-acting  stabilization option, especially for individuals with a long history of opioid use or significant physiological dependence.</a:t>
            </a:r>
          </a:p>
          <a:p>
            <a:pPr marL="0" indent="0">
              <a:buNone/>
            </a:pPr>
            <a:r>
              <a:rPr lang="en-US" sz="2000"/>
              <a:t>Vivitrol</a:t>
            </a:r>
          </a:p>
          <a:p>
            <a:pPr marL="342900" indent="-342900"/>
            <a:r>
              <a:rPr lang="en-US" sz="2000"/>
              <a:t>Blocks the effects of opioids and reduces alcohol cravings and supporting relapse prevention and long term maintenance </a:t>
            </a:r>
          </a:p>
          <a:p>
            <a:pPr marL="0" indent="0">
              <a:buNone/>
            </a:pPr>
            <a:endParaRPr lang="en-US" sz="2000"/>
          </a:p>
        </p:txBody>
      </p:sp>
    </p:spTree>
    <p:extLst>
      <p:ext uri="{BB962C8B-B14F-4D97-AF65-F5344CB8AC3E}">
        <p14:creationId xmlns:p14="http://schemas.microsoft.com/office/powerpoint/2010/main" val="348189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726125-2ECC-2FBA-E267-F1336F0166DE}"/>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165297D-0C72-E8A0-CA7A-FCBAE5A5C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p:txBody>
      </p:sp>
      <p:sp>
        <p:nvSpPr>
          <p:cNvPr id="25" name="Rectangle 24">
            <a:extLst>
              <a:ext uri="{FF2B5EF4-FFF2-40B4-BE49-F238E27FC236}">
                <a16:creationId xmlns:a16="http://schemas.microsoft.com/office/drawing/2014/main" id="{F3B54E6E-0877-EFF6-D93B-6407B3ABDD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8A99481-AC1B-4242-9E0C-F34F4AABA0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4B53EE-C854-CCE7-8ECF-8F93DA4D5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6636484-1FC6-74DC-982B-0E8F62618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720731-5958-12AB-CA6E-B67FDC30B2A7}"/>
              </a:ext>
            </a:extLst>
          </p:cNvPr>
          <p:cNvSpPr>
            <a:spLocks noGrp="1"/>
          </p:cNvSpPr>
          <p:nvPr>
            <p:ph type="title"/>
          </p:nvPr>
        </p:nvSpPr>
        <p:spPr>
          <a:xfrm>
            <a:off x="1371599" y="294538"/>
            <a:ext cx="9895951" cy="1033669"/>
          </a:xfrm>
        </p:spPr>
        <p:txBody>
          <a:bodyPr>
            <a:normAutofit/>
          </a:bodyPr>
          <a:lstStyle/>
          <a:p>
            <a:pPr algn="ctr"/>
            <a:r>
              <a:rPr lang="en-US" sz="3600">
                <a:solidFill>
                  <a:srgbClr val="FFFFFF"/>
                </a:solidFill>
              </a:rPr>
              <a:t>Medical Community Integration: </a:t>
            </a:r>
          </a:p>
        </p:txBody>
      </p:sp>
      <p:sp>
        <p:nvSpPr>
          <p:cNvPr id="29" name="Content Placeholder 2">
            <a:extLst>
              <a:ext uri="{FF2B5EF4-FFF2-40B4-BE49-F238E27FC236}">
                <a16:creationId xmlns:a16="http://schemas.microsoft.com/office/drawing/2014/main" id="{3A8D90B9-875E-9139-F642-9B1924251255}"/>
              </a:ext>
            </a:extLst>
          </p:cNvPr>
          <p:cNvSpPr>
            <a:spLocks noGrp="1"/>
          </p:cNvSpPr>
          <p:nvPr>
            <p:ph idx="1"/>
          </p:nvPr>
        </p:nvSpPr>
        <p:spPr>
          <a:xfrm>
            <a:off x="1371599" y="2318197"/>
            <a:ext cx="9724031" cy="3683358"/>
          </a:xfrm>
        </p:spPr>
        <p:txBody>
          <a:bodyPr anchor="ctr">
            <a:normAutofit/>
          </a:bodyPr>
          <a:lstStyle/>
          <a:p>
            <a:endParaRPr lang="en-US" sz="2000"/>
          </a:p>
          <a:p>
            <a:endParaRPr lang="en-US" sz="2000"/>
          </a:p>
          <a:p>
            <a:endParaRPr lang="en-US" sz="2000"/>
          </a:p>
        </p:txBody>
      </p:sp>
      <p:sp>
        <p:nvSpPr>
          <p:cNvPr id="4" name="TextBox 3">
            <a:extLst>
              <a:ext uri="{FF2B5EF4-FFF2-40B4-BE49-F238E27FC236}">
                <a16:creationId xmlns:a16="http://schemas.microsoft.com/office/drawing/2014/main" id="{30325515-B660-47EB-D110-862CA32833D7}"/>
              </a:ext>
            </a:extLst>
          </p:cNvPr>
          <p:cNvSpPr txBox="1"/>
          <p:nvPr/>
        </p:nvSpPr>
        <p:spPr>
          <a:xfrm>
            <a:off x="454500" y="1717360"/>
            <a:ext cx="1160106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Ongoing Health Monitoring </a:t>
            </a:r>
          </a:p>
          <a:p>
            <a:pPr marL="285750" indent="-285750">
              <a:buFont typeface="Arial"/>
              <a:buChar char="•"/>
            </a:pPr>
            <a:r>
              <a:rPr lang="en-US"/>
              <a:t>Full health assessments at intake and throughout care</a:t>
            </a:r>
          </a:p>
          <a:p>
            <a:pPr marL="285750" indent="-285750">
              <a:buFont typeface="Arial"/>
              <a:buChar char="•"/>
            </a:pPr>
            <a:r>
              <a:rPr lang="en-US"/>
              <a:t>Screenings provided for most major health issues and stabilization</a:t>
            </a:r>
          </a:p>
          <a:p>
            <a:pPr marL="285750" indent="-285750">
              <a:buFont typeface="Arial"/>
              <a:buChar char="•"/>
            </a:pPr>
            <a:r>
              <a:rPr lang="en-US"/>
              <a:t>Medication compliance monitoring and side-effect tracking.</a:t>
            </a:r>
          </a:p>
          <a:p>
            <a:pPr marL="285750" indent="-285750">
              <a:buFont typeface="Arial"/>
              <a:buChar char="•"/>
            </a:pPr>
            <a:endParaRPr lang="en-US"/>
          </a:p>
          <a:p>
            <a:r>
              <a:rPr lang="en-US"/>
              <a:t>Care Coordination Model</a:t>
            </a:r>
          </a:p>
          <a:p>
            <a:pPr marL="285750" indent="-285750">
              <a:buFont typeface="Arial"/>
              <a:buChar char="•"/>
            </a:pPr>
            <a:r>
              <a:rPr lang="en-US"/>
              <a:t>Ensure consistency across medical and behavioral services</a:t>
            </a:r>
          </a:p>
          <a:p>
            <a:pPr marL="285750" indent="-285750">
              <a:buFont typeface="Arial"/>
              <a:buChar char="•"/>
            </a:pPr>
            <a:r>
              <a:rPr lang="en-US"/>
              <a:t>Detect early warning signs of relapse or medical decline</a:t>
            </a:r>
          </a:p>
          <a:p>
            <a:pPr marL="285750" indent="-285750">
              <a:buFont typeface="Arial"/>
              <a:buChar char="•"/>
            </a:pPr>
            <a:r>
              <a:rPr lang="en-US"/>
              <a:t>Support transitions between detox, outpatient care, hospitalization and community reintegration.</a:t>
            </a:r>
          </a:p>
          <a:p>
            <a:pPr marL="285750" indent="-285750">
              <a:buFont typeface="Arial"/>
              <a:buChar char="•"/>
            </a:pPr>
            <a:r>
              <a:rPr lang="en-US"/>
              <a:t>Psychoeducation around medication expectations and relapse risk.</a:t>
            </a:r>
          </a:p>
          <a:p>
            <a:pPr marL="285750" indent="-285750">
              <a:buFont typeface="Arial"/>
              <a:buChar char="•"/>
            </a:pPr>
            <a:endParaRPr lang="en-US"/>
          </a:p>
          <a:p>
            <a:r>
              <a:rPr lang="en-US"/>
              <a:t>Core Rationale</a:t>
            </a:r>
          </a:p>
          <a:p>
            <a:pPr marL="285750" indent="-285750">
              <a:buFont typeface="Arial"/>
              <a:buChar char="•"/>
            </a:pPr>
            <a:r>
              <a:rPr lang="en-US"/>
              <a:t>When clients are medically stabilized and physically supported, they are more capable of emotional regulation, participation in therapy and sustaining long-term recovery.</a:t>
            </a:r>
          </a:p>
          <a:p>
            <a:endParaRPr lang="en-US"/>
          </a:p>
          <a:p>
            <a:pPr marL="285750" indent="-285750">
              <a:buFont typeface="Arial"/>
              <a:buChar char="•"/>
            </a:pPr>
            <a:endParaRPr lang="en-US"/>
          </a:p>
          <a:p>
            <a:endParaRPr lang="en-US"/>
          </a:p>
        </p:txBody>
      </p:sp>
    </p:spTree>
    <p:extLst>
      <p:ext uri="{BB962C8B-B14F-4D97-AF65-F5344CB8AC3E}">
        <p14:creationId xmlns:p14="http://schemas.microsoft.com/office/powerpoint/2010/main" val="394799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8605E-0ECA-AF26-494C-65A15A859F3A}"/>
              </a:ext>
            </a:extLst>
          </p:cNvPr>
          <p:cNvSpPr>
            <a:spLocks noGrp="1"/>
          </p:cNvSpPr>
          <p:nvPr>
            <p:ph type="title"/>
          </p:nvPr>
        </p:nvSpPr>
        <p:spPr>
          <a:xfrm>
            <a:off x="761803" y="350196"/>
            <a:ext cx="4646904" cy="1624520"/>
          </a:xfrm>
        </p:spPr>
        <p:txBody>
          <a:bodyPr anchor="ctr">
            <a:normAutofit/>
          </a:bodyPr>
          <a:lstStyle/>
          <a:p>
            <a:pPr algn="ctr"/>
            <a:r>
              <a:rPr lang="en-US" sz="4000"/>
              <a:t>Ethical Concerns: </a:t>
            </a:r>
            <a:endParaRPr lang="en-US"/>
          </a:p>
        </p:txBody>
      </p:sp>
      <p:sp>
        <p:nvSpPr>
          <p:cNvPr id="3" name="Content Placeholder 2">
            <a:extLst>
              <a:ext uri="{FF2B5EF4-FFF2-40B4-BE49-F238E27FC236}">
                <a16:creationId xmlns:a16="http://schemas.microsoft.com/office/drawing/2014/main" id="{53B326D6-02F2-9FA8-31FC-C12A4563C84F}"/>
              </a:ext>
            </a:extLst>
          </p:cNvPr>
          <p:cNvSpPr>
            <a:spLocks noGrp="1"/>
          </p:cNvSpPr>
          <p:nvPr>
            <p:ph idx="1"/>
          </p:nvPr>
        </p:nvSpPr>
        <p:spPr>
          <a:xfrm>
            <a:off x="761802" y="2743200"/>
            <a:ext cx="4646905" cy="3613149"/>
          </a:xfrm>
        </p:spPr>
        <p:txBody>
          <a:bodyPr vert="horz" lIns="91440" tIns="45720" rIns="91440" bIns="45720" rtlCol="0" anchor="ctr">
            <a:normAutofit fontScale="92500" lnSpcReduction="10000"/>
          </a:bodyPr>
          <a:lstStyle/>
          <a:p>
            <a:pPr algn="ctr"/>
            <a:r>
              <a:rPr lang="en-US" sz="2400"/>
              <a:t>Informed consent</a:t>
            </a:r>
          </a:p>
          <a:p>
            <a:pPr marL="0" indent="0" algn="ctr">
              <a:buNone/>
            </a:pPr>
            <a:endParaRPr lang="en-US" sz="2400"/>
          </a:p>
          <a:p>
            <a:pPr algn="ctr"/>
            <a:r>
              <a:rPr lang="en-US" sz="2400"/>
              <a:t>Stigma and bias</a:t>
            </a:r>
          </a:p>
          <a:p>
            <a:pPr marL="0" indent="0" algn="ctr">
              <a:buNone/>
            </a:pPr>
            <a:endParaRPr lang="en-US" sz="2400"/>
          </a:p>
          <a:p>
            <a:pPr algn="ctr"/>
            <a:r>
              <a:rPr lang="en-US" sz="2400"/>
              <a:t>Confidentiality</a:t>
            </a:r>
          </a:p>
          <a:p>
            <a:pPr marL="0" indent="0" algn="ctr">
              <a:buNone/>
            </a:pPr>
            <a:endParaRPr lang="en-US" sz="2400"/>
          </a:p>
          <a:p>
            <a:pPr algn="ctr"/>
            <a:r>
              <a:rPr lang="en-US" sz="2400"/>
              <a:t>Client impairment</a:t>
            </a:r>
          </a:p>
          <a:p>
            <a:pPr marL="0" indent="0" algn="ctr">
              <a:buNone/>
            </a:pPr>
            <a:endParaRPr lang="en-US" sz="2400"/>
          </a:p>
          <a:p>
            <a:pPr algn="ctr"/>
            <a:r>
              <a:rPr lang="en-US" sz="2400"/>
              <a:t>Professional boundaries</a:t>
            </a:r>
          </a:p>
        </p:txBody>
      </p:sp>
      <p:pic>
        <p:nvPicPr>
          <p:cNvPr id="5" name="Picture 4" descr="Pen placed on top of a signature line">
            <a:extLst>
              <a:ext uri="{FF2B5EF4-FFF2-40B4-BE49-F238E27FC236}">
                <a16:creationId xmlns:a16="http://schemas.microsoft.com/office/drawing/2014/main" id="{2D7C9CCB-CB08-E76B-38A3-E706F7B8D514}"/>
              </a:ext>
            </a:extLst>
          </p:cNvPr>
          <p:cNvPicPr>
            <a:picLocks noChangeAspect="1"/>
          </p:cNvPicPr>
          <p:nvPr/>
        </p:nvPicPr>
        <p:blipFill>
          <a:blip r:embed="rId2"/>
          <a:srcRect l="40690" r="-3" b="-3"/>
          <a:stretch>
            <a:fillRect/>
          </a:stretch>
        </p:blipFill>
        <p:spPr>
          <a:xfrm>
            <a:off x="6096000" y="1"/>
            <a:ext cx="6102825" cy="6858000"/>
          </a:xfrm>
          <a:prstGeom prst="rect">
            <a:avLst/>
          </a:prstGeom>
        </p:spPr>
      </p:pic>
    </p:spTree>
    <p:extLst>
      <p:ext uri="{BB962C8B-B14F-4D97-AF65-F5344CB8AC3E}">
        <p14:creationId xmlns:p14="http://schemas.microsoft.com/office/powerpoint/2010/main" val="299110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5D307-D1D3-96DB-04E2-FF091AA3DADF}"/>
              </a:ext>
            </a:extLst>
          </p:cNvPr>
          <p:cNvSpPr>
            <a:spLocks noGrp="1"/>
          </p:cNvSpPr>
          <p:nvPr>
            <p:ph type="title"/>
          </p:nvPr>
        </p:nvSpPr>
        <p:spPr>
          <a:xfrm>
            <a:off x="826396" y="586855"/>
            <a:ext cx="4230100" cy="3387497"/>
          </a:xfrm>
        </p:spPr>
        <p:txBody>
          <a:bodyPr anchor="b">
            <a:normAutofit/>
          </a:bodyPr>
          <a:lstStyle/>
          <a:p>
            <a:pPr algn="ctr"/>
            <a:r>
              <a:rPr lang="en-US" sz="4000">
                <a:solidFill>
                  <a:srgbClr val="FFFFFF"/>
                </a:solidFill>
              </a:rPr>
              <a:t>Diversity and Multicultural issues:</a:t>
            </a:r>
            <a:endParaRPr lang="en-US"/>
          </a:p>
        </p:txBody>
      </p:sp>
      <p:sp>
        <p:nvSpPr>
          <p:cNvPr id="3" name="Content Placeholder 2">
            <a:extLst>
              <a:ext uri="{FF2B5EF4-FFF2-40B4-BE49-F238E27FC236}">
                <a16:creationId xmlns:a16="http://schemas.microsoft.com/office/drawing/2014/main" id="{A82331F9-E1D9-BDD6-DEC1-8C757E0E5940}"/>
              </a:ext>
            </a:extLst>
          </p:cNvPr>
          <p:cNvSpPr>
            <a:spLocks noGrp="1"/>
          </p:cNvSpPr>
          <p:nvPr>
            <p:ph idx="1"/>
          </p:nvPr>
        </p:nvSpPr>
        <p:spPr>
          <a:xfrm>
            <a:off x="6503158" y="649480"/>
            <a:ext cx="4862447" cy="5546047"/>
          </a:xfrm>
        </p:spPr>
        <p:txBody>
          <a:bodyPr vert="horz" lIns="91440" tIns="45720" rIns="91440" bIns="45720" rtlCol="0" anchor="ctr">
            <a:normAutofit/>
          </a:bodyPr>
          <a:lstStyle/>
          <a:p>
            <a:pPr algn="ctr"/>
            <a:endParaRPr lang="en-US" sz="2000"/>
          </a:p>
          <a:p>
            <a:pPr marL="0" indent="0" algn="ctr">
              <a:buNone/>
            </a:pPr>
            <a:endParaRPr lang="en-US" sz="2000"/>
          </a:p>
          <a:p>
            <a:pPr algn="ctr"/>
            <a:r>
              <a:rPr lang="en-US" sz="2000"/>
              <a:t>Masculinity</a:t>
            </a:r>
          </a:p>
          <a:p>
            <a:pPr marL="0" indent="0" algn="ctr">
              <a:buNone/>
            </a:pPr>
            <a:endParaRPr lang="en-US" sz="2000"/>
          </a:p>
          <a:p>
            <a:pPr algn="ctr"/>
            <a:r>
              <a:rPr lang="en-US" sz="2000"/>
              <a:t>Stigma</a:t>
            </a:r>
          </a:p>
          <a:p>
            <a:pPr marL="0" indent="0" algn="ctr">
              <a:buNone/>
            </a:pPr>
            <a:endParaRPr lang="en-US" sz="2000"/>
          </a:p>
          <a:p>
            <a:pPr algn="ctr"/>
            <a:r>
              <a:rPr lang="en-US" sz="2000"/>
              <a:t>Peer pressure</a:t>
            </a:r>
          </a:p>
          <a:p>
            <a:pPr marL="0" indent="0" algn="ctr">
              <a:buNone/>
            </a:pPr>
            <a:endParaRPr lang="en-US" sz="2000"/>
          </a:p>
          <a:p>
            <a:pPr algn="ctr"/>
            <a:r>
              <a:rPr lang="en-US" sz="2000"/>
              <a:t>Family dynamics</a:t>
            </a:r>
          </a:p>
          <a:p>
            <a:pPr marL="0" indent="0" algn="ctr">
              <a:buNone/>
            </a:pPr>
            <a:endParaRPr lang="en-US" sz="2000"/>
          </a:p>
          <a:p>
            <a:pPr algn="ctr"/>
            <a:r>
              <a:rPr lang="en-US" sz="2000"/>
              <a:t>Cultural differences</a:t>
            </a:r>
          </a:p>
          <a:p>
            <a:pPr algn="ctr"/>
            <a:endParaRPr lang="en-US" sz="2000"/>
          </a:p>
          <a:p>
            <a:pPr algn="ctr"/>
            <a:endParaRPr lang="en-US" sz="2000"/>
          </a:p>
          <a:p>
            <a:pPr algn="ctr"/>
            <a:endParaRPr lang="en-US" sz="2000"/>
          </a:p>
          <a:p>
            <a:endParaRPr lang="en-US" sz="2000"/>
          </a:p>
        </p:txBody>
      </p:sp>
    </p:spTree>
    <p:extLst>
      <p:ext uri="{BB962C8B-B14F-4D97-AF65-F5344CB8AC3E}">
        <p14:creationId xmlns:p14="http://schemas.microsoft.com/office/powerpoint/2010/main" val="299891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A523-F65D-16F9-7E62-B0400F5BCF96}"/>
              </a:ext>
            </a:extLst>
          </p:cNvPr>
          <p:cNvSpPr>
            <a:spLocks noGrp="1"/>
          </p:cNvSpPr>
          <p:nvPr>
            <p:ph type="title"/>
          </p:nvPr>
        </p:nvSpPr>
        <p:spPr/>
        <p:txBody>
          <a:bodyPr>
            <a:normAutofit/>
          </a:bodyPr>
          <a:lstStyle/>
          <a:p>
            <a:pPr algn="ctr"/>
            <a:r>
              <a:rPr lang="en-US" sz="3600"/>
              <a:t>Law Engagement:</a:t>
            </a:r>
            <a:endParaRPr lang="en-US"/>
          </a:p>
        </p:txBody>
      </p:sp>
      <p:sp>
        <p:nvSpPr>
          <p:cNvPr id="3" name="Text Placeholder 2">
            <a:extLst>
              <a:ext uri="{FF2B5EF4-FFF2-40B4-BE49-F238E27FC236}">
                <a16:creationId xmlns:a16="http://schemas.microsoft.com/office/drawing/2014/main" id="{592367A7-4E34-B5FA-8B37-7653817B7152}"/>
              </a:ext>
            </a:extLst>
          </p:cNvPr>
          <p:cNvSpPr>
            <a:spLocks noGrp="1"/>
          </p:cNvSpPr>
          <p:nvPr>
            <p:ph type="body" idx="1"/>
          </p:nvPr>
        </p:nvSpPr>
        <p:spPr/>
        <p:txBody>
          <a:bodyPr>
            <a:normAutofit/>
          </a:bodyPr>
          <a:lstStyle/>
          <a:p>
            <a:pPr algn="ctr"/>
            <a:r>
              <a:rPr lang="en-US" sz="3200"/>
              <a:t>Pros: </a:t>
            </a:r>
          </a:p>
        </p:txBody>
      </p:sp>
      <p:sp>
        <p:nvSpPr>
          <p:cNvPr id="4" name="Content Placeholder 3">
            <a:extLst>
              <a:ext uri="{FF2B5EF4-FFF2-40B4-BE49-F238E27FC236}">
                <a16:creationId xmlns:a16="http://schemas.microsoft.com/office/drawing/2014/main" id="{45E7C249-9262-9BBA-F60E-77FD3E50F4CA}"/>
              </a:ext>
            </a:extLst>
          </p:cNvPr>
          <p:cNvSpPr>
            <a:spLocks noGrp="1"/>
          </p:cNvSpPr>
          <p:nvPr>
            <p:ph sz="half" idx="2"/>
          </p:nvPr>
        </p:nvSpPr>
        <p:spPr/>
        <p:txBody>
          <a:bodyPr vert="horz" lIns="91440" tIns="45720" rIns="91440" bIns="45720" rtlCol="0" anchor="t">
            <a:normAutofit/>
          </a:bodyPr>
          <a:lstStyle/>
          <a:p>
            <a:pPr algn="ctr"/>
            <a:r>
              <a:rPr lang="en-US" sz="2400"/>
              <a:t>Accountability</a:t>
            </a:r>
          </a:p>
          <a:p>
            <a:pPr algn="ctr"/>
            <a:r>
              <a:rPr lang="en-US" sz="2400"/>
              <a:t>Routine</a:t>
            </a:r>
          </a:p>
          <a:p>
            <a:pPr algn="ctr"/>
            <a:r>
              <a:rPr lang="en-US" sz="2400"/>
              <a:t>Structure</a:t>
            </a:r>
          </a:p>
          <a:p>
            <a:pPr algn="ctr"/>
            <a:r>
              <a:rPr lang="en-US" sz="2400"/>
              <a:t>Access to treatment</a:t>
            </a:r>
          </a:p>
          <a:p>
            <a:pPr algn="ctr"/>
            <a:r>
              <a:rPr lang="en-US" sz="2400"/>
              <a:t>Community</a:t>
            </a:r>
          </a:p>
          <a:p>
            <a:pPr algn="ctr"/>
            <a:r>
              <a:rPr lang="en-US" sz="2400"/>
              <a:t>Decrease in incarceration</a:t>
            </a:r>
          </a:p>
          <a:p>
            <a:pPr marL="0" indent="0">
              <a:buNone/>
            </a:pPr>
            <a:endParaRPr lang="en-US"/>
          </a:p>
        </p:txBody>
      </p:sp>
      <p:sp>
        <p:nvSpPr>
          <p:cNvPr id="5" name="Text Placeholder 4">
            <a:extLst>
              <a:ext uri="{FF2B5EF4-FFF2-40B4-BE49-F238E27FC236}">
                <a16:creationId xmlns:a16="http://schemas.microsoft.com/office/drawing/2014/main" id="{963DF468-C086-1A54-D8C3-9DE510671EA1}"/>
              </a:ext>
            </a:extLst>
          </p:cNvPr>
          <p:cNvSpPr>
            <a:spLocks noGrp="1"/>
          </p:cNvSpPr>
          <p:nvPr>
            <p:ph type="body" sz="quarter" idx="3"/>
          </p:nvPr>
        </p:nvSpPr>
        <p:spPr/>
        <p:txBody>
          <a:bodyPr>
            <a:normAutofit/>
          </a:bodyPr>
          <a:lstStyle/>
          <a:p>
            <a:pPr algn="ctr"/>
            <a:r>
              <a:rPr lang="en-US" sz="2800"/>
              <a:t>Cons:</a:t>
            </a:r>
          </a:p>
        </p:txBody>
      </p:sp>
      <p:sp>
        <p:nvSpPr>
          <p:cNvPr id="6" name="Content Placeholder 5">
            <a:extLst>
              <a:ext uri="{FF2B5EF4-FFF2-40B4-BE49-F238E27FC236}">
                <a16:creationId xmlns:a16="http://schemas.microsoft.com/office/drawing/2014/main" id="{0C358E2C-D24A-4D21-D83A-EFF1F64AFA26}"/>
              </a:ext>
            </a:extLst>
          </p:cNvPr>
          <p:cNvSpPr>
            <a:spLocks noGrp="1"/>
          </p:cNvSpPr>
          <p:nvPr>
            <p:ph sz="quarter" idx="4"/>
          </p:nvPr>
        </p:nvSpPr>
        <p:spPr/>
        <p:txBody>
          <a:bodyPr vert="horz" lIns="91440" tIns="45720" rIns="91440" bIns="45720" rtlCol="0" anchor="t">
            <a:normAutofit/>
          </a:bodyPr>
          <a:lstStyle/>
          <a:p>
            <a:pPr algn="ctr"/>
            <a:r>
              <a:rPr lang="en-US" sz="2400"/>
              <a:t>Poor engagement</a:t>
            </a:r>
          </a:p>
          <a:p>
            <a:pPr algn="ctr"/>
            <a:r>
              <a:rPr lang="en-US" sz="2400"/>
              <a:t>Stigma</a:t>
            </a:r>
          </a:p>
          <a:p>
            <a:pPr algn="ctr"/>
            <a:r>
              <a:rPr lang="en-US" sz="2400"/>
              <a:t>Criminalization</a:t>
            </a:r>
          </a:p>
          <a:p>
            <a:pPr algn="ctr"/>
            <a:r>
              <a:rPr lang="en-US" sz="2400"/>
              <a:t>Coercion and lack of autonomy</a:t>
            </a:r>
          </a:p>
          <a:p>
            <a:pPr algn="ctr"/>
            <a:r>
              <a:rPr lang="en-US" sz="2400"/>
              <a:t>Focus on punishment vs rehabilitation</a:t>
            </a:r>
          </a:p>
        </p:txBody>
      </p:sp>
    </p:spTree>
    <p:extLst>
      <p:ext uri="{BB962C8B-B14F-4D97-AF65-F5344CB8AC3E}">
        <p14:creationId xmlns:p14="http://schemas.microsoft.com/office/powerpoint/2010/main" val="42565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F5D191D1-8E0B-6E61-7B31-19376196660A}"/>
              </a:ext>
            </a:extLst>
          </p:cNvPr>
          <p:cNvSpPr>
            <a:spLocks noGrp="1"/>
          </p:cNvSpPr>
          <p:nvPr>
            <p:ph type="title"/>
          </p:nvPr>
        </p:nvSpPr>
        <p:spPr>
          <a:xfrm>
            <a:off x="1000941" y="685801"/>
            <a:ext cx="3494859" cy="5491162"/>
          </a:xfrm>
        </p:spPr>
        <p:txBody>
          <a:bodyPr>
            <a:normAutofit/>
          </a:bodyPr>
          <a:lstStyle/>
          <a:p>
            <a:pPr algn="ctr"/>
            <a:r>
              <a:rPr lang="en-US" sz="4000"/>
              <a:t>Angel Programs:</a:t>
            </a:r>
            <a:r>
              <a:rPr lang="en-US"/>
              <a:t> </a:t>
            </a:r>
          </a:p>
        </p:txBody>
      </p:sp>
      <p:graphicFrame>
        <p:nvGraphicFramePr>
          <p:cNvPr id="31" name="Content Placeholder 2">
            <a:extLst>
              <a:ext uri="{FF2B5EF4-FFF2-40B4-BE49-F238E27FC236}">
                <a16:creationId xmlns:a16="http://schemas.microsoft.com/office/drawing/2014/main" id="{05698702-613F-99A2-B568-679AE5CEF1F8}"/>
              </a:ext>
            </a:extLst>
          </p:cNvPr>
          <p:cNvGraphicFramePr>
            <a:graphicFrameLocks noGrp="1"/>
          </p:cNvGraphicFramePr>
          <p:nvPr>
            <p:ph idx="1"/>
            <p:extLst>
              <p:ext uri="{D42A27DB-BD31-4B8C-83A1-F6EECF244321}">
                <p14:modId xmlns:p14="http://schemas.microsoft.com/office/powerpoint/2010/main" val="3701978699"/>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51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71D3E-F37F-0748-C2DE-B65A4A5FA804}"/>
              </a:ext>
            </a:extLst>
          </p:cNvPr>
          <p:cNvSpPr>
            <a:spLocks noGrp="1"/>
          </p:cNvSpPr>
          <p:nvPr>
            <p:ph type="title"/>
          </p:nvPr>
        </p:nvSpPr>
        <p:spPr>
          <a:xfrm>
            <a:off x="586478" y="1683756"/>
            <a:ext cx="3115265" cy="2396359"/>
          </a:xfrm>
        </p:spPr>
        <p:txBody>
          <a:bodyPr anchor="b">
            <a:normAutofit/>
          </a:bodyPr>
          <a:lstStyle/>
          <a:p>
            <a:pPr algn="ctr"/>
            <a:r>
              <a:rPr lang="en-US" sz="4000">
                <a:solidFill>
                  <a:srgbClr val="FFFFFF"/>
                </a:solidFill>
              </a:rPr>
              <a:t>Overdose Training:</a:t>
            </a:r>
            <a:endParaRPr lang="en-US"/>
          </a:p>
        </p:txBody>
      </p:sp>
      <p:graphicFrame>
        <p:nvGraphicFramePr>
          <p:cNvPr id="5" name="Content Placeholder 2">
            <a:extLst>
              <a:ext uri="{FF2B5EF4-FFF2-40B4-BE49-F238E27FC236}">
                <a16:creationId xmlns:a16="http://schemas.microsoft.com/office/drawing/2014/main" id="{C9FD1C53-F250-17A1-34E3-81BB76622991}"/>
              </a:ext>
            </a:extLst>
          </p:cNvPr>
          <p:cNvGraphicFramePr>
            <a:graphicFrameLocks noGrp="1"/>
          </p:cNvGraphicFramePr>
          <p:nvPr>
            <p:ph idx="1"/>
            <p:extLst>
              <p:ext uri="{D42A27DB-BD31-4B8C-83A1-F6EECF244321}">
                <p14:modId xmlns:p14="http://schemas.microsoft.com/office/powerpoint/2010/main" val="1377729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12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A1BF4-3B0C-0268-A3FB-4FC3ADEB8C27}"/>
              </a:ext>
            </a:extLst>
          </p:cNvPr>
          <p:cNvSpPr>
            <a:spLocks noGrp="1"/>
          </p:cNvSpPr>
          <p:nvPr>
            <p:ph type="title"/>
          </p:nvPr>
        </p:nvSpPr>
        <p:spPr>
          <a:xfrm>
            <a:off x="1371597" y="348865"/>
            <a:ext cx="10044023" cy="877729"/>
          </a:xfrm>
        </p:spPr>
        <p:txBody>
          <a:bodyPr anchor="ctr">
            <a:normAutofit/>
          </a:bodyPr>
          <a:lstStyle/>
          <a:p>
            <a:pPr algn="ctr"/>
            <a:r>
              <a:rPr lang="en-US" sz="4000">
                <a:solidFill>
                  <a:srgbClr val="FFFFFF"/>
                </a:solidFill>
              </a:rPr>
              <a:t>Court Mandated:</a:t>
            </a:r>
            <a:endParaRPr lang="en-US"/>
          </a:p>
        </p:txBody>
      </p:sp>
      <p:graphicFrame>
        <p:nvGraphicFramePr>
          <p:cNvPr id="17" name="Content Placeholder 2">
            <a:extLst>
              <a:ext uri="{FF2B5EF4-FFF2-40B4-BE49-F238E27FC236}">
                <a16:creationId xmlns:a16="http://schemas.microsoft.com/office/drawing/2014/main" id="{58026161-DDF8-A2DF-4947-390D8B36817D}"/>
              </a:ext>
            </a:extLst>
          </p:cNvPr>
          <p:cNvGraphicFramePr>
            <a:graphicFrameLocks noGrp="1"/>
          </p:cNvGraphicFramePr>
          <p:nvPr>
            <p:ph idx="1"/>
            <p:extLst>
              <p:ext uri="{D42A27DB-BD31-4B8C-83A1-F6EECF244321}">
                <p14:modId xmlns:p14="http://schemas.microsoft.com/office/powerpoint/2010/main" val="368568385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67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450B4-5482-8F86-2936-2B4E9CB538FA}"/>
              </a:ext>
            </a:extLst>
          </p:cNvPr>
          <p:cNvSpPr>
            <a:spLocks noGrp="1"/>
          </p:cNvSpPr>
          <p:nvPr>
            <p:ph type="title"/>
          </p:nvPr>
        </p:nvSpPr>
        <p:spPr>
          <a:xfrm>
            <a:off x="761803" y="350196"/>
            <a:ext cx="4646904" cy="1624520"/>
          </a:xfrm>
        </p:spPr>
        <p:txBody>
          <a:bodyPr anchor="ctr">
            <a:normAutofit/>
          </a:bodyPr>
          <a:lstStyle/>
          <a:p>
            <a:pPr algn="ctr"/>
            <a:r>
              <a:rPr lang="en-US" sz="3600"/>
              <a:t>LEAD</a:t>
            </a:r>
            <a:r>
              <a:rPr lang="en-US" sz="4000"/>
              <a:t>:</a:t>
            </a:r>
            <a:endParaRPr lang="en-US"/>
          </a:p>
        </p:txBody>
      </p:sp>
      <p:sp>
        <p:nvSpPr>
          <p:cNvPr id="3" name="Content Placeholder 2">
            <a:extLst>
              <a:ext uri="{FF2B5EF4-FFF2-40B4-BE49-F238E27FC236}">
                <a16:creationId xmlns:a16="http://schemas.microsoft.com/office/drawing/2014/main" id="{C3813AC6-D96E-E7CF-D206-9B028972B65B}"/>
              </a:ext>
            </a:extLst>
          </p:cNvPr>
          <p:cNvSpPr>
            <a:spLocks noGrp="1"/>
          </p:cNvSpPr>
          <p:nvPr>
            <p:ph idx="1"/>
          </p:nvPr>
        </p:nvSpPr>
        <p:spPr>
          <a:xfrm>
            <a:off x="761802" y="2743200"/>
            <a:ext cx="4646905" cy="3613149"/>
          </a:xfrm>
        </p:spPr>
        <p:txBody>
          <a:bodyPr vert="horz" lIns="91440" tIns="45720" rIns="91440" bIns="45720" rtlCol="0" anchor="ctr">
            <a:normAutofit/>
          </a:bodyPr>
          <a:lstStyle/>
          <a:p>
            <a:pPr algn="ctr"/>
            <a:r>
              <a:rPr lang="en-US" sz="2000"/>
              <a:t>Law Enforcement Assistant Diversion Program</a:t>
            </a:r>
            <a:endParaRPr lang="en-US"/>
          </a:p>
          <a:p>
            <a:pPr algn="ctr"/>
            <a:r>
              <a:rPr lang="en-US" sz="2000"/>
              <a:t>Community-based program where officers can refer those with low-level, non-violent offense for treatment</a:t>
            </a:r>
          </a:p>
          <a:p>
            <a:pPr algn="ctr"/>
            <a:r>
              <a:rPr lang="en-US" sz="2000"/>
              <a:t>LEAD covers drug treatment, mental health intervention, and  employment</a:t>
            </a:r>
          </a:p>
          <a:p>
            <a:pPr algn="ctr"/>
            <a:r>
              <a:rPr lang="en-US" sz="2000"/>
              <a:t>This program address the root cause of the addiction</a:t>
            </a:r>
          </a:p>
          <a:p>
            <a:pPr algn="ctr"/>
            <a:r>
              <a:rPr lang="en-US" sz="2000"/>
              <a:t>Helps reduce recividism </a:t>
            </a:r>
          </a:p>
          <a:p>
            <a:endParaRPr lang="en-US" sz="2000"/>
          </a:p>
        </p:txBody>
      </p:sp>
      <p:pic>
        <p:nvPicPr>
          <p:cNvPr id="5" name="Picture 4" descr="Hands holding each other's wrists and interlinked to form a circle">
            <a:extLst>
              <a:ext uri="{FF2B5EF4-FFF2-40B4-BE49-F238E27FC236}">
                <a16:creationId xmlns:a16="http://schemas.microsoft.com/office/drawing/2014/main" id="{3556D427-D8BB-5511-8CC9-AABFF9EC6EB6}"/>
              </a:ext>
            </a:extLst>
          </p:cNvPr>
          <p:cNvPicPr>
            <a:picLocks noChangeAspect="1"/>
          </p:cNvPicPr>
          <p:nvPr/>
        </p:nvPicPr>
        <p:blipFill>
          <a:blip r:embed="rId2"/>
          <a:srcRect l="19648" r="21039" b="-3"/>
          <a:stretch>
            <a:fillRect/>
          </a:stretch>
        </p:blipFill>
        <p:spPr>
          <a:xfrm>
            <a:off x="6096000" y="1"/>
            <a:ext cx="6102825" cy="6858000"/>
          </a:xfrm>
          <a:prstGeom prst="rect">
            <a:avLst/>
          </a:prstGeom>
        </p:spPr>
      </p:pic>
    </p:spTree>
    <p:extLst>
      <p:ext uri="{BB962C8B-B14F-4D97-AF65-F5344CB8AC3E}">
        <p14:creationId xmlns:p14="http://schemas.microsoft.com/office/powerpoint/2010/main" val="16977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AACD1DD-E070-B1D0-88DD-D463646B7A56}"/>
              </a:ext>
            </a:extLst>
          </p:cNvPr>
          <p:cNvSpPr>
            <a:spLocks noGrp="1"/>
          </p:cNvSpPr>
          <p:nvPr>
            <p:ph idx="1"/>
          </p:nvPr>
        </p:nvSpPr>
        <p:spPr>
          <a:xfrm>
            <a:off x="838200" y="1825625"/>
            <a:ext cx="5558489" cy="4351338"/>
          </a:xfrm>
        </p:spPr>
        <p:txBody>
          <a:bodyPr vert="horz" lIns="91440" tIns="45720" rIns="91440" bIns="45720" rtlCol="0">
            <a:normAutofit/>
          </a:bodyPr>
          <a:lstStyle/>
          <a:p>
            <a:pPr marL="0" indent="0">
              <a:buNone/>
            </a:pPr>
            <a:r>
              <a:rPr lang="en-US" sz="2200">
                <a:ea typeface="+mn-lt"/>
                <a:cs typeface="+mn-lt"/>
              </a:rPr>
              <a:t>At our addictions therapy site serving low-SES populations, community support includes partnerships with local sober living programs, workforce development centers, food pantries, legal aid, Medicaid, and AA/NA/GA. Clients are referred to peer recovery meetings and linked to case managers who help secure healthcare. Our site also collaborates with a nearby community college to help clients enroll in certificate programs that promote independence and stability post-recovery.</a:t>
            </a:r>
            <a:endParaRPr lang="en-US" sz="220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243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F227C-0369-6A96-6D2E-57CE314118C5}"/>
              </a:ext>
            </a:extLst>
          </p:cNvPr>
          <p:cNvSpPr>
            <a:spLocks noGrp="1"/>
          </p:cNvSpPr>
          <p:nvPr>
            <p:ph type="title"/>
          </p:nvPr>
        </p:nvSpPr>
        <p:spPr>
          <a:xfrm>
            <a:off x="586478" y="1683756"/>
            <a:ext cx="3115265" cy="2396359"/>
          </a:xfrm>
        </p:spPr>
        <p:txBody>
          <a:bodyPr anchor="b">
            <a:normAutofit/>
          </a:bodyPr>
          <a:lstStyle/>
          <a:p>
            <a:pPr algn="ctr"/>
            <a:r>
              <a:rPr lang="en-US" sz="4000">
                <a:solidFill>
                  <a:srgbClr val="FFFFFF"/>
                </a:solidFill>
              </a:rPr>
              <a:t>Social Justice Concerns: </a:t>
            </a:r>
            <a:endParaRPr lang="en-US"/>
          </a:p>
        </p:txBody>
      </p:sp>
      <p:graphicFrame>
        <p:nvGraphicFramePr>
          <p:cNvPr id="5" name="Content Placeholder 2">
            <a:extLst>
              <a:ext uri="{FF2B5EF4-FFF2-40B4-BE49-F238E27FC236}">
                <a16:creationId xmlns:a16="http://schemas.microsoft.com/office/drawing/2014/main" id="{4DD06FEF-05A8-2476-8344-02971270501C}"/>
              </a:ext>
            </a:extLst>
          </p:cNvPr>
          <p:cNvGraphicFramePr>
            <a:graphicFrameLocks noGrp="1"/>
          </p:cNvGraphicFramePr>
          <p:nvPr>
            <p:ph idx="1"/>
            <p:extLst>
              <p:ext uri="{D42A27DB-BD31-4B8C-83A1-F6EECF244321}">
                <p14:modId xmlns:p14="http://schemas.microsoft.com/office/powerpoint/2010/main" val="3886152305"/>
              </p:ext>
            </p:extLst>
          </p:nvPr>
        </p:nvGraphicFramePr>
        <p:xfrm>
          <a:off x="4673404" y="512696"/>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083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D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E3DBD-3D9D-7337-A0D7-0F3063634D8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Just a reminder:</a:t>
            </a:r>
          </a:p>
        </p:txBody>
      </p:sp>
      <p:pic>
        <p:nvPicPr>
          <p:cNvPr id="4" name="Content Placeholder 3" descr="A person helping another person to climb a wall&#10;&#10;AI-generated content may be incorrect.">
            <a:extLst>
              <a:ext uri="{FF2B5EF4-FFF2-40B4-BE49-F238E27FC236}">
                <a16:creationId xmlns:a16="http://schemas.microsoft.com/office/drawing/2014/main" id="{687202A0-846C-B427-79D9-E239BD48BF16}"/>
              </a:ext>
            </a:extLst>
          </p:cNvPr>
          <p:cNvPicPr>
            <a:picLocks noGrp="1" noChangeAspect="1"/>
          </p:cNvPicPr>
          <p:nvPr>
            <p:ph idx="1"/>
          </p:nvPr>
        </p:nvPicPr>
        <p:blipFill>
          <a:blip r:embed="rId2"/>
          <a:stretch>
            <a:fillRect/>
          </a:stretch>
        </p:blipFill>
        <p:spPr>
          <a:xfrm>
            <a:off x="3740296" y="666343"/>
            <a:ext cx="7707051" cy="5467496"/>
          </a:xfrm>
          <a:prstGeom prst="rect">
            <a:avLst/>
          </a:prstGeom>
        </p:spPr>
      </p:pic>
    </p:spTree>
    <p:extLst>
      <p:ext uri="{BB962C8B-B14F-4D97-AF65-F5344CB8AC3E}">
        <p14:creationId xmlns:p14="http://schemas.microsoft.com/office/powerpoint/2010/main" val="408893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86E0D-A508-4F4E-AF0D-A5644FA71E0C}"/>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Community Support</a:t>
            </a:r>
          </a:p>
        </p:txBody>
      </p:sp>
      <p:graphicFrame>
        <p:nvGraphicFramePr>
          <p:cNvPr id="19" name="Content Placeholder 2">
            <a:extLst>
              <a:ext uri="{FF2B5EF4-FFF2-40B4-BE49-F238E27FC236}">
                <a16:creationId xmlns:a16="http://schemas.microsoft.com/office/drawing/2014/main" id="{E776D98F-49B7-372A-0FAF-9AE65A1006DF}"/>
              </a:ext>
            </a:extLst>
          </p:cNvPr>
          <p:cNvGraphicFramePr>
            <a:graphicFrameLocks noGrp="1"/>
          </p:cNvGraphicFramePr>
          <p:nvPr>
            <p:ph idx="1"/>
            <p:extLst>
              <p:ext uri="{D42A27DB-BD31-4B8C-83A1-F6EECF244321}">
                <p14:modId xmlns:p14="http://schemas.microsoft.com/office/powerpoint/2010/main" val="1590807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930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234B0-A72D-5DEA-976F-F1C74550496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Why is Community Support Important?</a:t>
            </a:r>
          </a:p>
        </p:txBody>
      </p:sp>
      <p:graphicFrame>
        <p:nvGraphicFramePr>
          <p:cNvPr id="5" name="Content Placeholder 2">
            <a:extLst>
              <a:ext uri="{FF2B5EF4-FFF2-40B4-BE49-F238E27FC236}">
                <a16:creationId xmlns:a16="http://schemas.microsoft.com/office/drawing/2014/main" id="{927FA5DB-DB75-AED4-5492-EFA2F355DA40}"/>
              </a:ext>
            </a:extLst>
          </p:cNvPr>
          <p:cNvGraphicFramePr>
            <a:graphicFrameLocks noGrp="1"/>
          </p:cNvGraphicFramePr>
          <p:nvPr>
            <p:ph idx="1"/>
            <p:extLst>
              <p:ext uri="{D42A27DB-BD31-4B8C-83A1-F6EECF244321}">
                <p14:modId xmlns:p14="http://schemas.microsoft.com/office/powerpoint/2010/main" val="424550979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890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E425F1-7231-DD36-9AE2-7C44C65BA77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6FAB3E-B102-F30A-2C4F-B20B9A387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00301B-D2F9-EABA-B6C9-DFCA592F9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B747AD-08D4-BBF5-38C0-9EF394F70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678C03-80A9-0486-F9BA-EFC70AC62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7E54FCA-B1C7-F219-9227-D9B0EF4B3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27AE4AD4-DE42-81DE-E6DF-855C62A76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5A0C6-DD63-18B1-3807-051477CBB8F1}"/>
              </a:ext>
            </a:extLst>
          </p:cNvPr>
          <p:cNvSpPr>
            <a:spLocks noGrp="1"/>
          </p:cNvSpPr>
          <p:nvPr>
            <p:ph type="title"/>
          </p:nvPr>
        </p:nvSpPr>
        <p:spPr>
          <a:xfrm>
            <a:off x="586478" y="1683756"/>
            <a:ext cx="3115265" cy="2396359"/>
          </a:xfrm>
        </p:spPr>
        <p:txBody>
          <a:bodyPr anchor="b">
            <a:normAutofit/>
          </a:bodyPr>
          <a:lstStyle/>
          <a:p>
            <a:pPr algn="ctr"/>
            <a:r>
              <a:rPr lang="en-US" sz="4000">
                <a:solidFill>
                  <a:srgbClr val="FFFFFF"/>
                </a:solidFill>
              </a:rPr>
              <a:t>Mental Health</a:t>
            </a:r>
            <a:br>
              <a:rPr lang="en-US" sz="4000">
                <a:solidFill>
                  <a:srgbClr val="FFFFFF"/>
                </a:solidFill>
              </a:rPr>
            </a:br>
            <a:r>
              <a:rPr lang="en-US" sz="4000">
                <a:solidFill>
                  <a:srgbClr val="FFFFFF"/>
                </a:solidFill>
              </a:rPr>
              <a:t>Interventions</a:t>
            </a:r>
            <a:br>
              <a:rPr lang="en-US" sz="4000">
                <a:solidFill>
                  <a:srgbClr val="FFFFFF"/>
                </a:solidFill>
              </a:rPr>
            </a:br>
            <a:r>
              <a:rPr lang="en-US" sz="4000">
                <a:solidFill>
                  <a:srgbClr val="FFFFFF"/>
                </a:solidFill>
              </a:rPr>
              <a:t>&amp;</a:t>
            </a:r>
            <a:br>
              <a:rPr lang="en-US" sz="4000">
                <a:solidFill>
                  <a:srgbClr val="FFFFFF"/>
                </a:solidFill>
              </a:rPr>
            </a:br>
            <a:r>
              <a:rPr lang="en-US" sz="4000">
                <a:solidFill>
                  <a:srgbClr val="FFFFFF"/>
                </a:solidFill>
              </a:rPr>
              <a:t>Techniques</a:t>
            </a:r>
          </a:p>
        </p:txBody>
      </p:sp>
      <p:pic>
        <p:nvPicPr>
          <p:cNvPr id="14" name="Content Placeholder 13" descr="Brain in head with solid fill">
            <a:extLst>
              <a:ext uri="{FF2B5EF4-FFF2-40B4-BE49-F238E27FC236}">
                <a16:creationId xmlns:a16="http://schemas.microsoft.com/office/drawing/2014/main" id="{2AFEE914-AC6F-8C09-F45C-9C1BC33A811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880506" y="4080677"/>
            <a:ext cx="2276763" cy="2253673"/>
          </a:xfrm>
          <a:prstGeom prst="rect">
            <a:avLst/>
          </a:prstGeom>
        </p:spPr>
      </p:pic>
      <p:graphicFrame>
        <p:nvGraphicFramePr>
          <p:cNvPr id="21" name="Content Placeholder 2">
            <a:extLst>
              <a:ext uri="{FF2B5EF4-FFF2-40B4-BE49-F238E27FC236}">
                <a16:creationId xmlns:a16="http://schemas.microsoft.com/office/drawing/2014/main" id="{57809E35-500C-2CCA-3EF9-414479BD9452}"/>
              </a:ext>
            </a:extLst>
          </p:cNvPr>
          <p:cNvGraphicFramePr>
            <a:graphicFrameLocks/>
          </p:cNvGraphicFramePr>
          <p:nvPr>
            <p:extLst>
              <p:ext uri="{D42A27DB-BD31-4B8C-83A1-F6EECF244321}">
                <p14:modId xmlns:p14="http://schemas.microsoft.com/office/powerpoint/2010/main" val="2713253805"/>
              </p:ext>
            </p:extLst>
          </p:nvPr>
        </p:nvGraphicFramePr>
        <p:xfrm>
          <a:off x="4673404" y="512696"/>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969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B98A59-6B70-4F29-F80F-483EEE0562A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72DE5A7-D033-C35C-43FB-A67786A1D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1962958-0881-EB66-6FD5-17EF92A9A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29ECC35-1CEF-9F11-8481-630C05E6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0A6F24-3033-30D6-8EC7-E32E685F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1234B18-563A-E259-506A-47AABBEDD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F45A5-7D3C-C603-9A5A-426EE3AFFF0A}"/>
              </a:ext>
            </a:extLst>
          </p:cNvPr>
          <p:cNvSpPr>
            <a:spLocks noGrp="1"/>
          </p:cNvSpPr>
          <p:nvPr>
            <p:ph type="title"/>
          </p:nvPr>
        </p:nvSpPr>
        <p:spPr>
          <a:xfrm>
            <a:off x="1371599" y="294538"/>
            <a:ext cx="9895951" cy="1033669"/>
          </a:xfrm>
        </p:spPr>
        <p:txBody>
          <a:bodyPr>
            <a:normAutofit fontScale="90000"/>
          </a:bodyPr>
          <a:lstStyle/>
          <a:p>
            <a:pPr algn="ctr"/>
            <a:r>
              <a:rPr lang="en-US" sz="3600">
                <a:solidFill>
                  <a:srgbClr val="FFFFFF"/>
                </a:solidFill>
              </a:rPr>
              <a:t>Mental Health Interventions &amp; Techniques: </a:t>
            </a:r>
            <a:br>
              <a:rPr lang="en-US" sz="3600">
                <a:solidFill>
                  <a:srgbClr val="FFFFFF"/>
                </a:solidFill>
              </a:rPr>
            </a:br>
            <a:r>
              <a:rPr lang="en-US" sz="3600">
                <a:solidFill>
                  <a:srgbClr val="FFFFFF"/>
                </a:solidFill>
              </a:rPr>
              <a:t>Group Therapy</a:t>
            </a:r>
          </a:p>
        </p:txBody>
      </p:sp>
      <p:sp>
        <p:nvSpPr>
          <p:cNvPr id="29" name="Content Placeholder 2">
            <a:extLst>
              <a:ext uri="{FF2B5EF4-FFF2-40B4-BE49-F238E27FC236}">
                <a16:creationId xmlns:a16="http://schemas.microsoft.com/office/drawing/2014/main" id="{8B5503AB-F9A9-48BC-4F30-B7A2C0BED8E6}"/>
              </a:ext>
            </a:extLst>
          </p:cNvPr>
          <p:cNvSpPr>
            <a:spLocks noGrp="1"/>
          </p:cNvSpPr>
          <p:nvPr>
            <p:ph idx="1"/>
          </p:nvPr>
        </p:nvSpPr>
        <p:spPr>
          <a:xfrm>
            <a:off x="1053547" y="1827867"/>
            <a:ext cx="9724031" cy="3683358"/>
          </a:xfrm>
        </p:spPr>
        <p:txBody>
          <a:bodyPr anchor="ctr">
            <a:normAutofit/>
          </a:bodyPr>
          <a:lstStyle/>
          <a:p>
            <a:endParaRPr lang="en-US" sz="2000"/>
          </a:p>
          <a:p>
            <a:endParaRPr lang="en-US" sz="2000"/>
          </a:p>
        </p:txBody>
      </p:sp>
      <p:sp>
        <p:nvSpPr>
          <p:cNvPr id="4" name="TextBox 3">
            <a:extLst>
              <a:ext uri="{FF2B5EF4-FFF2-40B4-BE49-F238E27FC236}">
                <a16:creationId xmlns:a16="http://schemas.microsoft.com/office/drawing/2014/main" id="{71A8CAFD-F1EF-ECF1-4546-60C901A63B3A}"/>
              </a:ext>
            </a:extLst>
          </p:cNvPr>
          <p:cNvSpPr txBox="1"/>
          <p:nvPr/>
        </p:nvSpPr>
        <p:spPr>
          <a:xfrm>
            <a:off x="85994" y="1723060"/>
            <a:ext cx="1189818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Group Therapy: </a:t>
            </a:r>
            <a:r>
              <a:rPr lang="en-US">
                <a:ea typeface="+mn-lt"/>
                <a:cs typeface="+mn-lt"/>
              </a:rPr>
              <a:t>A form of treatment where individuals with similar issues meet together in a group setting with one or more therapists to share experiences, provide mutual support, and develop coping skills in a safe and structured environment.</a:t>
            </a:r>
            <a:endParaRPr lang="en-US"/>
          </a:p>
          <a:p>
            <a:endParaRPr lang="en-US"/>
          </a:p>
          <a:p>
            <a:r>
              <a:rPr lang="en-US"/>
              <a:t>Benefits of group therapy:</a:t>
            </a:r>
          </a:p>
          <a:p>
            <a:endParaRPr lang="en-US" b="1"/>
          </a:p>
          <a:p>
            <a:pPr marL="285750" indent="-285750">
              <a:buFont typeface="Arial"/>
              <a:buChar char="•"/>
            </a:pPr>
            <a:r>
              <a:rPr lang="en-US" b="1"/>
              <a:t>Peer Support and Accountability:</a:t>
            </a:r>
            <a:r>
              <a:rPr lang="en-US"/>
              <a:t> A sense of understanding from others going through similar experiences.</a:t>
            </a:r>
          </a:p>
          <a:p>
            <a:pPr marL="285750" indent="-285750">
              <a:buFont typeface="Arial"/>
              <a:buChar char="•"/>
            </a:pPr>
            <a:r>
              <a:rPr lang="en-US" b="1"/>
              <a:t>Accountability and Modeling:</a:t>
            </a:r>
            <a:r>
              <a:rPr lang="en-US"/>
              <a:t> </a:t>
            </a:r>
            <a:r>
              <a:rPr lang="en-US">
                <a:ea typeface="+mn-lt"/>
                <a:cs typeface="+mn-lt"/>
              </a:rPr>
              <a:t>Seeing peers make progress in recovery can inspire hope and motivation. Clients can learn practical coping skills from others who may be further along in their sobriety journey.</a:t>
            </a:r>
            <a:endParaRPr lang="en-US"/>
          </a:p>
          <a:p>
            <a:pPr marL="285750" indent="-285750">
              <a:buFont typeface="Arial"/>
              <a:buChar char="•"/>
            </a:pPr>
            <a:r>
              <a:rPr lang="en-US" b="1"/>
              <a:t>Safe Space:</a:t>
            </a:r>
            <a:r>
              <a:rPr lang="en-US">
                <a:ea typeface="+mn-lt"/>
                <a:cs typeface="+mn-lt"/>
              </a:rPr>
              <a:t> Provides a supportive environment to process emotions, triggers, and relapses without judgment, helping clients develop trust and emotional openness.</a:t>
            </a:r>
            <a:endParaRPr lang="en-US"/>
          </a:p>
          <a:p>
            <a:pPr marL="285750" indent="-285750">
              <a:buFont typeface="Arial"/>
              <a:buChar char="•"/>
            </a:pPr>
            <a:endParaRPr lang="en-US"/>
          </a:p>
          <a:p>
            <a:r>
              <a:rPr lang="en-US"/>
              <a:t>Interventions: </a:t>
            </a:r>
          </a:p>
          <a:p>
            <a:pPr marL="285750" indent="-285750">
              <a:buFont typeface="Arial"/>
              <a:buChar char="•"/>
            </a:pPr>
            <a:r>
              <a:rPr lang="en-US"/>
              <a:t>Relapse Prevention Groups</a:t>
            </a:r>
          </a:p>
          <a:p>
            <a:pPr marL="285750" indent="-285750">
              <a:buFont typeface="Arial"/>
              <a:buChar char="•"/>
            </a:pPr>
            <a:r>
              <a:rPr lang="en-US"/>
              <a:t>Support Groups</a:t>
            </a:r>
          </a:p>
          <a:p>
            <a:pPr marL="285750" indent="-285750">
              <a:buFont typeface="Arial"/>
              <a:buChar char="•"/>
            </a:pPr>
            <a:r>
              <a:rPr lang="en-US"/>
              <a:t>CBT and DBT Groups</a:t>
            </a:r>
          </a:p>
          <a:p>
            <a:endParaRPr lang="en-US"/>
          </a:p>
          <a:p>
            <a:endParaRPr lang="en-US"/>
          </a:p>
          <a:p>
            <a:pPr marL="285750" indent="-285750">
              <a:buFont typeface="Arial"/>
              <a:buChar char="•"/>
            </a:pPr>
            <a:endParaRPr lang="en-US"/>
          </a:p>
          <a:p>
            <a:endParaRPr lang="en-US"/>
          </a:p>
          <a:p>
            <a:pPr marL="285750" indent="-285750">
              <a:buFont typeface="Arial"/>
              <a:buChar char="•"/>
            </a:pPr>
            <a:endParaRPr lang="en-US"/>
          </a:p>
        </p:txBody>
      </p:sp>
    </p:spTree>
    <p:extLst>
      <p:ext uri="{BB962C8B-B14F-4D97-AF65-F5344CB8AC3E}">
        <p14:creationId xmlns:p14="http://schemas.microsoft.com/office/powerpoint/2010/main" val="57810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AF1149-9CB4-24E4-9051-7C44B26087B6}"/>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F226DF0-09E7-B3C2-3FF4-4CAAD2DE6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CC2217-1F64-9CEE-D5BB-5176FE6F7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50D2B72-1C59-0E7F-990F-0C50CB456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2A33B64-3D56-27D8-1418-77DABE11A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7A9464C-FD73-45BF-1579-F9379296C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FF8FB-829F-01B1-6E3C-D183B8B712E1}"/>
              </a:ext>
            </a:extLst>
          </p:cNvPr>
          <p:cNvSpPr>
            <a:spLocks noGrp="1"/>
          </p:cNvSpPr>
          <p:nvPr>
            <p:ph type="title"/>
          </p:nvPr>
        </p:nvSpPr>
        <p:spPr>
          <a:xfrm>
            <a:off x="1371599" y="294538"/>
            <a:ext cx="9895951" cy="1033669"/>
          </a:xfrm>
        </p:spPr>
        <p:txBody>
          <a:bodyPr>
            <a:normAutofit fontScale="90000"/>
          </a:bodyPr>
          <a:lstStyle/>
          <a:p>
            <a:pPr algn="ctr"/>
            <a:r>
              <a:rPr lang="en-US" sz="3600">
                <a:solidFill>
                  <a:srgbClr val="FFFFFF"/>
                </a:solidFill>
              </a:rPr>
              <a:t>Mental Health Interventions &amp; Techniques: </a:t>
            </a:r>
            <a:br>
              <a:rPr lang="en-US" sz="3600">
                <a:solidFill>
                  <a:srgbClr val="FFFFFF"/>
                </a:solidFill>
              </a:rPr>
            </a:br>
            <a:r>
              <a:rPr lang="en-US" sz="3600">
                <a:solidFill>
                  <a:srgbClr val="FFFFFF"/>
                </a:solidFill>
              </a:rPr>
              <a:t>Individual Therapy</a:t>
            </a:r>
          </a:p>
        </p:txBody>
      </p:sp>
      <p:sp>
        <p:nvSpPr>
          <p:cNvPr id="29" name="Content Placeholder 2">
            <a:extLst>
              <a:ext uri="{FF2B5EF4-FFF2-40B4-BE49-F238E27FC236}">
                <a16:creationId xmlns:a16="http://schemas.microsoft.com/office/drawing/2014/main" id="{6B6A96B3-4D04-4D39-C735-51F61FB79450}"/>
              </a:ext>
            </a:extLst>
          </p:cNvPr>
          <p:cNvSpPr>
            <a:spLocks noGrp="1"/>
          </p:cNvSpPr>
          <p:nvPr>
            <p:ph idx="1"/>
          </p:nvPr>
        </p:nvSpPr>
        <p:spPr>
          <a:xfrm>
            <a:off x="1053547" y="1827867"/>
            <a:ext cx="9724031" cy="3683358"/>
          </a:xfrm>
        </p:spPr>
        <p:txBody>
          <a:bodyPr anchor="ctr">
            <a:normAutofit/>
          </a:bodyPr>
          <a:lstStyle/>
          <a:p>
            <a:endParaRPr lang="en-US" sz="2000"/>
          </a:p>
          <a:p>
            <a:endParaRPr lang="en-US" sz="2000"/>
          </a:p>
        </p:txBody>
      </p:sp>
      <p:sp>
        <p:nvSpPr>
          <p:cNvPr id="4" name="TextBox 3">
            <a:extLst>
              <a:ext uri="{FF2B5EF4-FFF2-40B4-BE49-F238E27FC236}">
                <a16:creationId xmlns:a16="http://schemas.microsoft.com/office/drawing/2014/main" id="{FE695A25-670D-6EB4-F56E-8E880AE214BD}"/>
              </a:ext>
            </a:extLst>
          </p:cNvPr>
          <p:cNvSpPr txBox="1"/>
          <p:nvPr/>
        </p:nvSpPr>
        <p:spPr>
          <a:xfrm>
            <a:off x="138545" y="1731818"/>
            <a:ext cx="11845636"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Individual Therapy: </a:t>
            </a:r>
            <a:r>
              <a:rPr lang="en-US">
                <a:ea typeface="+mn-lt"/>
                <a:cs typeface="+mn-lt"/>
              </a:rPr>
              <a:t>A form of treatment where the client can meet one-on-one with a licensed counselor / clinician who  promotes healing and fosters a therapeutic environment and space that focuses on exploring thoughts, emotions, and behaviors to promote personal growth, coping skills, and overall emotional well-being.</a:t>
            </a:r>
          </a:p>
          <a:p>
            <a:endParaRPr lang="en-US"/>
          </a:p>
          <a:p>
            <a:r>
              <a:rPr lang="en-US"/>
              <a:t>Benefits of individual therapy:</a:t>
            </a:r>
          </a:p>
          <a:p>
            <a:pPr marL="285750" indent="-285750">
              <a:buFont typeface="Arial"/>
              <a:buChar char="•"/>
            </a:pPr>
            <a:r>
              <a:rPr lang="en-US" b="1"/>
              <a:t>Personalized Support:</a:t>
            </a:r>
            <a:r>
              <a:rPr lang="en-US"/>
              <a:t> </a:t>
            </a:r>
            <a:r>
              <a:rPr lang="en-US">
                <a:ea typeface="+mn-lt"/>
                <a:cs typeface="+mn-lt"/>
              </a:rPr>
              <a:t>Professional support that focuses on the client’s unique experiences that provides understanding, validation, and guidance to help promote personal growth and recovery.</a:t>
            </a:r>
          </a:p>
          <a:p>
            <a:pPr marL="285750" indent="-285750">
              <a:buFont typeface="Arial"/>
              <a:buChar char="•"/>
            </a:pPr>
            <a:r>
              <a:rPr lang="en-US" b="1">
                <a:ea typeface="+mn-lt"/>
                <a:cs typeface="+mn-lt"/>
              </a:rPr>
              <a:t>Coping Skill Building and Motivation:</a:t>
            </a:r>
            <a:r>
              <a:rPr lang="en-US">
                <a:ea typeface="+mn-lt"/>
                <a:cs typeface="+mn-lt"/>
              </a:rPr>
              <a:t> Clients learn coping skills to help manage difficult or uncertain challenges in their daily lives while also reinforcing motivation by recognizing their own personal achievements in their recovery journey in individual therapy. </a:t>
            </a:r>
          </a:p>
          <a:p>
            <a:pPr marL="285750" indent="-285750">
              <a:buFont typeface="Arial"/>
              <a:buChar char="•"/>
            </a:pPr>
            <a:endParaRPr lang="en-US" sz="1600">
              <a:latin typeface="Aptos" panose="02110004020202020204"/>
              <a:ea typeface="+mn-lt"/>
              <a:cs typeface="+mn-lt"/>
            </a:endParaRPr>
          </a:p>
          <a:p>
            <a:r>
              <a:rPr lang="en-US">
                <a:latin typeface="Aptos" panose="02110004020202020204"/>
                <a:ea typeface="+mn-lt"/>
                <a:cs typeface="+mn-lt"/>
              </a:rPr>
              <a:t>Interventions:</a:t>
            </a:r>
          </a:p>
          <a:p>
            <a:pPr marL="285750" indent="-285750">
              <a:buFont typeface="Arial"/>
              <a:buChar char="•"/>
            </a:pPr>
            <a:r>
              <a:rPr lang="en-US">
                <a:latin typeface="Aptos" panose="02110004020202020204"/>
                <a:ea typeface="+mn-lt"/>
                <a:cs typeface="+mn-lt"/>
              </a:rPr>
              <a:t>Cognitive Behavioral Therapy</a:t>
            </a:r>
          </a:p>
          <a:p>
            <a:pPr marL="285750" indent="-285750">
              <a:buFont typeface="Arial"/>
              <a:buChar char="•"/>
            </a:pPr>
            <a:r>
              <a:rPr lang="en-US">
                <a:latin typeface="Aptos" panose="02110004020202020204"/>
                <a:ea typeface="+mn-lt"/>
                <a:cs typeface="+mn-lt"/>
              </a:rPr>
              <a:t>Dialectical Behavioral Therapy </a:t>
            </a:r>
          </a:p>
          <a:p>
            <a:pPr marL="285750" indent="-285750">
              <a:buFont typeface="Arial"/>
              <a:buChar char="•"/>
            </a:pPr>
            <a:r>
              <a:rPr lang="en-US">
                <a:latin typeface="Aptos" panose="02110004020202020204"/>
                <a:ea typeface="+mn-lt"/>
                <a:cs typeface="+mn-lt"/>
              </a:rPr>
              <a:t>EMDR - </a:t>
            </a:r>
            <a:r>
              <a:rPr lang="en-US">
                <a:solidFill>
                  <a:srgbClr val="161A19"/>
                </a:solidFill>
                <a:latin typeface="Aptos" panose="02110004020202020204"/>
                <a:ea typeface="+mn-lt"/>
                <a:cs typeface="+mn-lt"/>
              </a:rPr>
              <a:t> By targeting the underlying traumatic experiences that often contribute to substance abuse, EMDR aims to alleviate the psychological distress that fuels addiction</a:t>
            </a:r>
            <a:endParaRPr lang="en-US">
              <a:solidFill>
                <a:srgbClr val="000000"/>
              </a:solidFill>
              <a:latin typeface="Aptos"/>
            </a:endParaRPr>
          </a:p>
          <a:p>
            <a:pPr marL="285750" indent="-285750">
              <a:buFont typeface="Arial"/>
              <a:buChar char="•"/>
            </a:pPr>
            <a:endParaRPr lang="en-US"/>
          </a:p>
          <a:p>
            <a:endParaRPr lang="en-US"/>
          </a:p>
          <a:p>
            <a:pPr marL="285750" indent="-285750">
              <a:buFont typeface="Arial"/>
              <a:buChar char="•"/>
            </a:pPr>
            <a:endParaRPr lang="en-US"/>
          </a:p>
        </p:txBody>
      </p:sp>
    </p:spTree>
    <p:extLst>
      <p:ext uri="{BB962C8B-B14F-4D97-AF65-F5344CB8AC3E}">
        <p14:creationId xmlns:p14="http://schemas.microsoft.com/office/powerpoint/2010/main" val="333971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A17835-4093-1917-28C6-FFE70811E63D}"/>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F96B9DB8-E9E4-914A-5869-E140EC008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EA1B8A-FE7C-9A16-8859-12C837200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8ACACE3-D271-F28E-4E57-3CAC9803D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F91AC7-0EB3-7BCB-72D6-A3D656BA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16747-A4AF-F594-358D-E54BFC91035D}"/>
              </a:ext>
            </a:extLst>
          </p:cNvPr>
          <p:cNvSpPr>
            <a:spLocks noGrp="1"/>
          </p:cNvSpPr>
          <p:nvPr>
            <p:ph type="title"/>
          </p:nvPr>
        </p:nvSpPr>
        <p:spPr>
          <a:xfrm>
            <a:off x="1371599" y="294538"/>
            <a:ext cx="9895951" cy="1033669"/>
          </a:xfrm>
        </p:spPr>
        <p:txBody>
          <a:bodyPr>
            <a:normAutofit fontScale="90000"/>
          </a:bodyPr>
          <a:lstStyle/>
          <a:p>
            <a:pPr algn="ctr"/>
            <a:r>
              <a:rPr lang="en-US" sz="3600">
                <a:solidFill>
                  <a:srgbClr val="FFFFFF"/>
                </a:solidFill>
              </a:rPr>
              <a:t>Mental Health Interventions &amp; Techniques: </a:t>
            </a:r>
            <a:br>
              <a:rPr lang="en-US" sz="3600"/>
            </a:br>
            <a:r>
              <a:rPr lang="en-US" sz="3600">
                <a:solidFill>
                  <a:srgbClr val="FFFFFF"/>
                </a:solidFill>
              </a:rPr>
              <a:t>Psychiatric Medication Management</a:t>
            </a:r>
          </a:p>
        </p:txBody>
      </p:sp>
      <p:sp>
        <p:nvSpPr>
          <p:cNvPr id="6" name="Content Placeholder 5">
            <a:extLst>
              <a:ext uri="{FF2B5EF4-FFF2-40B4-BE49-F238E27FC236}">
                <a16:creationId xmlns:a16="http://schemas.microsoft.com/office/drawing/2014/main" id="{B8941C3E-296A-78CD-9605-DFA95BBF253E}"/>
              </a:ext>
            </a:extLst>
          </p:cNvPr>
          <p:cNvSpPr>
            <a:spLocks noGrp="1"/>
          </p:cNvSpPr>
          <p:nvPr>
            <p:ph idx="1"/>
          </p:nvPr>
        </p:nvSpPr>
        <p:spPr>
          <a:xfrm>
            <a:off x="23650" y="1738040"/>
            <a:ext cx="12162218" cy="5052026"/>
          </a:xfrm>
        </p:spPr>
        <p:txBody>
          <a:bodyPr vert="horz" lIns="91440" tIns="45720" rIns="91440" bIns="45720" rtlCol="0" anchor="t">
            <a:noAutofit/>
          </a:bodyPr>
          <a:lstStyle/>
          <a:p>
            <a:pPr marL="0" indent="0">
              <a:lnSpc>
                <a:spcPct val="100000"/>
              </a:lnSpc>
              <a:buNone/>
            </a:pPr>
            <a:r>
              <a:rPr lang="en-US" sz="1600"/>
              <a:t>Psychiatric Medication Management: A treatment approach where clients meet with a licensed psychiatrist or nurse practitioner to assess, prescribe, and monitor medications that support mental health, manage substance or alcohol use, monitor for any withdrawal symptoms and promote overall stability.</a:t>
            </a:r>
          </a:p>
          <a:p>
            <a:pPr marL="0" indent="0">
              <a:lnSpc>
                <a:spcPct val="100000"/>
              </a:lnSpc>
              <a:buNone/>
            </a:pPr>
            <a:r>
              <a:rPr lang="en-US" sz="1600"/>
              <a:t>Benefits of Psychiatric Medication Management:</a:t>
            </a:r>
          </a:p>
          <a:p>
            <a:pPr marL="285750" indent="0">
              <a:lnSpc>
                <a:spcPct val="100000"/>
              </a:lnSpc>
            </a:pPr>
            <a:r>
              <a:rPr lang="en-US" sz="1600" b="1"/>
              <a:t>Symptom and Craving Management:</a:t>
            </a:r>
            <a:r>
              <a:rPr lang="en-US" sz="1600"/>
              <a:t> Helps reduce mental health symptoms and manage cravings associated with substance or alcohol use. </a:t>
            </a:r>
          </a:p>
          <a:p>
            <a:pPr marL="285750" indent="0">
              <a:lnSpc>
                <a:spcPct val="100000"/>
              </a:lnSpc>
            </a:pPr>
            <a:r>
              <a:rPr lang="en-US" sz="1600" b="1"/>
              <a:t>Collaborative Care:</a:t>
            </a:r>
            <a:r>
              <a:rPr lang="en-US" sz="1600"/>
              <a:t> Encourages coordination between prescribers, therapists, and other providers for comprehensive treatment. </a:t>
            </a:r>
          </a:p>
          <a:p>
            <a:pPr marL="285750" indent="0">
              <a:lnSpc>
                <a:spcPct val="100000"/>
              </a:lnSpc>
            </a:pPr>
            <a:r>
              <a:rPr lang="en-US" sz="1600" b="1"/>
              <a:t>Education and Empowerment:</a:t>
            </a:r>
            <a:r>
              <a:rPr lang="en-US" sz="1600"/>
              <a:t> Clients learn about their medications, side effects, and the importance of consistency to support recovery.</a:t>
            </a:r>
          </a:p>
          <a:p>
            <a:pPr indent="0">
              <a:lnSpc>
                <a:spcPct val="100000"/>
              </a:lnSpc>
              <a:buNone/>
            </a:pPr>
            <a:r>
              <a:rPr lang="en-US" sz="1600">
                <a:ea typeface="+mn-lt"/>
                <a:cs typeface="+mn-lt"/>
              </a:rPr>
              <a:t>Interventions:</a:t>
            </a:r>
            <a:endParaRPr lang="en-US" sz="1600"/>
          </a:p>
          <a:p>
            <a:pPr indent="0">
              <a:lnSpc>
                <a:spcPct val="100000"/>
              </a:lnSpc>
              <a:buFont typeface="Arial"/>
              <a:buChar char="•"/>
            </a:pPr>
            <a:r>
              <a:rPr lang="en-US" sz="1600" b="1">
                <a:ea typeface="+mn-lt"/>
                <a:cs typeface="+mn-lt"/>
              </a:rPr>
              <a:t>Medication Evaluation and Monitoring</a:t>
            </a:r>
            <a:endParaRPr lang="en-US" sz="1600"/>
          </a:p>
          <a:p>
            <a:pPr indent="0">
              <a:lnSpc>
                <a:spcPct val="100000"/>
              </a:lnSpc>
              <a:buFont typeface="Arial"/>
              <a:buChar char="•"/>
            </a:pPr>
            <a:r>
              <a:rPr lang="en-US" sz="1600" b="1">
                <a:ea typeface="+mn-lt"/>
                <a:cs typeface="+mn-lt"/>
              </a:rPr>
              <a:t>Psychoeducation on Medication</a:t>
            </a:r>
            <a:endParaRPr lang="en-US" sz="1600"/>
          </a:p>
          <a:p>
            <a:pPr indent="0">
              <a:lnSpc>
                <a:spcPct val="100000"/>
              </a:lnSpc>
              <a:buFont typeface="Arial"/>
              <a:buChar char="•"/>
            </a:pPr>
            <a:r>
              <a:rPr lang="en-US" sz="1600" b="1">
                <a:ea typeface="+mn-lt"/>
                <a:cs typeface="+mn-lt"/>
              </a:rPr>
              <a:t>Integrated Care Approach –</a:t>
            </a:r>
            <a:r>
              <a:rPr lang="en-US" sz="1600">
                <a:ea typeface="+mn-lt"/>
                <a:cs typeface="+mn-lt"/>
              </a:rPr>
              <a:t> Combines medication with therapy and support services to promote long-term recovery and sobriety and emotional wellness.</a:t>
            </a:r>
            <a:endParaRPr lang="en-US" sz="1600"/>
          </a:p>
          <a:p>
            <a:pPr marL="0" indent="0">
              <a:lnSpc>
                <a:spcPct val="100000"/>
              </a:lnSpc>
              <a:buNone/>
            </a:pPr>
            <a:endParaRPr lang="en-US" sz="1600"/>
          </a:p>
          <a:p>
            <a:pPr marL="0" indent="0">
              <a:buNone/>
            </a:pPr>
            <a:endParaRPr lang="en-US" sz="1600"/>
          </a:p>
          <a:p>
            <a:pPr marL="0" indent="0">
              <a:buNone/>
            </a:pPr>
            <a:endParaRPr lang="en-US" sz="1800"/>
          </a:p>
          <a:p>
            <a:pPr marL="0" indent="0">
              <a:buNone/>
            </a:pPr>
            <a:endParaRPr lang="en-US" sz="1800"/>
          </a:p>
          <a:p>
            <a:pPr marL="0" indent="0">
              <a:buNone/>
            </a:pPr>
            <a:endParaRPr lang="en-US"/>
          </a:p>
        </p:txBody>
      </p:sp>
    </p:spTree>
    <p:extLst>
      <p:ext uri="{BB962C8B-B14F-4D97-AF65-F5344CB8AC3E}">
        <p14:creationId xmlns:p14="http://schemas.microsoft.com/office/powerpoint/2010/main" val="69487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F1DA21-9C3F-43D7-FC9D-717E163A5129}"/>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941D95E-F3AB-051A-86B6-340848A6B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8EFCCDD-D898-F568-F93E-4BA227BBB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557232-7F58-7D38-C7C9-2907E5CFD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2D4516-ED44-7AE3-BCF1-54C27B284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EFDB940-18EC-4AF9-11A4-7F8D6F4DE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EA764-E786-656C-0747-204A64B83D45}"/>
              </a:ext>
            </a:extLst>
          </p:cNvPr>
          <p:cNvSpPr>
            <a:spLocks noGrp="1"/>
          </p:cNvSpPr>
          <p:nvPr>
            <p:ph type="title"/>
          </p:nvPr>
        </p:nvSpPr>
        <p:spPr>
          <a:xfrm>
            <a:off x="1371599" y="294538"/>
            <a:ext cx="9895951" cy="1033669"/>
          </a:xfrm>
        </p:spPr>
        <p:txBody>
          <a:bodyPr>
            <a:normAutofit fontScale="90000"/>
          </a:bodyPr>
          <a:lstStyle/>
          <a:p>
            <a:pPr algn="ctr"/>
            <a:r>
              <a:rPr lang="en-US" sz="3600">
                <a:solidFill>
                  <a:srgbClr val="FFFFFF"/>
                </a:solidFill>
              </a:rPr>
              <a:t>Mental Health Interventions &amp; Techniques: </a:t>
            </a:r>
            <a:br>
              <a:rPr lang="en-US" sz="3600"/>
            </a:br>
            <a:r>
              <a:rPr lang="en-US" sz="3600">
                <a:solidFill>
                  <a:srgbClr val="FFFFFF"/>
                </a:solidFill>
              </a:rPr>
              <a:t>Psychoeducation</a:t>
            </a:r>
          </a:p>
        </p:txBody>
      </p:sp>
      <p:sp>
        <p:nvSpPr>
          <p:cNvPr id="29" name="Content Placeholder 2">
            <a:extLst>
              <a:ext uri="{FF2B5EF4-FFF2-40B4-BE49-F238E27FC236}">
                <a16:creationId xmlns:a16="http://schemas.microsoft.com/office/drawing/2014/main" id="{E8FF48A9-C398-73FA-B6CE-DCC4BFF2C521}"/>
              </a:ext>
            </a:extLst>
          </p:cNvPr>
          <p:cNvSpPr>
            <a:spLocks noGrp="1"/>
          </p:cNvSpPr>
          <p:nvPr>
            <p:ph idx="1"/>
          </p:nvPr>
        </p:nvSpPr>
        <p:spPr>
          <a:xfrm>
            <a:off x="1053547" y="1827867"/>
            <a:ext cx="9724031" cy="3683358"/>
          </a:xfrm>
        </p:spPr>
        <p:txBody>
          <a:bodyPr anchor="ctr">
            <a:normAutofit/>
          </a:bodyPr>
          <a:lstStyle/>
          <a:p>
            <a:endParaRPr lang="en-US" sz="2000"/>
          </a:p>
          <a:p>
            <a:endParaRPr lang="en-US" sz="2000"/>
          </a:p>
        </p:txBody>
      </p:sp>
      <p:sp>
        <p:nvSpPr>
          <p:cNvPr id="4" name="TextBox 3">
            <a:extLst>
              <a:ext uri="{FF2B5EF4-FFF2-40B4-BE49-F238E27FC236}">
                <a16:creationId xmlns:a16="http://schemas.microsoft.com/office/drawing/2014/main" id="{E640F314-2118-1E02-746A-C413607604EB}"/>
              </a:ext>
            </a:extLst>
          </p:cNvPr>
          <p:cNvSpPr txBox="1"/>
          <p:nvPr/>
        </p:nvSpPr>
        <p:spPr>
          <a:xfrm>
            <a:off x="138545" y="1731818"/>
            <a:ext cx="1184563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Psychoeducation: Opportunity for clients and at times their families and supports are provided with information about mental health, substance or alcohol use, and recovery strategies to increase understanding and promote healthier decision-making to promote sobriety.</a:t>
            </a:r>
            <a:endParaRPr lang="en-US"/>
          </a:p>
          <a:p>
            <a:endParaRPr lang="en-US"/>
          </a:p>
          <a:p>
            <a:r>
              <a:rPr lang="en-US">
                <a:ea typeface="+mn-lt"/>
                <a:cs typeface="+mn-lt"/>
              </a:rPr>
              <a:t>Benefits of Psychoeducation:</a:t>
            </a:r>
            <a:endParaRPr lang="en-US"/>
          </a:p>
          <a:p>
            <a:pPr marL="285750" indent="-285750">
              <a:buFont typeface="Arial"/>
              <a:buChar char="•"/>
            </a:pPr>
            <a:r>
              <a:rPr lang="en-US" b="1">
                <a:ea typeface="+mn-lt"/>
                <a:cs typeface="+mn-lt"/>
              </a:rPr>
              <a:t>Knowledge and Awareness:</a:t>
            </a:r>
            <a:r>
              <a:rPr lang="en-US">
                <a:ea typeface="+mn-lt"/>
                <a:cs typeface="+mn-lt"/>
              </a:rPr>
              <a:t> Helps clients understand their disorder , triggers, and the effects of substance or alcohol use.</a:t>
            </a:r>
          </a:p>
          <a:p>
            <a:pPr marL="285750" indent="-285750">
              <a:buFont typeface="Arial"/>
              <a:buChar char="•"/>
            </a:pPr>
            <a:r>
              <a:rPr lang="en-US" b="1">
                <a:ea typeface="+mn-lt"/>
                <a:cs typeface="+mn-lt"/>
              </a:rPr>
              <a:t>Improved Coping Skills:</a:t>
            </a:r>
            <a:r>
              <a:rPr lang="en-US">
                <a:ea typeface="+mn-lt"/>
                <a:cs typeface="+mn-lt"/>
              </a:rPr>
              <a:t> Teaches strategies to manage symptoms, cravings, and high-risk situations.</a:t>
            </a:r>
            <a:endParaRPr lang="en-US"/>
          </a:p>
          <a:p>
            <a:pPr marL="285750" indent="-285750">
              <a:buFont typeface="Arial"/>
              <a:buChar char="•"/>
            </a:pPr>
            <a:r>
              <a:rPr lang="en-US" b="1">
                <a:ea typeface="+mn-lt"/>
                <a:cs typeface="+mn-lt"/>
              </a:rPr>
              <a:t>Family and Social Support:</a:t>
            </a:r>
            <a:r>
              <a:rPr lang="en-US">
                <a:ea typeface="+mn-lt"/>
                <a:cs typeface="+mn-lt"/>
              </a:rPr>
              <a:t> Educates families to provide supportive, informed care and reduces stigma.</a:t>
            </a:r>
            <a:endParaRPr lang="en-US"/>
          </a:p>
          <a:p>
            <a:endParaRPr lang="en-US"/>
          </a:p>
          <a:p>
            <a:r>
              <a:rPr lang="en-US" b="1">
                <a:ea typeface="+mn-lt"/>
                <a:cs typeface="+mn-lt"/>
              </a:rPr>
              <a:t>Interventions:</a:t>
            </a:r>
            <a:endParaRPr lang="en-US"/>
          </a:p>
          <a:p>
            <a:pPr marL="285750" indent="-285750">
              <a:buFont typeface="Arial"/>
              <a:buChar char="•"/>
            </a:pPr>
            <a:r>
              <a:rPr lang="en-US" b="1">
                <a:ea typeface="+mn-lt"/>
                <a:cs typeface="+mn-lt"/>
              </a:rPr>
              <a:t>Workshops and Educational Sessions:</a:t>
            </a:r>
            <a:r>
              <a:rPr lang="en-US">
                <a:ea typeface="+mn-lt"/>
                <a:cs typeface="+mn-lt"/>
              </a:rPr>
              <a:t> Focused on understanding addiction, mental health, and recovery.</a:t>
            </a:r>
            <a:endParaRPr lang="en-US"/>
          </a:p>
          <a:p>
            <a:pPr marL="285750" indent="-285750">
              <a:buFont typeface="Arial"/>
              <a:buChar char="•"/>
            </a:pPr>
            <a:r>
              <a:rPr lang="en-US" b="1">
                <a:ea typeface="+mn-lt"/>
                <a:cs typeface="+mn-lt"/>
              </a:rPr>
              <a:t>Relapse Prevention Education –</a:t>
            </a:r>
            <a:r>
              <a:rPr lang="en-US">
                <a:ea typeface="+mn-lt"/>
                <a:cs typeface="+mn-lt"/>
              </a:rPr>
              <a:t> Teaches clients to be able to identify their triggers and implement strategies to maintain sobriety.</a:t>
            </a:r>
            <a:endParaRPr lang="en-US"/>
          </a:p>
          <a:p>
            <a:endParaRPr lang="en-US"/>
          </a:p>
          <a:p>
            <a:endParaRPr lang="en-US"/>
          </a:p>
          <a:p>
            <a:endParaRPr lang="en-US"/>
          </a:p>
        </p:txBody>
      </p:sp>
    </p:spTree>
    <p:extLst>
      <p:ext uri="{BB962C8B-B14F-4D97-AF65-F5344CB8AC3E}">
        <p14:creationId xmlns:p14="http://schemas.microsoft.com/office/powerpoint/2010/main" val="1922621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Blue Crescent Treatment</vt:lpstr>
      <vt:lpstr>PowerPoint Presentation</vt:lpstr>
      <vt:lpstr>Community Support</vt:lpstr>
      <vt:lpstr>Why is Community Support Important?</vt:lpstr>
      <vt:lpstr>Mental Health Interventions &amp; Techniques</vt:lpstr>
      <vt:lpstr>Mental Health Interventions &amp; Techniques:  Group Therapy</vt:lpstr>
      <vt:lpstr>Mental Health Interventions &amp; Techniques:  Individual Therapy</vt:lpstr>
      <vt:lpstr>Mental Health Interventions &amp; Techniques:  Psychiatric Medication Management</vt:lpstr>
      <vt:lpstr>Mental Health Interventions &amp; Techniques:  Psychoeducation</vt:lpstr>
      <vt:lpstr>Medical Community Integration: </vt:lpstr>
      <vt:lpstr>Medical Community Integration: </vt:lpstr>
      <vt:lpstr>Medical Community Integration: </vt:lpstr>
      <vt:lpstr>Ethical Concerns: </vt:lpstr>
      <vt:lpstr>Diversity and Multicultural issues:</vt:lpstr>
      <vt:lpstr>Law Engagement:</vt:lpstr>
      <vt:lpstr>Angel Programs: </vt:lpstr>
      <vt:lpstr>Overdose Training:</vt:lpstr>
      <vt:lpstr>Court Mandated:</vt:lpstr>
      <vt:lpstr>LEAD:</vt:lpstr>
      <vt:lpstr>Social Justice Concerns: </vt:lpstr>
      <vt:lpstr>Just a reminder: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G</dc:creator>
  <cp:revision>4</cp:revision>
  <dcterms:created xsi:type="dcterms:W3CDTF">2025-11-05T18:56:33Z</dcterms:created>
  <dcterms:modified xsi:type="dcterms:W3CDTF">2025-11-12T14:45:24Z</dcterms:modified>
</cp:coreProperties>
</file>