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8" r:id="rId2"/>
    <p:sldId id="273" r:id="rId3"/>
    <p:sldId id="261" r:id="rId4"/>
    <p:sldId id="272" r:id="rId5"/>
    <p:sldId id="277" r:id="rId6"/>
    <p:sldId id="266" r:id="rId7"/>
    <p:sldId id="279" r:id="rId8"/>
    <p:sldId id="284" r:id="rId9"/>
    <p:sldId id="285" r:id="rId10"/>
    <p:sldId id="278" r:id="rId11"/>
    <p:sldId id="268" r:id="rId12"/>
    <p:sldId id="267" r:id="rId13"/>
    <p:sldId id="260" r:id="rId14"/>
    <p:sldId id="259" r:id="rId15"/>
    <p:sldId id="262" r:id="rId16"/>
    <p:sldId id="263" r:id="rId17"/>
    <p:sldId id="280" r:id="rId18"/>
    <p:sldId id="283" r:id="rId19"/>
    <p:sldId id="281" r:id="rId20"/>
    <p:sldId id="264" r:id="rId21"/>
    <p:sldId id="282"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06EEF-D32F-1C45-5730-062CEA3EB125}" v="679" dt="2025-11-10T20:40:47.943"/>
    <p1510:client id="{1FFA392D-CC64-42C5-E4ED-508E86D41B86}" v="207" dt="2025-11-12T00:51:24.226"/>
    <p1510:client id="{4D8EA8B8-5844-72B6-AF7A-576C29138129}" v="1979" dt="2025-11-12T00:10:59.676"/>
    <p1510:client id="{745A4CC2-D51D-A96B-5239-5A9DC990EDD4}" v="1149" dt="2025-11-12T00:22:30.796"/>
    <p1510:client id="{7ADC88CE-7764-6FC4-5968-E7E4C156121D}" v="250" dt="2025-11-12T03:24:02.511"/>
    <p1510:client id="{85B1EA5F-B0DC-1A64-D1DE-03AC321A27DE}" v="66" dt="2025-11-12T03:31:49.317"/>
    <p1510:client id="{89D4447D-80EE-57BA-140E-9DD46ACE404E}" v="10" dt="2025-11-11T15:45:04.790"/>
    <p1510:client id="{8CACF882-452B-0776-F0AA-6B370C01232E}" v="1164" dt="2025-11-12T07:27:27.469"/>
    <p1510:client id="{A381E0B1-8BB6-CA45-C828-E8B9EE6A1F5A}" v="1204" dt="2025-11-12T04:42:25.400"/>
    <p1510:client id="{A5E74A67-9726-00D4-B0FF-2E43372ABAE1}" v="1" dt="2025-11-12T00:35:12.549"/>
    <p1510:client id="{B76FFAF2-DFE2-FFD1-B2C5-C182B534EEE4}" v="299" dt="2025-11-11T23:48:28.021"/>
    <p1510:client id="{E6E9943C-F75B-D5B3-01BE-6F49330133DB}" v="126" dt="2025-11-11T23:54:05.643"/>
    <p1510:client id="{F0DA355E-12BD-9CF0-1AF1-9B035BE367C1}" v="1373" dt="2025-11-12T04:52:45.373"/>
    <p1510:client id="{FB695123-BDC5-A44C-36EB-45842C7E3D6D}" v="5" dt="2025-11-11T23:51:02.0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diagrams/_rels/data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_rels/drawing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6.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95BF32A-FABC-48FF-80BB-B26BEFED369E}" type="doc">
      <dgm:prSet loTypeId="urn:microsoft.com/office/officeart/2005/8/layout/vList5" loCatId="list" qsTypeId="urn:microsoft.com/office/officeart/2005/8/quickstyle/simple4" qsCatId="simple" csTypeId="urn:microsoft.com/office/officeart/2005/8/colors/colorful1" csCatId="colorful"/>
      <dgm:spPr/>
      <dgm:t>
        <a:bodyPr/>
        <a:lstStyle/>
        <a:p>
          <a:endParaRPr lang="en-US"/>
        </a:p>
      </dgm:t>
    </dgm:pt>
    <dgm:pt modelId="{FBB13C79-9D34-4DDF-9D82-746FF7270C3E}">
      <dgm:prSet/>
      <dgm:spPr/>
      <dgm:t>
        <a:bodyPr/>
        <a:lstStyle/>
        <a:p>
          <a:r>
            <a:rPr lang="en-US"/>
            <a:t>AA/NA/smart recovery</a:t>
          </a:r>
        </a:p>
      </dgm:t>
    </dgm:pt>
    <dgm:pt modelId="{F0AA6213-4B38-4F66-BB4E-DB24E88CB6BF}" type="parTrans" cxnId="{60953D94-7311-4BDD-A9C0-4B4A74A1BFE7}">
      <dgm:prSet/>
      <dgm:spPr/>
      <dgm:t>
        <a:bodyPr/>
        <a:lstStyle/>
        <a:p>
          <a:endParaRPr lang="en-US"/>
        </a:p>
      </dgm:t>
    </dgm:pt>
    <dgm:pt modelId="{F0F2C642-2879-49BD-94E1-0840C8D3DC7D}" type="sibTrans" cxnId="{60953D94-7311-4BDD-A9C0-4B4A74A1BFE7}">
      <dgm:prSet/>
      <dgm:spPr/>
      <dgm:t>
        <a:bodyPr/>
        <a:lstStyle/>
        <a:p>
          <a:endParaRPr lang="en-US"/>
        </a:p>
      </dgm:t>
    </dgm:pt>
    <dgm:pt modelId="{8704C792-35A6-4CA0-8D2D-687075F8D6A9}">
      <dgm:prSet/>
      <dgm:spPr/>
      <dgm:t>
        <a:bodyPr/>
        <a:lstStyle/>
        <a:p>
          <a:r>
            <a:rPr lang="en-US"/>
            <a:t>Sober living house</a:t>
          </a:r>
        </a:p>
      </dgm:t>
    </dgm:pt>
    <dgm:pt modelId="{61C4E9F9-A3BB-439F-8844-AC8220676370}" type="parTrans" cxnId="{6FAB14A6-91CB-4D1F-A552-E07F820058C7}">
      <dgm:prSet/>
      <dgm:spPr/>
      <dgm:t>
        <a:bodyPr/>
        <a:lstStyle/>
        <a:p>
          <a:endParaRPr lang="en-US"/>
        </a:p>
      </dgm:t>
    </dgm:pt>
    <dgm:pt modelId="{2DD0479E-0DF7-4AB4-9B89-3FAA86EA419A}" type="sibTrans" cxnId="{6FAB14A6-91CB-4D1F-A552-E07F820058C7}">
      <dgm:prSet/>
      <dgm:spPr/>
      <dgm:t>
        <a:bodyPr/>
        <a:lstStyle/>
        <a:p>
          <a:endParaRPr lang="en-US"/>
        </a:p>
      </dgm:t>
    </dgm:pt>
    <dgm:pt modelId="{FFBC1940-8547-459B-B7DD-EFF00E5F4D8F}">
      <dgm:prSet/>
      <dgm:spPr/>
      <dgm:t>
        <a:bodyPr/>
        <a:lstStyle/>
        <a:p>
          <a:r>
            <a:rPr lang="en-US"/>
            <a:t>Workforces development centers; PLCCA, NAMI</a:t>
          </a:r>
        </a:p>
      </dgm:t>
    </dgm:pt>
    <dgm:pt modelId="{A84A96C6-177F-4F6D-9F72-7E7875B66E3E}" type="parTrans" cxnId="{31BFF5A4-C7B0-46F1-AF05-FFF1568F2313}">
      <dgm:prSet/>
      <dgm:spPr/>
      <dgm:t>
        <a:bodyPr/>
        <a:lstStyle/>
        <a:p>
          <a:endParaRPr lang="en-US"/>
        </a:p>
      </dgm:t>
    </dgm:pt>
    <dgm:pt modelId="{239388F7-BCA9-4CA0-BF7C-9BAC512AA95A}" type="sibTrans" cxnId="{31BFF5A4-C7B0-46F1-AF05-FFF1568F2313}">
      <dgm:prSet/>
      <dgm:spPr/>
      <dgm:t>
        <a:bodyPr/>
        <a:lstStyle/>
        <a:p>
          <a:endParaRPr lang="en-US"/>
        </a:p>
      </dgm:t>
    </dgm:pt>
    <dgm:pt modelId="{28A94999-D1D6-4702-9D14-2CA7B3FBB5B9}">
      <dgm:prSet/>
      <dgm:spPr/>
      <dgm:t>
        <a:bodyPr/>
        <a:lstStyle/>
        <a:p>
          <a:r>
            <a:rPr lang="en-US"/>
            <a:t>Medicaid</a:t>
          </a:r>
        </a:p>
      </dgm:t>
    </dgm:pt>
    <dgm:pt modelId="{07CD8904-5069-4D95-A507-C860D0251F6F}" type="parTrans" cxnId="{4F938444-03B3-48FB-B3F1-AF41070DA45B}">
      <dgm:prSet/>
      <dgm:spPr/>
      <dgm:t>
        <a:bodyPr/>
        <a:lstStyle/>
        <a:p>
          <a:endParaRPr lang="en-US"/>
        </a:p>
      </dgm:t>
    </dgm:pt>
    <dgm:pt modelId="{2BD4F2F0-B756-49EF-A5CB-720815381099}" type="sibTrans" cxnId="{4F938444-03B3-48FB-B3F1-AF41070DA45B}">
      <dgm:prSet/>
      <dgm:spPr/>
      <dgm:t>
        <a:bodyPr/>
        <a:lstStyle/>
        <a:p>
          <a:endParaRPr lang="en-US"/>
        </a:p>
      </dgm:t>
    </dgm:pt>
    <dgm:pt modelId="{9C03D325-F66D-4633-AD68-DDD39D02D4FA}">
      <dgm:prSet/>
      <dgm:spPr/>
      <dgm:t>
        <a:bodyPr/>
        <a:lstStyle/>
        <a:p>
          <a:r>
            <a:rPr lang="en-US"/>
            <a:t>Legal aid societies, re-entry programs </a:t>
          </a:r>
        </a:p>
      </dgm:t>
    </dgm:pt>
    <dgm:pt modelId="{8FF0A882-143A-4C77-B013-920D4AFF946E}" type="parTrans" cxnId="{7EAEFADD-22B6-4B60-B94A-2B5C87ABD358}">
      <dgm:prSet/>
      <dgm:spPr/>
      <dgm:t>
        <a:bodyPr/>
        <a:lstStyle/>
        <a:p>
          <a:endParaRPr lang="en-US"/>
        </a:p>
      </dgm:t>
    </dgm:pt>
    <dgm:pt modelId="{347970A9-DB98-4738-AD11-37B597908BC1}" type="sibTrans" cxnId="{7EAEFADD-22B6-4B60-B94A-2B5C87ABD358}">
      <dgm:prSet/>
      <dgm:spPr/>
      <dgm:t>
        <a:bodyPr/>
        <a:lstStyle/>
        <a:p>
          <a:endParaRPr lang="en-US"/>
        </a:p>
      </dgm:t>
    </dgm:pt>
    <dgm:pt modelId="{EB2DC1AE-E654-44A8-89CE-DCDF5D5AF83D}" type="pres">
      <dgm:prSet presAssocID="{A95BF32A-FABC-48FF-80BB-B26BEFED369E}" presName="Name0" presStyleCnt="0">
        <dgm:presLayoutVars>
          <dgm:dir/>
          <dgm:animLvl val="lvl"/>
          <dgm:resizeHandles val="exact"/>
        </dgm:presLayoutVars>
      </dgm:prSet>
      <dgm:spPr/>
    </dgm:pt>
    <dgm:pt modelId="{0B3C03FF-C898-42DA-B970-435E0E85CAC1}" type="pres">
      <dgm:prSet presAssocID="{FBB13C79-9D34-4DDF-9D82-746FF7270C3E}" presName="linNode" presStyleCnt="0"/>
      <dgm:spPr/>
    </dgm:pt>
    <dgm:pt modelId="{4B9FD16C-8173-44AC-80E8-A440EAD4D87E}" type="pres">
      <dgm:prSet presAssocID="{FBB13C79-9D34-4DDF-9D82-746FF7270C3E}" presName="parentText" presStyleLbl="node1" presStyleIdx="0" presStyleCnt="5">
        <dgm:presLayoutVars>
          <dgm:chMax val="1"/>
          <dgm:bulletEnabled val="1"/>
        </dgm:presLayoutVars>
      </dgm:prSet>
      <dgm:spPr/>
    </dgm:pt>
    <dgm:pt modelId="{33942402-FB27-4BC6-96F0-BBD2A7294DDF}" type="pres">
      <dgm:prSet presAssocID="{F0F2C642-2879-49BD-94E1-0840C8D3DC7D}" presName="sp" presStyleCnt="0"/>
      <dgm:spPr/>
    </dgm:pt>
    <dgm:pt modelId="{86BC882D-FE17-4DE6-8115-70F4F9938091}" type="pres">
      <dgm:prSet presAssocID="{8704C792-35A6-4CA0-8D2D-687075F8D6A9}" presName="linNode" presStyleCnt="0"/>
      <dgm:spPr/>
    </dgm:pt>
    <dgm:pt modelId="{E0E57925-725C-47DB-88BC-6A450F1AD1DB}" type="pres">
      <dgm:prSet presAssocID="{8704C792-35A6-4CA0-8D2D-687075F8D6A9}" presName="parentText" presStyleLbl="node1" presStyleIdx="1" presStyleCnt="5">
        <dgm:presLayoutVars>
          <dgm:chMax val="1"/>
          <dgm:bulletEnabled val="1"/>
        </dgm:presLayoutVars>
      </dgm:prSet>
      <dgm:spPr/>
    </dgm:pt>
    <dgm:pt modelId="{747987D3-F9C7-4417-9229-BDACD4836850}" type="pres">
      <dgm:prSet presAssocID="{2DD0479E-0DF7-4AB4-9B89-3FAA86EA419A}" presName="sp" presStyleCnt="0"/>
      <dgm:spPr/>
    </dgm:pt>
    <dgm:pt modelId="{4A1B1706-7B45-4082-AFE8-62E3B7C940F9}" type="pres">
      <dgm:prSet presAssocID="{FFBC1940-8547-459B-B7DD-EFF00E5F4D8F}" presName="linNode" presStyleCnt="0"/>
      <dgm:spPr/>
    </dgm:pt>
    <dgm:pt modelId="{698FC868-2997-4CA1-827A-68C7D4A2F099}" type="pres">
      <dgm:prSet presAssocID="{FFBC1940-8547-459B-B7DD-EFF00E5F4D8F}" presName="parentText" presStyleLbl="node1" presStyleIdx="2" presStyleCnt="5">
        <dgm:presLayoutVars>
          <dgm:chMax val="1"/>
          <dgm:bulletEnabled val="1"/>
        </dgm:presLayoutVars>
      </dgm:prSet>
      <dgm:spPr/>
    </dgm:pt>
    <dgm:pt modelId="{996CD769-F14A-41E4-8128-48A55715B380}" type="pres">
      <dgm:prSet presAssocID="{239388F7-BCA9-4CA0-BF7C-9BAC512AA95A}" presName="sp" presStyleCnt="0"/>
      <dgm:spPr/>
    </dgm:pt>
    <dgm:pt modelId="{01927AA2-A4A5-446F-BEC2-1C66E1390113}" type="pres">
      <dgm:prSet presAssocID="{28A94999-D1D6-4702-9D14-2CA7B3FBB5B9}" presName="linNode" presStyleCnt="0"/>
      <dgm:spPr/>
    </dgm:pt>
    <dgm:pt modelId="{AF5AC320-F87D-4911-8365-F75EB3B783A2}" type="pres">
      <dgm:prSet presAssocID="{28A94999-D1D6-4702-9D14-2CA7B3FBB5B9}" presName="parentText" presStyleLbl="node1" presStyleIdx="3" presStyleCnt="5">
        <dgm:presLayoutVars>
          <dgm:chMax val="1"/>
          <dgm:bulletEnabled val="1"/>
        </dgm:presLayoutVars>
      </dgm:prSet>
      <dgm:spPr/>
    </dgm:pt>
    <dgm:pt modelId="{7A2EAD77-654F-4B1D-9939-C0FFB70C12EC}" type="pres">
      <dgm:prSet presAssocID="{2BD4F2F0-B756-49EF-A5CB-720815381099}" presName="sp" presStyleCnt="0"/>
      <dgm:spPr/>
    </dgm:pt>
    <dgm:pt modelId="{21A10AA6-402C-49DB-BE9F-1B43C1FC5148}" type="pres">
      <dgm:prSet presAssocID="{9C03D325-F66D-4633-AD68-DDD39D02D4FA}" presName="linNode" presStyleCnt="0"/>
      <dgm:spPr/>
    </dgm:pt>
    <dgm:pt modelId="{9809BE8E-313E-423F-9849-7AFA8055CAEF}" type="pres">
      <dgm:prSet presAssocID="{9C03D325-F66D-4633-AD68-DDD39D02D4FA}" presName="parentText" presStyleLbl="node1" presStyleIdx="4" presStyleCnt="5">
        <dgm:presLayoutVars>
          <dgm:chMax val="1"/>
          <dgm:bulletEnabled val="1"/>
        </dgm:presLayoutVars>
      </dgm:prSet>
      <dgm:spPr/>
    </dgm:pt>
  </dgm:ptLst>
  <dgm:cxnLst>
    <dgm:cxn modelId="{9201D625-795B-4071-8A4B-193014859CC6}" type="presOf" srcId="{FFBC1940-8547-459B-B7DD-EFF00E5F4D8F}" destId="{698FC868-2997-4CA1-827A-68C7D4A2F099}" srcOrd="0" destOrd="0" presId="urn:microsoft.com/office/officeart/2005/8/layout/vList5"/>
    <dgm:cxn modelId="{4F938444-03B3-48FB-B3F1-AF41070DA45B}" srcId="{A95BF32A-FABC-48FF-80BB-B26BEFED369E}" destId="{28A94999-D1D6-4702-9D14-2CA7B3FBB5B9}" srcOrd="3" destOrd="0" parTransId="{07CD8904-5069-4D95-A507-C860D0251F6F}" sibTransId="{2BD4F2F0-B756-49EF-A5CB-720815381099}"/>
    <dgm:cxn modelId="{B693245A-52E3-4B94-BCAF-B23F0E457C68}" type="presOf" srcId="{FBB13C79-9D34-4DDF-9D82-746FF7270C3E}" destId="{4B9FD16C-8173-44AC-80E8-A440EAD4D87E}" srcOrd="0" destOrd="0" presId="urn:microsoft.com/office/officeart/2005/8/layout/vList5"/>
    <dgm:cxn modelId="{60953D94-7311-4BDD-A9C0-4B4A74A1BFE7}" srcId="{A95BF32A-FABC-48FF-80BB-B26BEFED369E}" destId="{FBB13C79-9D34-4DDF-9D82-746FF7270C3E}" srcOrd="0" destOrd="0" parTransId="{F0AA6213-4B38-4F66-BB4E-DB24E88CB6BF}" sibTransId="{F0F2C642-2879-49BD-94E1-0840C8D3DC7D}"/>
    <dgm:cxn modelId="{C55B8BA4-E5F4-4336-832F-E98AB5F0962D}" type="presOf" srcId="{A95BF32A-FABC-48FF-80BB-B26BEFED369E}" destId="{EB2DC1AE-E654-44A8-89CE-DCDF5D5AF83D}" srcOrd="0" destOrd="0" presId="urn:microsoft.com/office/officeart/2005/8/layout/vList5"/>
    <dgm:cxn modelId="{31BFF5A4-C7B0-46F1-AF05-FFF1568F2313}" srcId="{A95BF32A-FABC-48FF-80BB-B26BEFED369E}" destId="{FFBC1940-8547-459B-B7DD-EFF00E5F4D8F}" srcOrd="2" destOrd="0" parTransId="{A84A96C6-177F-4F6D-9F72-7E7875B66E3E}" sibTransId="{239388F7-BCA9-4CA0-BF7C-9BAC512AA95A}"/>
    <dgm:cxn modelId="{6FAB14A6-91CB-4D1F-A552-E07F820058C7}" srcId="{A95BF32A-FABC-48FF-80BB-B26BEFED369E}" destId="{8704C792-35A6-4CA0-8D2D-687075F8D6A9}" srcOrd="1" destOrd="0" parTransId="{61C4E9F9-A3BB-439F-8844-AC8220676370}" sibTransId="{2DD0479E-0DF7-4AB4-9B89-3FAA86EA419A}"/>
    <dgm:cxn modelId="{7589F4D4-ECEE-4C88-99D8-E69F7C29C76D}" type="presOf" srcId="{28A94999-D1D6-4702-9D14-2CA7B3FBB5B9}" destId="{AF5AC320-F87D-4911-8365-F75EB3B783A2}" srcOrd="0" destOrd="0" presId="urn:microsoft.com/office/officeart/2005/8/layout/vList5"/>
    <dgm:cxn modelId="{7EAEFADD-22B6-4B60-B94A-2B5C87ABD358}" srcId="{A95BF32A-FABC-48FF-80BB-B26BEFED369E}" destId="{9C03D325-F66D-4633-AD68-DDD39D02D4FA}" srcOrd="4" destOrd="0" parTransId="{8FF0A882-143A-4C77-B013-920D4AFF946E}" sibTransId="{347970A9-DB98-4738-AD11-37B597908BC1}"/>
    <dgm:cxn modelId="{CEBCDCEB-3E66-4FF1-B834-8EFCFB20A746}" type="presOf" srcId="{8704C792-35A6-4CA0-8D2D-687075F8D6A9}" destId="{E0E57925-725C-47DB-88BC-6A450F1AD1DB}" srcOrd="0" destOrd="0" presId="urn:microsoft.com/office/officeart/2005/8/layout/vList5"/>
    <dgm:cxn modelId="{00E712F2-795B-4A82-B753-A4596E597411}" type="presOf" srcId="{9C03D325-F66D-4633-AD68-DDD39D02D4FA}" destId="{9809BE8E-313E-423F-9849-7AFA8055CAEF}" srcOrd="0" destOrd="0" presId="urn:microsoft.com/office/officeart/2005/8/layout/vList5"/>
    <dgm:cxn modelId="{BD3C75F0-1E33-42F2-89F4-9FF29B16A248}" type="presParOf" srcId="{EB2DC1AE-E654-44A8-89CE-DCDF5D5AF83D}" destId="{0B3C03FF-C898-42DA-B970-435E0E85CAC1}" srcOrd="0" destOrd="0" presId="urn:microsoft.com/office/officeart/2005/8/layout/vList5"/>
    <dgm:cxn modelId="{8929016F-47F2-4076-BF3C-6F416BC6929F}" type="presParOf" srcId="{0B3C03FF-C898-42DA-B970-435E0E85CAC1}" destId="{4B9FD16C-8173-44AC-80E8-A440EAD4D87E}" srcOrd="0" destOrd="0" presId="urn:microsoft.com/office/officeart/2005/8/layout/vList5"/>
    <dgm:cxn modelId="{2FE9EB24-F8BF-4227-AA2A-1B564E5B389A}" type="presParOf" srcId="{EB2DC1AE-E654-44A8-89CE-DCDF5D5AF83D}" destId="{33942402-FB27-4BC6-96F0-BBD2A7294DDF}" srcOrd="1" destOrd="0" presId="urn:microsoft.com/office/officeart/2005/8/layout/vList5"/>
    <dgm:cxn modelId="{BCE24FFD-465D-4007-841A-F42EA665A9B2}" type="presParOf" srcId="{EB2DC1AE-E654-44A8-89CE-DCDF5D5AF83D}" destId="{86BC882D-FE17-4DE6-8115-70F4F9938091}" srcOrd="2" destOrd="0" presId="urn:microsoft.com/office/officeart/2005/8/layout/vList5"/>
    <dgm:cxn modelId="{4B49A66E-99FA-4FA4-8E8E-32C244F4217C}" type="presParOf" srcId="{86BC882D-FE17-4DE6-8115-70F4F9938091}" destId="{E0E57925-725C-47DB-88BC-6A450F1AD1DB}" srcOrd="0" destOrd="0" presId="urn:microsoft.com/office/officeart/2005/8/layout/vList5"/>
    <dgm:cxn modelId="{9B0BCA98-C8D2-4C85-B766-9CA674D77D3B}" type="presParOf" srcId="{EB2DC1AE-E654-44A8-89CE-DCDF5D5AF83D}" destId="{747987D3-F9C7-4417-9229-BDACD4836850}" srcOrd="3" destOrd="0" presId="urn:microsoft.com/office/officeart/2005/8/layout/vList5"/>
    <dgm:cxn modelId="{B89710B3-AD4E-4538-A95D-530C997DD3B0}" type="presParOf" srcId="{EB2DC1AE-E654-44A8-89CE-DCDF5D5AF83D}" destId="{4A1B1706-7B45-4082-AFE8-62E3B7C940F9}" srcOrd="4" destOrd="0" presId="urn:microsoft.com/office/officeart/2005/8/layout/vList5"/>
    <dgm:cxn modelId="{0007210B-8834-4225-8BAC-8E4B17338191}" type="presParOf" srcId="{4A1B1706-7B45-4082-AFE8-62E3B7C940F9}" destId="{698FC868-2997-4CA1-827A-68C7D4A2F099}" srcOrd="0" destOrd="0" presId="urn:microsoft.com/office/officeart/2005/8/layout/vList5"/>
    <dgm:cxn modelId="{F8582E9C-C9AB-43E4-B0E9-97F1836B2B59}" type="presParOf" srcId="{EB2DC1AE-E654-44A8-89CE-DCDF5D5AF83D}" destId="{996CD769-F14A-41E4-8128-48A55715B380}" srcOrd="5" destOrd="0" presId="urn:microsoft.com/office/officeart/2005/8/layout/vList5"/>
    <dgm:cxn modelId="{BAF8E4A8-1A7A-4F2A-A0CE-C20DA0C96A75}" type="presParOf" srcId="{EB2DC1AE-E654-44A8-89CE-DCDF5D5AF83D}" destId="{01927AA2-A4A5-446F-BEC2-1C66E1390113}" srcOrd="6" destOrd="0" presId="urn:microsoft.com/office/officeart/2005/8/layout/vList5"/>
    <dgm:cxn modelId="{2CF5A529-433D-48D8-BB39-74089002AC24}" type="presParOf" srcId="{01927AA2-A4A5-446F-BEC2-1C66E1390113}" destId="{AF5AC320-F87D-4911-8365-F75EB3B783A2}" srcOrd="0" destOrd="0" presId="urn:microsoft.com/office/officeart/2005/8/layout/vList5"/>
    <dgm:cxn modelId="{C5C1E1AA-ADF4-42CF-A010-B3B8B09873DB}" type="presParOf" srcId="{EB2DC1AE-E654-44A8-89CE-DCDF5D5AF83D}" destId="{7A2EAD77-654F-4B1D-9939-C0FFB70C12EC}" srcOrd="7" destOrd="0" presId="urn:microsoft.com/office/officeart/2005/8/layout/vList5"/>
    <dgm:cxn modelId="{6D435F68-BFA9-4F5A-8199-6D0D0F7AF973}" type="presParOf" srcId="{EB2DC1AE-E654-44A8-89CE-DCDF5D5AF83D}" destId="{21A10AA6-402C-49DB-BE9F-1B43C1FC5148}" srcOrd="8" destOrd="0" presId="urn:microsoft.com/office/officeart/2005/8/layout/vList5"/>
    <dgm:cxn modelId="{E4C55760-1C41-4B35-AABA-721CAF40137F}" type="presParOf" srcId="{21A10AA6-402C-49DB-BE9F-1B43C1FC5148}" destId="{9809BE8E-313E-423F-9849-7AFA8055CAEF}"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A9F8DD1-C1EF-4AEF-9FAE-46D820F97A96}"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70A27C87-E076-403C-BD9D-A98A51A5D2FB}">
      <dgm:prSet custT="1"/>
      <dgm:spPr/>
      <dgm:t>
        <a:bodyPr/>
        <a:lstStyle/>
        <a:p>
          <a:pPr algn="l">
            <a:lnSpc>
              <a:spcPct val="90000"/>
            </a:lnSpc>
          </a:pPr>
          <a:r>
            <a:rPr lang="en-US" sz="2000" b="1">
              <a:solidFill>
                <a:srgbClr val="FFFFFF"/>
              </a:solidFill>
              <a:latin typeface="Aptos"/>
              <a:ea typeface="+mn-ea"/>
              <a:cs typeface="+mn-cs"/>
            </a:rPr>
            <a:t>Reduces isolation:</a:t>
          </a:r>
          <a:r>
            <a:rPr lang="en-US" sz="2000">
              <a:solidFill>
                <a:srgbClr val="FFFFFF"/>
              </a:solidFill>
              <a:latin typeface="Aptos"/>
              <a:ea typeface="+mn-ea"/>
              <a:cs typeface="+mn-cs"/>
            </a:rPr>
            <a:t> Low-SES individuals often face limited family or financial support. Community networks help rebuild connection.</a:t>
          </a:r>
        </a:p>
      </dgm:t>
    </dgm:pt>
    <dgm:pt modelId="{3D8B4472-C252-45AE-BE11-71C7CA1AB21D}" type="parTrans" cxnId="{88B9E70E-0602-425B-86D3-9EAA4BD41F58}">
      <dgm:prSet/>
      <dgm:spPr/>
      <dgm:t>
        <a:bodyPr/>
        <a:lstStyle/>
        <a:p>
          <a:endParaRPr lang="en-US"/>
        </a:p>
      </dgm:t>
    </dgm:pt>
    <dgm:pt modelId="{FC6FD460-B0D9-489C-940D-5FAACA009A7F}" type="sibTrans" cxnId="{88B9E70E-0602-425B-86D3-9EAA4BD41F58}">
      <dgm:prSet/>
      <dgm:spPr/>
      <dgm:t>
        <a:bodyPr/>
        <a:lstStyle/>
        <a:p>
          <a:endParaRPr lang="en-US"/>
        </a:p>
      </dgm:t>
    </dgm:pt>
    <dgm:pt modelId="{56AF3E7A-2F36-48EC-BAA0-1C4CE4D0C1EB}">
      <dgm:prSet/>
      <dgm:spPr/>
      <dgm:t>
        <a:bodyPr/>
        <a:lstStyle/>
        <a:p>
          <a:pPr algn="l">
            <a:lnSpc>
              <a:spcPct val="90000"/>
            </a:lnSpc>
          </a:pPr>
          <a:r>
            <a:rPr lang="en-US" sz="2300" b="1">
              <a:solidFill>
                <a:srgbClr val="FFFFFF"/>
              </a:solidFill>
              <a:latin typeface="Aptos"/>
              <a:ea typeface="+mn-ea"/>
              <a:cs typeface="+mn-cs"/>
            </a:rPr>
            <a:t>Improves long-term outcomes:</a:t>
          </a:r>
          <a:r>
            <a:rPr lang="en-US" sz="2300">
              <a:solidFill>
                <a:srgbClr val="FFFFFF"/>
              </a:solidFill>
              <a:latin typeface="Aptos"/>
              <a:ea typeface="+mn-ea"/>
              <a:cs typeface="+mn-cs"/>
            </a:rPr>
            <a:t> Research shows recovery capital (social, physical, and cultural resources) predicts sustained sobriety.</a:t>
          </a:r>
        </a:p>
      </dgm:t>
    </dgm:pt>
    <dgm:pt modelId="{F9988D4F-8E83-4937-A149-02E957B7EE4E}" type="parTrans" cxnId="{6ECE1C75-A165-4A95-A0EB-168F7285875C}">
      <dgm:prSet/>
      <dgm:spPr/>
      <dgm:t>
        <a:bodyPr/>
        <a:lstStyle/>
        <a:p>
          <a:endParaRPr lang="en-US"/>
        </a:p>
      </dgm:t>
    </dgm:pt>
    <dgm:pt modelId="{085D8A02-C4DC-47A8-A721-DEFBF0ECFD69}" type="sibTrans" cxnId="{6ECE1C75-A165-4A95-A0EB-168F7285875C}">
      <dgm:prSet/>
      <dgm:spPr/>
      <dgm:t>
        <a:bodyPr/>
        <a:lstStyle/>
        <a:p>
          <a:endParaRPr lang="en-US"/>
        </a:p>
      </dgm:t>
    </dgm:pt>
    <dgm:pt modelId="{844DB1E4-0CA1-42D0-9741-56F84DF23D5C}">
      <dgm:prSet/>
      <dgm:spPr/>
      <dgm:t>
        <a:bodyPr/>
        <a:lstStyle/>
        <a:p>
          <a:pPr algn="l">
            <a:lnSpc>
              <a:spcPct val="90000"/>
            </a:lnSpc>
          </a:pPr>
          <a:r>
            <a:rPr lang="en-US" sz="2300" b="1">
              <a:solidFill>
                <a:srgbClr val="FFFFFF"/>
              </a:solidFill>
              <a:latin typeface="Aptos"/>
              <a:ea typeface="+mn-ea"/>
              <a:cs typeface="+mn-cs"/>
            </a:rPr>
            <a:t>Bridges treatment and real life:</a:t>
          </a:r>
          <a:r>
            <a:rPr lang="en-US" sz="2300">
              <a:solidFill>
                <a:srgbClr val="FFFFFF"/>
              </a:solidFill>
              <a:latin typeface="Aptos"/>
              <a:ea typeface="+mn-ea"/>
              <a:cs typeface="+mn-cs"/>
            </a:rPr>
            <a:t> Clients can continue support after discharge, preventing relapse.</a:t>
          </a:r>
        </a:p>
      </dgm:t>
    </dgm:pt>
    <dgm:pt modelId="{2EE67F7B-94B8-4C8A-9A02-77B476E4E501}" type="parTrans" cxnId="{464950C1-1662-4CD4-8601-C1B72ECDB455}">
      <dgm:prSet/>
      <dgm:spPr/>
      <dgm:t>
        <a:bodyPr/>
        <a:lstStyle/>
        <a:p>
          <a:endParaRPr lang="en-US"/>
        </a:p>
      </dgm:t>
    </dgm:pt>
    <dgm:pt modelId="{D7DAFFCB-F231-4436-9A49-DB912AF2C2F2}" type="sibTrans" cxnId="{464950C1-1662-4CD4-8601-C1B72ECDB455}">
      <dgm:prSet/>
      <dgm:spPr/>
      <dgm:t>
        <a:bodyPr/>
        <a:lstStyle/>
        <a:p>
          <a:endParaRPr lang="en-US"/>
        </a:p>
      </dgm:t>
    </dgm:pt>
    <dgm:pt modelId="{243CA471-35AA-422F-93E6-764A15F8F36F}">
      <dgm:prSet/>
      <dgm:spPr/>
      <dgm:t>
        <a:bodyPr/>
        <a:lstStyle/>
        <a:p>
          <a:pPr algn="l">
            <a:lnSpc>
              <a:spcPct val="90000"/>
            </a:lnSpc>
          </a:pPr>
          <a:r>
            <a:rPr lang="en-US" sz="2300" b="1">
              <a:solidFill>
                <a:srgbClr val="FFFFFF"/>
              </a:solidFill>
              <a:latin typeface="Aptos"/>
              <a:ea typeface="+mn-ea"/>
              <a:cs typeface="+mn-cs"/>
            </a:rPr>
            <a:t>Promotes empowerment:</a:t>
          </a:r>
          <a:r>
            <a:rPr lang="en-US" sz="2300">
              <a:solidFill>
                <a:srgbClr val="FFFFFF"/>
              </a:solidFill>
              <a:latin typeface="Aptos"/>
              <a:ea typeface="+mn-ea"/>
              <a:cs typeface="+mn-cs"/>
            </a:rPr>
            <a:t> Access to resources restores autonomy and dignity.</a:t>
          </a:r>
        </a:p>
      </dgm:t>
    </dgm:pt>
    <dgm:pt modelId="{B6B819D4-8C55-4AA1-A3E9-BE3A95E93C67}" type="parTrans" cxnId="{31C7FFAD-1B54-46E1-8949-22084B9A9891}">
      <dgm:prSet/>
      <dgm:spPr/>
      <dgm:t>
        <a:bodyPr/>
        <a:lstStyle/>
        <a:p>
          <a:endParaRPr lang="en-US"/>
        </a:p>
      </dgm:t>
    </dgm:pt>
    <dgm:pt modelId="{46FE4499-7897-4FA6-9217-594630884759}" type="sibTrans" cxnId="{31C7FFAD-1B54-46E1-8949-22084B9A9891}">
      <dgm:prSet/>
      <dgm:spPr/>
      <dgm:t>
        <a:bodyPr/>
        <a:lstStyle/>
        <a:p>
          <a:endParaRPr lang="en-US"/>
        </a:p>
      </dgm:t>
    </dgm:pt>
    <dgm:pt modelId="{F4119A4B-50D0-430B-83BA-46B44AB86F24}" type="pres">
      <dgm:prSet presAssocID="{1A9F8DD1-C1EF-4AEF-9FAE-46D820F97A96}" presName="linear" presStyleCnt="0">
        <dgm:presLayoutVars>
          <dgm:animLvl val="lvl"/>
          <dgm:resizeHandles val="exact"/>
        </dgm:presLayoutVars>
      </dgm:prSet>
      <dgm:spPr/>
    </dgm:pt>
    <dgm:pt modelId="{634D67FB-3337-4F12-B664-45EA931FC6DA}" type="pres">
      <dgm:prSet presAssocID="{70A27C87-E076-403C-BD9D-A98A51A5D2FB}" presName="parentText" presStyleLbl="node1" presStyleIdx="0" presStyleCnt="4">
        <dgm:presLayoutVars>
          <dgm:chMax val="0"/>
          <dgm:bulletEnabled val="1"/>
        </dgm:presLayoutVars>
      </dgm:prSet>
      <dgm:spPr/>
    </dgm:pt>
    <dgm:pt modelId="{673A7639-88D8-484E-9642-CB519C386FAC}" type="pres">
      <dgm:prSet presAssocID="{FC6FD460-B0D9-489C-940D-5FAACA009A7F}" presName="spacer" presStyleCnt="0"/>
      <dgm:spPr/>
    </dgm:pt>
    <dgm:pt modelId="{41F204DA-8995-42E2-AB78-057AF37F51B8}" type="pres">
      <dgm:prSet presAssocID="{56AF3E7A-2F36-48EC-BAA0-1C4CE4D0C1EB}" presName="parentText" presStyleLbl="node1" presStyleIdx="1" presStyleCnt="4">
        <dgm:presLayoutVars>
          <dgm:chMax val="0"/>
          <dgm:bulletEnabled val="1"/>
        </dgm:presLayoutVars>
      </dgm:prSet>
      <dgm:spPr/>
    </dgm:pt>
    <dgm:pt modelId="{ABEB2865-E746-4405-AF3C-1419ED641ABC}" type="pres">
      <dgm:prSet presAssocID="{085D8A02-C4DC-47A8-A721-DEFBF0ECFD69}" presName="spacer" presStyleCnt="0"/>
      <dgm:spPr/>
    </dgm:pt>
    <dgm:pt modelId="{8B7C98A6-49C7-4E62-85E9-56A73B88720E}" type="pres">
      <dgm:prSet presAssocID="{844DB1E4-0CA1-42D0-9741-56F84DF23D5C}" presName="parentText" presStyleLbl="node1" presStyleIdx="2" presStyleCnt="4">
        <dgm:presLayoutVars>
          <dgm:chMax val="0"/>
          <dgm:bulletEnabled val="1"/>
        </dgm:presLayoutVars>
      </dgm:prSet>
      <dgm:spPr/>
    </dgm:pt>
    <dgm:pt modelId="{62925125-1B3A-4369-89F0-F8F333628768}" type="pres">
      <dgm:prSet presAssocID="{D7DAFFCB-F231-4436-9A49-DB912AF2C2F2}" presName="spacer" presStyleCnt="0"/>
      <dgm:spPr/>
    </dgm:pt>
    <dgm:pt modelId="{19C0D14F-DA40-44DD-955B-5C8E3E0AD13E}" type="pres">
      <dgm:prSet presAssocID="{243CA471-35AA-422F-93E6-764A15F8F36F}" presName="parentText" presStyleLbl="node1" presStyleIdx="3" presStyleCnt="4">
        <dgm:presLayoutVars>
          <dgm:chMax val="0"/>
          <dgm:bulletEnabled val="1"/>
        </dgm:presLayoutVars>
      </dgm:prSet>
      <dgm:spPr/>
    </dgm:pt>
  </dgm:ptLst>
  <dgm:cxnLst>
    <dgm:cxn modelId="{09CD5305-FE14-4C7F-8989-960DC164431A}" type="presOf" srcId="{844DB1E4-0CA1-42D0-9741-56F84DF23D5C}" destId="{8B7C98A6-49C7-4E62-85E9-56A73B88720E}" srcOrd="0" destOrd="0" presId="urn:microsoft.com/office/officeart/2005/8/layout/vList2"/>
    <dgm:cxn modelId="{88B9E70E-0602-425B-86D3-9EAA4BD41F58}" srcId="{1A9F8DD1-C1EF-4AEF-9FAE-46D820F97A96}" destId="{70A27C87-E076-403C-BD9D-A98A51A5D2FB}" srcOrd="0" destOrd="0" parTransId="{3D8B4472-C252-45AE-BE11-71C7CA1AB21D}" sibTransId="{FC6FD460-B0D9-489C-940D-5FAACA009A7F}"/>
    <dgm:cxn modelId="{A0BA2210-418C-4BD1-A3A8-B34337CC7F4A}" type="presOf" srcId="{70A27C87-E076-403C-BD9D-A98A51A5D2FB}" destId="{634D67FB-3337-4F12-B664-45EA931FC6DA}" srcOrd="0" destOrd="0" presId="urn:microsoft.com/office/officeart/2005/8/layout/vList2"/>
    <dgm:cxn modelId="{6ECE1C75-A165-4A95-A0EB-168F7285875C}" srcId="{1A9F8DD1-C1EF-4AEF-9FAE-46D820F97A96}" destId="{56AF3E7A-2F36-48EC-BAA0-1C4CE4D0C1EB}" srcOrd="1" destOrd="0" parTransId="{F9988D4F-8E83-4937-A149-02E957B7EE4E}" sibTransId="{085D8A02-C4DC-47A8-A721-DEFBF0ECFD69}"/>
    <dgm:cxn modelId="{54CF20A2-833F-47BC-95A4-47DBA1754C0F}" type="presOf" srcId="{56AF3E7A-2F36-48EC-BAA0-1C4CE4D0C1EB}" destId="{41F204DA-8995-42E2-AB78-057AF37F51B8}" srcOrd="0" destOrd="0" presId="urn:microsoft.com/office/officeart/2005/8/layout/vList2"/>
    <dgm:cxn modelId="{31C7FFAD-1B54-46E1-8949-22084B9A9891}" srcId="{1A9F8DD1-C1EF-4AEF-9FAE-46D820F97A96}" destId="{243CA471-35AA-422F-93E6-764A15F8F36F}" srcOrd="3" destOrd="0" parTransId="{B6B819D4-8C55-4AA1-A3E9-BE3A95E93C67}" sibTransId="{46FE4499-7897-4FA6-9217-594630884759}"/>
    <dgm:cxn modelId="{F3411DBD-008F-4FFB-824E-D6B8646227A2}" type="presOf" srcId="{1A9F8DD1-C1EF-4AEF-9FAE-46D820F97A96}" destId="{F4119A4B-50D0-430B-83BA-46B44AB86F24}" srcOrd="0" destOrd="0" presId="urn:microsoft.com/office/officeart/2005/8/layout/vList2"/>
    <dgm:cxn modelId="{464950C1-1662-4CD4-8601-C1B72ECDB455}" srcId="{1A9F8DD1-C1EF-4AEF-9FAE-46D820F97A96}" destId="{844DB1E4-0CA1-42D0-9741-56F84DF23D5C}" srcOrd="2" destOrd="0" parTransId="{2EE67F7B-94B8-4C8A-9A02-77B476E4E501}" sibTransId="{D7DAFFCB-F231-4436-9A49-DB912AF2C2F2}"/>
    <dgm:cxn modelId="{379623D0-C666-4B3A-A47A-8E0D983206B7}" type="presOf" srcId="{243CA471-35AA-422F-93E6-764A15F8F36F}" destId="{19C0D14F-DA40-44DD-955B-5C8E3E0AD13E}" srcOrd="0" destOrd="0" presId="urn:microsoft.com/office/officeart/2005/8/layout/vList2"/>
    <dgm:cxn modelId="{08372FD0-0258-48D2-9543-AD62AA82BAF8}" type="presParOf" srcId="{F4119A4B-50D0-430B-83BA-46B44AB86F24}" destId="{634D67FB-3337-4F12-B664-45EA931FC6DA}" srcOrd="0" destOrd="0" presId="urn:microsoft.com/office/officeart/2005/8/layout/vList2"/>
    <dgm:cxn modelId="{6BE8D681-0443-463A-B2CE-EF159CDE4A08}" type="presParOf" srcId="{F4119A4B-50D0-430B-83BA-46B44AB86F24}" destId="{673A7639-88D8-484E-9642-CB519C386FAC}" srcOrd="1" destOrd="0" presId="urn:microsoft.com/office/officeart/2005/8/layout/vList2"/>
    <dgm:cxn modelId="{9FD89CD4-95C9-4DEE-9BB6-856B1B2CE2F0}" type="presParOf" srcId="{F4119A4B-50D0-430B-83BA-46B44AB86F24}" destId="{41F204DA-8995-42E2-AB78-057AF37F51B8}" srcOrd="2" destOrd="0" presId="urn:microsoft.com/office/officeart/2005/8/layout/vList2"/>
    <dgm:cxn modelId="{80A370DD-5BC6-420C-B9E2-D8715C26A61F}" type="presParOf" srcId="{F4119A4B-50D0-430B-83BA-46B44AB86F24}" destId="{ABEB2865-E746-4405-AF3C-1419ED641ABC}" srcOrd="3" destOrd="0" presId="urn:microsoft.com/office/officeart/2005/8/layout/vList2"/>
    <dgm:cxn modelId="{96BBB651-9EA1-4A1F-BA07-6B374961D7F3}" type="presParOf" srcId="{F4119A4B-50D0-430B-83BA-46B44AB86F24}" destId="{8B7C98A6-49C7-4E62-85E9-56A73B88720E}" srcOrd="4" destOrd="0" presId="urn:microsoft.com/office/officeart/2005/8/layout/vList2"/>
    <dgm:cxn modelId="{574595D7-0B95-4325-85A4-5F97D7DCEE06}" type="presParOf" srcId="{F4119A4B-50D0-430B-83BA-46B44AB86F24}" destId="{62925125-1B3A-4369-89F0-F8F333628768}" srcOrd="5" destOrd="0" presId="urn:microsoft.com/office/officeart/2005/8/layout/vList2"/>
    <dgm:cxn modelId="{374B59EE-1F6E-48CE-9EC0-ED3D214863E7}" type="presParOf" srcId="{F4119A4B-50D0-430B-83BA-46B44AB86F24}" destId="{19C0D14F-DA40-44DD-955B-5C8E3E0AD13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F298425-D46E-4FC7-B1B5-1E4CBB929AE3}" type="doc">
      <dgm:prSet loTypeId="urn:microsoft.com/office/officeart/2005/8/layout/list1" loCatId="list" qsTypeId="urn:microsoft.com/office/officeart/2005/8/quickstyle/simple4" qsCatId="simple" csTypeId="urn:microsoft.com/office/officeart/2005/8/colors/accent1_2" csCatId="accent1"/>
      <dgm:spPr/>
      <dgm:t>
        <a:bodyPr/>
        <a:lstStyle/>
        <a:p>
          <a:endParaRPr lang="en-US"/>
        </a:p>
      </dgm:t>
    </dgm:pt>
    <dgm:pt modelId="{FDD1B118-291C-4FCF-B0B9-C8E378FA026D}">
      <dgm:prSet/>
      <dgm:spPr/>
      <dgm:t>
        <a:bodyPr/>
        <a:lstStyle/>
        <a:p>
          <a:pPr algn="l" rtl="0">
            <a:lnSpc>
              <a:spcPct val="90000"/>
            </a:lnSpc>
          </a:pPr>
          <a:r>
            <a:rPr lang="en-US" sz="2100">
              <a:solidFill>
                <a:srgbClr val="FFFFFF"/>
              </a:solidFill>
              <a:latin typeface="Aptos"/>
              <a:ea typeface="+mn-ea"/>
              <a:cs typeface="+mn-cs"/>
            </a:rPr>
            <a:t>Group Therapy</a:t>
          </a:r>
        </a:p>
      </dgm:t>
    </dgm:pt>
    <dgm:pt modelId="{0D874C7C-3269-4F6F-BD7D-C3CA9FA3A8DD}" type="parTrans" cxnId="{F5E17F42-4996-4D7C-A0A6-C0C07FFD35F7}">
      <dgm:prSet/>
      <dgm:spPr/>
      <dgm:t>
        <a:bodyPr/>
        <a:lstStyle/>
        <a:p>
          <a:endParaRPr lang="en-US"/>
        </a:p>
      </dgm:t>
    </dgm:pt>
    <dgm:pt modelId="{5F6EF5E1-0BE6-41B2-BDFD-88C410A3FFD5}" type="sibTrans" cxnId="{F5E17F42-4996-4D7C-A0A6-C0C07FFD35F7}">
      <dgm:prSet/>
      <dgm:spPr/>
      <dgm:t>
        <a:bodyPr/>
        <a:lstStyle/>
        <a:p>
          <a:endParaRPr lang="en-US"/>
        </a:p>
      </dgm:t>
    </dgm:pt>
    <dgm:pt modelId="{2EDC8A9B-E695-40D8-9698-DB088F256C23}">
      <dgm:prSet/>
      <dgm:spPr/>
      <dgm:t>
        <a:bodyPr/>
        <a:lstStyle/>
        <a:p>
          <a:pPr algn="l" rtl="0">
            <a:lnSpc>
              <a:spcPct val="90000"/>
            </a:lnSpc>
          </a:pPr>
          <a:r>
            <a:rPr lang="en-US" sz="2100">
              <a:solidFill>
                <a:srgbClr val="FFFFFF"/>
              </a:solidFill>
              <a:latin typeface="Aptos" panose="02110004020202020204"/>
              <a:ea typeface="+mn-ea"/>
              <a:cs typeface="+mn-cs"/>
            </a:rPr>
            <a:t>Individual Therapy</a:t>
          </a:r>
        </a:p>
      </dgm:t>
    </dgm:pt>
    <dgm:pt modelId="{184BBFDA-2108-49EF-AE62-ECFBEFBF51FB}" type="parTrans" cxnId="{850D4FC9-DF73-4A4E-9DDE-2C2F95B8AF42}">
      <dgm:prSet/>
      <dgm:spPr/>
      <dgm:t>
        <a:bodyPr/>
        <a:lstStyle/>
        <a:p>
          <a:endParaRPr lang="en-US"/>
        </a:p>
      </dgm:t>
    </dgm:pt>
    <dgm:pt modelId="{5FCC5C40-F317-436E-B65E-4BC581E87F6F}" type="sibTrans" cxnId="{850D4FC9-DF73-4A4E-9DDE-2C2F95B8AF42}">
      <dgm:prSet/>
      <dgm:spPr/>
      <dgm:t>
        <a:bodyPr/>
        <a:lstStyle/>
        <a:p>
          <a:endParaRPr lang="en-US"/>
        </a:p>
      </dgm:t>
    </dgm:pt>
    <dgm:pt modelId="{BAF19826-8A88-4634-989B-A59E3EF83FC6}">
      <dgm:prSet phldr="0"/>
      <dgm:spPr/>
      <dgm:t>
        <a:bodyPr/>
        <a:lstStyle/>
        <a:p>
          <a:pPr algn="l" rtl="0">
            <a:lnSpc>
              <a:spcPct val="90000"/>
            </a:lnSpc>
          </a:pPr>
          <a:r>
            <a:rPr lang="en-US" sz="2100">
              <a:solidFill>
                <a:srgbClr val="FFFFFF"/>
              </a:solidFill>
              <a:latin typeface="Aptos" panose="02110004020202020204"/>
              <a:ea typeface="+mn-ea"/>
              <a:cs typeface="+mn-cs"/>
            </a:rPr>
            <a:t> Psychiatric Medication Management</a:t>
          </a:r>
        </a:p>
      </dgm:t>
    </dgm:pt>
    <dgm:pt modelId="{BBE65EB8-A411-4B30-923E-AAC80ED79714}" type="parTrans" cxnId="{72A35C86-8A12-4BE1-AE6B-6C443052B8F4}">
      <dgm:prSet/>
      <dgm:spPr/>
      <dgm:t>
        <a:bodyPr/>
        <a:lstStyle/>
        <a:p>
          <a:endParaRPr lang="en-US"/>
        </a:p>
      </dgm:t>
    </dgm:pt>
    <dgm:pt modelId="{E3610F48-0681-4B6A-975E-AFE2AC7E221B}" type="sibTrans" cxnId="{72A35C86-8A12-4BE1-AE6B-6C443052B8F4}">
      <dgm:prSet/>
      <dgm:spPr/>
      <dgm:t>
        <a:bodyPr/>
        <a:lstStyle/>
        <a:p>
          <a:endParaRPr lang="en-US"/>
        </a:p>
      </dgm:t>
    </dgm:pt>
    <dgm:pt modelId="{A10A291F-21AE-4267-8191-55BC7D7B9F74}">
      <dgm:prSet phldr="0"/>
      <dgm:spPr/>
      <dgm:t>
        <a:bodyPr/>
        <a:lstStyle/>
        <a:p>
          <a:pPr algn="l" rtl="0">
            <a:lnSpc>
              <a:spcPct val="90000"/>
            </a:lnSpc>
          </a:pPr>
          <a:r>
            <a:rPr lang="en-US" sz="2100">
              <a:solidFill>
                <a:srgbClr val="FFFFFF"/>
              </a:solidFill>
              <a:latin typeface="Aptos" panose="02110004020202020204"/>
              <a:ea typeface="+mn-ea"/>
              <a:cs typeface="+mn-cs"/>
            </a:rPr>
            <a:t> Psychoeducation</a:t>
          </a:r>
        </a:p>
      </dgm:t>
    </dgm:pt>
    <dgm:pt modelId="{1C7F5992-3DBD-4AEF-97EA-73724AB9916C}" type="parTrans" cxnId="{67956538-EED5-4FB4-82D8-FC3499E22916}">
      <dgm:prSet/>
      <dgm:spPr/>
      <dgm:t>
        <a:bodyPr/>
        <a:lstStyle/>
        <a:p>
          <a:endParaRPr lang="en-US"/>
        </a:p>
      </dgm:t>
    </dgm:pt>
    <dgm:pt modelId="{B244F646-5D2B-43D0-BB0D-88B7C788D7B7}" type="sibTrans" cxnId="{67956538-EED5-4FB4-82D8-FC3499E22916}">
      <dgm:prSet/>
      <dgm:spPr/>
      <dgm:t>
        <a:bodyPr/>
        <a:lstStyle/>
        <a:p>
          <a:endParaRPr lang="en-US"/>
        </a:p>
      </dgm:t>
    </dgm:pt>
    <dgm:pt modelId="{FA518886-5709-44EC-9CE6-196FEDFBA2F0}" type="pres">
      <dgm:prSet presAssocID="{AF298425-D46E-4FC7-B1B5-1E4CBB929AE3}" presName="linear" presStyleCnt="0">
        <dgm:presLayoutVars>
          <dgm:dir/>
          <dgm:animLvl val="lvl"/>
          <dgm:resizeHandles val="exact"/>
        </dgm:presLayoutVars>
      </dgm:prSet>
      <dgm:spPr/>
    </dgm:pt>
    <dgm:pt modelId="{07F12ED7-EF4A-4321-BD1C-D6C1CCA3AC5B}" type="pres">
      <dgm:prSet presAssocID="{FDD1B118-291C-4FCF-B0B9-C8E378FA026D}" presName="parentLin" presStyleCnt="0"/>
      <dgm:spPr/>
    </dgm:pt>
    <dgm:pt modelId="{3E96BB3F-F808-48CB-9371-6BCFD65781D5}" type="pres">
      <dgm:prSet presAssocID="{FDD1B118-291C-4FCF-B0B9-C8E378FA026D}" presName="parentLeftMargin" presStyleLbl="node1" presStyleIdx="0" presStyleCnt="4"/>
      <dgm:spPr/>
    </dgm:pt>
    <dgm:pt modelId="{0DA92ADB-CB3F-4533-918B-ABDAC89E7772}" type="pres">
      <dgm:prSet presAssocID="{FDD1B118-291C-4FCF-B0B9-C8E378FA026D}" presName="parentText" presStyleLbl="node1" presStyleIdx="0" presStyleCnt="4">
        <dgm:presLayoutVars>
          <dgm:chMax val="0"/>
          <dgm:bulletEnabled val="1"/>
        </dgm:presLayoutVars>
      </dgm:prSet>
      <dgm:spPr/>
    </dgm:pt>
    <dgm:pt modelId="{8215FF68-6698-4490-965A-1F76D5EC5BE4}" type="pres">
      <dgm:prSet presAssocID="{FDD1B118-291C-4FCF-B0B9-C8E378FA026D}" presName="negativeSpace" presStyleCnt="0"/>
      <dgm:spPr/>
    </dgm:pt>
    <dgm:pt modelId="{8C3A2D34-5363-4193-BD0A-3A21EF45337B}" type="pres">
      <dgm:prSet presAssocID="{FDD1B118-291C-4FCF-B0B9-C8E378FA026D}" presName="childText" presStyleLbl="conFgAcc1" presStyleIdx="0" presStyleCnt="4">
        <dgm:presLayoutVars>
          <dgm:bulletEnabled val="1"/>
        </dgm:presLayoutVars>
      </dgm:prSet>
      <dgm:spPr/>
    </dgm:pt>
    <dgm:pt modelId="{85015ABB-FBD5-44B7-BF49-FAAA4CADE5C0}" type="pres">
      <dgm:prSet presAssocID="{5F6EF5E1-0BE6-41B2-BDFD-88C410A3FFD5}" presName="spaceBetweenRectangles" presStyleCnt="0"/>
      <dgm:spPr/>
    </dgm:pt>
    <dgm:pt modelId="{4DABE075-66E3-4010-9855-2C4EFA8C22E1}" type="pres">
      <dgm:prSet presAssocID="{2EDC8A9B-E695-40D8-9698-DB088F256C23}" presName="parentLin" presStyleCnt="0"/>
      <dgm:spPr/>
    </dgm:pt>
    <dgm:pt modelId="{E6E03363-4D46-45CC-BF01-D7A233055B67}" type="pres">
      <dgm:prSet presAssocID="{2EDC8A9B-E695-40D8-9698-DB088F256C23}" presName="parentLeftMargin" presStyleLbl="node1" presStyleIdx="0" presStyleCnt="4"/>
      <dgm:spPr/>
    </dgm:pt>
    <dgm:pt modelId="{9B32EA38-496D-47C2-8841-F9E312AD0723}" type="pres">
      <dgm:prSet presAssocID="{2EDC8A9B-E695-40D8-9698-DB088F256C23}" presName="parentText" presStyleLbl="node1" presStyleIdx="1" presStyleCnt="4">
        <dgm:presLayoutVars>
          <dgm:chMax val="0"/>
          <dgm:bulletEnabled val="1"/>
        </dgm:presLayoutVars>
      </dgm:prSet>
      <dgm:spPr/>
    </dgm:pt>
    <dgm:pt modelId="{59C8D8FD-583E-451E-971A-5E9DF9178D25}" type="pres">
      <dgm:prSet presAssocID="{2EDC8A9B-E695-40D8-9698-DB088F256C23}" presName="negativeSpace" presStyleCnt="0"/>
      <dgm:spPr/>
    </dgm:pt>
    <dgm:pt modelId="{A3FC1BCE-557B-4AAC-BCBB-712EE1C025C3}" type="pres">
      <dgm:prSet presAssocID="{2EDC8A9B-E695-40D8-9698-DB088F256C23}" presName="childText" presStyleLbl="conFgAcc1" presStyleIdx="1" presStyleCnt="4">
        <dgm:presLayoutVars>
          <dgm:bulletEnabled val="1"/>
        </dgm:presLayoutVars>
      </dgm:prSet>
      <dgm:spPr/>
    </dgm:pt>
    <dgm:pt modelId="{3A829B27-129F-41D0-800A-6DA5F8DA7C1A}" type="pres">
      <dgm:prSet presAssocID="{5FCC5C40-F317-436E-B65E-4BC581E87F6F}" presName="spaceBetweenRectangles" presStyleCnt="0"/>
      <dgm:spPr/>
    </dgm:pt>
    <dgm:pt modelId="{96075B20-3FD0-482A-ADA1-EC19F5F0A0FC}" type="pres">
      <dgm:prSet presAssocID="{BAF19826-8A88-4634-989B-A59E3EF83FC6}" presName="parentLin" presStyleCnt="0"/>
      <dgm:spPr/>
    </dgm:pt>
    <dgm:pt modelId="{5436789D-B497-449E-B5AC-42666C9F1B8B}" type="pres">
      <dgm:prSet presAssocID="{BAF19826-8A88-4634-989B-A59E3EF83FC6}" presName="parentLeftMargin" presStyleLbl="node1" presStyleIdx="1" presStyleCnt="4"/>
      <dgm:spPr/>
    </dgm:pt>
    <dgm:pt modelId="{DB19D8FE-C283-4B30-9D09-50E2AE7C3DB5}" type="pres">
      <dgm:prSet presAssocID="{BAF19826-8A88-4634-989B-A59E3EF83FC6}" presName="parentText" presStyleLbl="node1" presStyleIdx="2" presStyleCnt="4">
        <dgm:presLayoutVars>
          <dgm:chMax val="0"/>
          <dgm:bulletEnabled val="1"/>
        </dgm:presLayoutVars>
      </dgm:prSet>
      <dgm:spPr/>
    </dgm:pt>
    <dgm:pt modelId="{10E14D42-8DEA-49C9-881E-934A6138414F}" type="pres">
      <dgm:prSet presAssocID="{BAF19826-8A88-4634-989B-A59E3EF83FC6}" presName="negativeSpace" presStyleCnt="0"/>
      <dgm:spPr/>
    </dgm:pt>
    <dgm:pt modelId="{5B523E85-CC6A-4044-83F6-47CAD0492E86}" type="pres">
      <dgm:prSet presAssocID="{BAF19826-8A88-4634-989B-A59E3EF83FC6}" presName="childText" presStyleLbl="conFgAcc1" presStyleIdx="2" presStyleCnt="4">
        <dgm:presLayoutVars>
          <dgm:bulletEnabled val="1"/>
        </dgm:presLayoutVars>
      </dgm:prSet>
      <dgm:spPr/>
    </dgm:pt>
    <dgm:pt modelId="{2F95DB01-FBB3-46B1-BBA1-2D48EB5E441E}" type="pres">
      <dgm:prSet presAssocID="{E3610F48-0681-4B6A-975E-AFE2AC7E221B}" presName="spaceBetweenRectangles" presStyleCnt="0"/>
      <dgm:spPr/>
    </dgm:pt>
    <dgm:pt modelId="{CF74AEEC-0717-4619-BFD6-63A6B56D38E6}" type="pres">
      <dgm:prSet presAssocID="{A10A291F-21AE-4267-8191-55BC7D7B9F74}" presName="parentLin" presStyleCnt="0"/>
      <dgm:spPr/>
    </dgm:pt>
    <dgm:pt modelId="{B2881D0D-93D9-4A1A-8009-5EA9A65657F1}" type="pres">
      <dgm:prSet presAssocID="{A10A291F-21AE-4267-8191-55BC7D7B9F74}" presName="parentLeftMargin" presStyleLbl="node1" presStyleIdx="2" presStyleCnt="4"/>
      <dgm:spPr/>
    </dgm:pt>
    <dgm:pt modelId="{53359A07-57FE-47BE-90AD-4C3292E36371}" type="pres">
      <dgm:prSet presAssocID="{A10A291F-21AE-4267-8191-55BC7D7B9F74}" presName="parentText" presStyleLbl="node1" presStyleIdx="3" presStyleCnt="4">
        <dgm:presLayoutVars>
          <dgm:chMax val="0"/>
          <dgm:bulletEnabled val="1"/>
        </dgm:presLayoutVars>
      </dgm:prSet>
      <dgm:spPr/>
    </dgm:pt>
    <dgm:pt modelId="{7BB1B4B7-7F85-4F9F-8988-C648B8FB75A9}" type="pres">
      <dgm:prSet presAssocID="{A10A291F-21AE-4267-8191-55BC7D7B9F74}" presName="negativeSpace" presStyleCnt="0"/>
      <dgm:spPr/>
    </dgm:pt>
    <dgm:pt modelId="{3A14318D-E2F8-43D3-A9B8-739D95F96A55}" type="pres">
      <dgm:prSet presAssocID="{A10A291F-21AE-4267-8191-55BC7D7B9F74}" presName="childText" presStyleLbl="conFgAcc1" presStyleIdx="3" presStyleCnt="4">
        <dgm:presLayoutVars>
          <dgm:bulletEnabled val="1"/>
        </dgm:presLayoutVars>
      </dgm:prSet>
      <dgm:spPr/>
    </dgm:pt>
  </dgm:ptLst>
  <dgm:cxnLst>
    <dgm:cxn modelId="{E02E6721-45ED-451D-94A1-52B4F1B9B987}" type="presOf" srcId="{2EDC8A9B-E695-40D8-9698-DB088F256C23}" destId="{9B32EA38-496D-47C2-8841-F9E312AD0723}" srcOrd="1" destOrd="0" presId="urn:microsoft.com/office/officeart/2005/8/layout/list1"/>
    <dgm:cxn modelId="{BD03FF26-5C9A-4F92-B6AC-982DF79754C4}" type="presOf" srcId="{BAF19826-8A88-4634-989B-A59E3EF83FC6}" destId="{5436789D-B497-449E-B5AC-42666C9F1B8B}" srcOrd="0" destOrd="0" presId="urn:microsoft.com/office/officeart/2005/8/layout/list1"/>
    <dgm:cxn modelId="{67956538-EED5-4FB4-82D8-FC3499E22916}" srcId="{AF298425-D46E-4FC7-B1B5-1E4CBB929AE3}" destId="{A10A291F-21AE-4267-8191-55BC7D7B9F74}" srcOrd="3" destOrd="0" parTransId="{1C7F5992-3DBD-4AEF-97EA-73724AB9916C}" sibTransId="{B244F646-5D2B-43D0-BB0D-88B7C788D7B7}"/>
    <dgm:cxn modelId="{AA9B5638-DDB8-4AB6-9240-8A3033AE6B69}" type="presOf" srcId="{BAF19826-8A88-4634-989B-A59E3EF83FC6}" destId="{DB19D8FE-C283-4B30-9D09-50E2AE7C3DB5}" srcOrd="1" destOrd="0" presId="urn:microsoft.com/office/officeart/2005/8/layout/list1"/>
    <dgm:cxn modelId="{D61B133C-A981-4975-B15F-B217E7E0969A}" type="presOf" srcId="{A10A291F-21AE-4267-8191-55BC7D7B9F74}" destId="{B2881D0D-93D9-4A1A-8009-5EA9A65657F1}" srcOrd="0" destOrd="0" presId="urn:microsoft.com/office/officeart/2005/8/layout/list1"/>
    <dgm:cxn modelId="{F5E17F42-4996-4D7C-A0A6-C0C07FFD35F7}" srcId="{AF298425-D46E-4FC7-B1B5-1E4CBB929AE3}" destId="{FDD1B118-291C-4FCF-B0B9-C8E378FA026D}" srcOrd="0" destOrd="0" parTransId="{0D874C7C-3269-4F6F-BD7D-C3CA9FA3A8DD}" sibTransId="{5F6EF5E1-0BE6-41B2-BDFD-88C410A3FFD5}"/>
    <dgm:cxn modelId="{9615B743-A4C9-4CEC-B95C-BE775350010F}" type="presOf" srcId="{AF298425-D46E-4FC7-B1B5-1E4CBB929AE3}" destId="{FA518886-5709-44EC-9CE6-196FEDFBA2F0}" srcOrd="0" destOrd="0" presId="urn:microsoft.com/office/officeart/2005/8/layout/list1"/>
    <dgm:cxn modelId="{10CC8C4A-F86E-472B-9456-97D33BE90860}" type="presOf" srcId="{FDD1B118-291C-4FCF-B0B9-C8E378FA026D}" destId="{0DA92ADB-CB3F-4533-918B-ABDAC89E7772}" srcOrd="1" destOrd="0" presId="urn:microsoft.com/office/officeart/2005/8/layout/list1"/>
    <dgm:cxn modelId="{73859D76-BFBE-4AA3-8C0C-591E4FE84C97}" type="presOf" srcId="{A10A291F-21AE-4267-8191-55BC7D7B9F74}" destId="{53359A07-57FE-47BE-90AD-4C3292E36371}" srcOrd="1" destOrd="0" presId="urn:microsoft.com/office/officeart/2005/8/layout/list1"/>
    <dgm:cxn modelId="{C26EA259-084F-4524-B393-D2BBE5061C89}" type="presOf" srcId="{FDD1B118-291C-4FCF-B0B9-C8E378FA026D}" destId="{3E96BB3F-F808-48CB-9371-6BCFD65781D5}" srcOrd="0" destOrd="0" presId="urn:microsoft.com/office/officeart/2005/8/layout/list1"/>
    <dgm:cxn modelId="{72A35C86-8A12-4BE1-AE6B-6C443052B8F4}" srcId="{AF298425-D46E-4FC7-B1B5-1E4CBB929AE3}" destId="{BAF19826-8A88-4634-989B-A59E3EF83FC6}" srcOrd="2" destOrd="0" parTransId="{BBE65EB8-A411-4B30-923E-AAC80ED79714}" sibTransId="{E3610F48-0681-4B6A-975E-AFE2AC7E221B}"/>
    <dgm:cxn modelId="{850D4FC9-DF73-4A4E-9DDE-2C2F95B8AF42}" srcId="{AF298425-D46E-4FC7-B1B5-1E4CBB929AE3}" destId="{2EDC8A9B-E695-40D8-9698-DB088F256C23}" srcOrd="1" destOrd="0" parTransId="{184BBFDA-2108-49EF-AE62-ECFBEFBF51FB}" sibTransId="{5FCC5C40-F317-436E-B65E-4BC581E87F6F}"/>
    <dgm:cxn modelId="{EDF96CDE-E61C-4D37-BEC6-C9DFAA1E7DC7}" type="presOf" srcId="{2EDC8A9B-E695-40D8-9698-DB088F256C23}" destId="{E6E03363-4D46-45CC-BF01-D7A233055B67}" srcOrd="0" destOrd="0" presId="urn:microsoft.com/office/officeart/2005/8/layout/list1"/>
    <dgm:cxn modelId="{CF3BEEE3-D46F-4C1D-914A-5409DA8C866B}" type="presParOf" srcId="{FA518886-5709-44EC-9CE6-196FEDFBA2F0}" destId="{07F12ED7-EF4A-4321-BD1C-D6C1CCA3AC5B}" srcOrd="0" destOrd="0" presId="urn:microsoft.com/office/officeart/2005/8/layout/list1"/>
    <dgm:cxn modelId="{05502235-D444-420F-BFB3-B596E62DB0E5}" type="presParOf" srcId="{07F12ED7-EF4A-4321-BD1C-D6C1CCA3AC5B}" destId="{3E96BB3F-F808-48CB-9371-6BCFD65781D5}" srcOrd="0" destOrd="0" presId="urn:microsoft.com/office/officeart/2005/8/layout/list1"/>
    <dgm:cxn modelId="{FD53E00E-7DAE-40B0-845D-6F858FBD47B3}" type="presParOf" srcId="{07F12ED7-EF4A-4321-BD1C-D6C1CCA3AC5B}" destId="{0DA92ADB-CB3F-4533-918B-ABDAC89E7772}" srcOrd="1" destOrd="0" presId="urn:microsoft.com/office/officeart/2005/8/layout/list1"/>
    <dgm:cxn modelId="{70D1F669-43F9-4B4E-86D9-3A06C57616C2}" type="presParOf" srcId="{FA518886-5709-44EC-9CE6-196FEDFBA2F0}" destId="{8215FF68-6698-4490-965A-1F76D5EC5BE4}" srcOrd="1" destOrd="0" presId="urn:microsoft.com/office/officeart/2005/8/layout/list1"/>
    <dgm:cxn modelId="{2475CC62-50C0-4B1B-B936-95C1DEB2374F}" type="presParOf" srcId="{FA518886-5709-44EC-9CE6-196FEDFBA2F0}" destId="{8C3A2D34-5363-4193-BD0A-3A21EF45337B}" srcOrd="2" destOrd="0" presId="urn:microsoft.com/office/officeart/2005/8/layout/list1"/>
    <dgm:cxn modelId="{771B441E-B663-4B54-A370-A4999EA36BCB}" type="presParOf" srcId="{FA518886-5709-44EC-9CE6-196FEDFBA2F0}" destId="{85015ABB-FBD5-44B7-BF49-FAAA4CADE5C0}" srcOrd="3" destOrd="0" presId="urn:microsoft.com/office/officeart/2005/8/layout/list1"/>
    <dgm:cxn modelId="{0922B8DB-0B13-4ACF-9E94-B925207E4A81}" type="presParOf" srcId="{FA518886-5709-44EC-9CE6-196FEDFBA2F0}" destId="{4DABE075-66E3-4010-9855-2C4EFA8C22E1}" srcOrd="4" destOrd="0" presId="urn:microsoft.com/office/officeart/2005/8/layout/list1"/>
    <dgm:cxn modelId="{5FBCEE6E-C560-45E6-BCE9-37B7B58E73A8}" type="presParOf" srcId="{4DABE075-66E3-4010-9855-2C4EFA8C22E1}" destId="{E6E03363-4D46-45CC-BF01-D7A233055B67}" srcOrd="0" destOrd="0" presId="urn:microsoft.com/office/officeart/2005/8/layout/list1"/>
    <dgm:cxn modelId="{3DCA5545-C17E-4785-BB6A-8DE0594CE0F8}" type="presParOf" srcId="{4DABE075-66E3-4010-9855-2C4EFA8C22E1}" destId="{9B32EA38-496D-47C2-8841-F9E312AD0723}" srcOrd="1" destOrd="0" presId="urn:microsoft.com/office/officeart/2005/8/layout/list1"/>
    <dgm:cxn modelId="{2F81F58F-1DF3-42F8-9129-6C6172EE2A7E}" type="presParOf" srcId="{FA518886-5709-44EC-9CE6-196FEDFBA2F0}" destId="{59C8D8FD-583E-451E-971A-5E9DF9178D25}" srcOrd="5" destOrd="0" presId="urn:microsoft.com/office/officeart/2005/8/layout/list1"/>
    <dgm:cxn modelId="{0AF60661-14FF-4D64-B336-F735F2F005F0}" type="presParOf" srcId="{FA518886-5709-44EC-9CE6-196FEDFBA2F0}" destId="{A3FC1BCE-557B-4AAC-BCBB-712EE1C025C3}" srcOrd="6" destOrd="0" presId="urn:microsoft.com/office/officeart/2005/8/layout/list1"/>
    <dgm:cxn modelId="{071DCBE3-132C-440D-825F-40353DC3A3A3}" type="presParOf" srcId="{FA518886-5709-44EC-9CE6-196FEDFBA2F0}" destId="{3A829B27-129F-41D0-800A-6DA5F8DA7C1A}" srcOrd="7" destOrd="0" presId="urn:microsoft.com/office/officeart/2005/8/layout/list1"/>
    <dgm:cxn modelId="{43B36281-F19F-42E7-ADF2-7B9A7BBE09EB}" type="presParOf" srcId="{FA518886-5709-44EC-9CE6-196FEDFBA2F0}" destId="{96075B20-3FD0-482A-ADA1-EC19F5F0A0FC}" srcOrd="8" destOrd="0" presId="urn:microsoft.com/office/officeart/2005/8/layout/list1"/>
    <dgm:cxn modelId="{F6035982-6542-42F0-9F5D-AC969629FDA6}" type="presParOf" srcId="{96075B20-3FD0-482A-ADA1-EC19F5F0A0FC}" destId="{5436789D-B497-449E-B5AC-42666C9F1B8B}" srcOrd="0" destOrd="0" presId="urn:microsoft.com/office/officeart/2005/8/layout/list1"/>
    <dgm:cxn modelId="{0DB36A55-4382-40B5-8DE9-9FE5A687F3E4}" type="presParOf" srcId="{96075B20-3FD0-482A-ADA1-EC19F5F0A0FC}" destId="{DB19D8FE-C283-4B30-9D09-50E2AE7C3DB5}" srcOrd="1" destOrd="0" presId="urn:microsoft.com/office/officeart/2005/8/layout/list1"/>
    <dgm:cxn modelId="{86F88900-8CDC-4FFF-BC3D-D35E83593E83}" type="presParOf" srcId="{FA518886-5709-44EC-9CE6-196FEDFBA2F0}" destId="{10E14D42-8DEA-49C9-881E-934A6138414F}" srcOrd="9" destOrd="0" presId="urn:microsoft.com/office/officeart/2005/8/layout/list1"/>
    <dgm:cxn modelId="{DD8A8F9B-6FF5-4219-91CF-53B55BAF78AD}" type="presParOf" srcId="{FA518886-5709-44EC-9CE6-196FEDFBA2F0}" destId="{5B523E85-CC6A-4044-83F6-47CAD0492E86}" srcOrd="10" destOrd="0" presId="urn:microsoft.com/office/officeart/2005/8/layout/list1"/>
    <dgm:cxn modelId="{6C55564F-F84E-4B4C-B609-A0F12FB7A62E}" type="presParOf" srcId="{FA518886-5709-44EC-9CE6-196FEDFBA2F0}" destId="{2F95DB01-FBB3-46B1-BBA1-2D48EB5E441E}" srcOrd="11" destOrd="0" presId="urn:microsoft.com/office/officeart/2005/8/layout/list1"/>
    <dgm:cxn modelId="{042FF971-6787-4FA4-9846-4F8E156A21D1}" type="presParOf" srcId="{FA518886-5709-44EC-9CE6-196FEDFBA2F0}" destId="{CF74AEEC-0717-4619-BFD6-63A6B56D38E6}" srcOrd="12" destOrd="0" presId="urn:microsoft.com/office/officeart/2005/8/layout/list1"/>
    <dgm:cxn modelId="{ECCE8B31-D27F-4B64-A23D-FDC46A3358F5}" type="presParOf" srcId="{CF74AEEC-0717-4619-BFD6-63A6B56D38E6}" destId="{B2881D0D-93D9-4A1A-8009-5EA9A65657F1}" srcOrd="0" destOrd="0" presId="urn:microsoft.com/office/officeart/2005/8/layout/list1"/>
    <dgm:cxn modelId="{E06695E4-0864-40D9-94B4-5E060CEC8387}" type="presParOf" srcId="{CF74AEEC-0717-4619-BFD6-63A6B56D38E6}" destId="{53359A07-57FE-47BE-90AD-4C3292E36371}" srcOrd="1" destOrd="0" presId="urn:microsoft.com/office/officeart/2005/8/layout/list1"/>
    <dgm:cxn modelId="{F2240C54-F35A-4413-AFF6-DDCBCC85D0DB}" type="presParOf" srcId="{FA518886-5709-44EC-9CE6-196FEDFBA2F0}" destId="{7BB1B4B7-7F85-4F9F-8988-C648B8FB75A9}" srcOrd="13" destOrd="0" presId="urn:microsoft.com/office/officeart/2005/8/layout/list1"/>
    <dgm:cxn modelId="{83BF02A1-E164-4955-981C-49F2A63D5002}" type="presParOf" srcId="{FA518886-5709-44EC-9CE6-196FEDFBA2F0}" destId="{3A14318D-E2F8-43D3-A9B8-739D95F96A55}"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F3129A6-E664-43DC-A98E-047BAD59E702}" type="doc">
      <dgm:prSet loTypeId="urn:microsoft.com/office/officeart/2018/2/layout/IconVerticalSolidList" loCatId="icon" qsTypeId="urn:microsoft.com/office/officeart/2005/8/quickstyle/simple1" qsCatId="simple" csTypeId="urn:microsoft.com/office/officeart/2018/5/colors/Iconchunking_neutralbg_colorful5" csCatId="colorful" phldr="1"/>
      <dgm:spPr/>
      <dgm:t>
        <a:bodyPr/>
        <a:lstStyle/>
        <a:p>
          <a:endParaRPr lang="en-US"/>
        </a:p>
      </dgm:t>
    </dgm:pt>
    <dgm:pt modelId="{AE411E0B-7FB1-4A00-8AA1-F7196DDFB5B6}">
      <dgm:prSet/>
      <dgm:spPr/>
      <dgm:t>
        <a:bodyPr/>
        <a:lstStyle/>
        <a:p>
          <a:r>
            <a:rPr lang="en-US"/>
            <a:t>Also known as "safe stations"</a:t>
          </a:r>
        </a:p>
      </dgm:t>
    </dgm:pt>
    <dgm:pt modelId="{0D252FC8-E297-4636-990E-2E066E46C68D}" type="parTrans" cxnId="{FFD43A8A-6C38-4C36-8086-7D20A8BECB44}">
      <dgm:prSet/>
      <dgm:spPr/>
      <dgm:t>
        <a:bodyPr/>
        <a:lstStyle/>
        <a:p>
          <a:endParaRPr lang="en-US"/>
        </a:p>
      </dgm:t>
    </dgm:pt>
    <dgm:pt modelId="{44860A7B-DD59-4ED2-8BF0-05A43C219A5C}" type="sibTrans" cxnId="{FFD43A8A-6C38-4C36-8086-7D20A8BECB44}">
      <dgm:prSet/>
      <dgm:spPr/>
      <dgm:t>
        <a:bodyPr/>
        <a:lstStyle/>
        <a:p>
          <a:endParaRPr lang="en-US"/>
        </a:p>
      </dgm:t>
    </dgm:pt>
    <dgm:pt modelId="{B5235439-502B-4FFD-8C94-AE8D3EE588A2}">
      <dgm:prSet/>
      <dgm:spPr/>
      <dgm:t>
        <a:bodyPr/>
        <a:lstStyle/>
        <a:p>
          <a:r>
            <a:rPr lang="en-US"/>
            <a:t>Aims to connect community, law enforcement and substance facilities </a:t>
          </a:r>
        </a:p>
      </dgm:t>
    </dgm:pt>
    <dgm:pt modelId="{04CDD53A-7E9E-46FA-9BD1-E0F7A63EE6D9}" type="parTrans" cxnId="{898EF251-1739-4574-8D21-7A4851F7A2D3}">
      <dgm:prSet/>
      <dgm:spPr/>
      <dgm:t>
        <a:bodyPr/>
        <a:lstStyle/>
        <a:p>
          <a:endParaRPr lang="en-US"/>
        </a:p>
      </dgm:t>
    </dgm:pt>
    <dgm:pt modelId="{7D8A6006-51FE-4BBE-9D7C-96E151F237C7}" type="sibTrans" cxnId="{898EF251-1739-4574-8D21-7A4851F7A2D3}">
      <dgm:prSet/>
      <dgm:spPr/>
      <dgm:t>
        <a:bodyPr/>
        <a:lstStyle/>
        <a:p>
          <a:endParaRPr lang="en-US"/>
        </a:p>
      </dgm:t>
    </dgm:pt>
    <dgm:pt modelId="{569DB088-DFAE-4F9F-A955-B57C6EF0A7BF}">
      <dgm:prSet/>
      <dgm:spPr/>
      <dgm:t>
        <a:bodyPr/>
        <a:lstStyle/>
        <a:p>
          <a:r>
            <a:rPr lang="en-US"/>
            <a:t>Allows for individuals struggling with addiction to seek help</a:t>
          </a:r>
        </a:p>
      </dgm:t>
    </dgm:pt>
    <dgm:pt modelId="{9F14B393-DBA8-4B91-89F4-D74CE3008672}" type="parTrans" cxnId="{58F822CE-0F6D-4581-A930-237B26F9F99E}">
      <dgm:prSet/>
      <dgm:spPr/>
      <dgm:t>
        <a:bodyPr/>
        <a:lstStyle/>
        <a:p>
          <a:endParaRPr lang="en-US"/>
        </a:p>
      </dgm:t>
    </dgm:pt>
    <dgm:pt modelId="{F60FD6B5-E029-4229-B3B9-CFCC664A3663}" type="sibTrans" cxnId="{58F822CE-0F6D-4581-A930-237B26F9F99E}">
      <dgm:prSet/>
      <dgm:spPr/>
      <dgm:t>
        <a:bodyPr/>
        <a:lstStyle/>
        <a:p>
          <a:endParaRPr lang="en-US"/>
        </a:p>
      </dgm:t>
    </dgm:pt>
    <dgm:pt modelId="{DF58ECD0-DDDA-4ABB-B69A-9C918B44BAA2}">
      <dgm:prSet/>
      <dgm:spPr/>
      <dgm:t>
        <a:bodyPr/>
        <a:lstStyle/>
        <a:p>
          <a:r>
            <a:rPr lang="en-US"/>
            <a:t>Helps reduce recidivism and improve life outcome</a:t>
          </a:r>
        </a:p>
      </dgm:t>
    </dgm:pt>
    <dgm:pt modelId="{315D81AE-138F-4700-984E-474E5C513052}" type="parTrans" cxnId="{E0AB6664-1572-4BC9-838E-AB8E750B281F}">
      <dgm:prSet/>
      <dgm:spPr/>
      <dgm:t>
        <a:bodyPr/>
        <a:lstStyle/>
        <a:p>
          <a:endParaRPr lang="en-US"/>
        </a:p>
      </dgm:t>
    </dgm:pt>
    <dgm:pt modelId="{F43BEFBD-B9E4-4F8C-8B56-7C1CF769A408}" type="sibTrans" cxnId="{E0AB6664-1572-4BC9-838E-AB8E750B281F}">
      <dgm:prSet/>
      <dgm:spPr/>
      <dgm:t>
        <a:bodyPr/>
        <a:lstStyle/>
        <a:p>
          <a:endParaRPr lang="en-US"/>
        </a:p>
      </dgm:t>
    </dgm:pt>
    <dgm:pt modelId="{DF7B57A5-AD4D-447D-9F58-77DB244DDC16}" type="pres">
      <dgm:prSet presAssocID="{AF3129A6-E664-43DC-A98E-047BAD59E702}" presName="root" presStyleCnt="0">
        <dgm:presLayoutVars>
          <dgm:dir/>
          <dgm:resizeHandles val="exact"/>
        </dgm:presLayoutVars>
      </dgm:prSet>
      <dgm:spPr/>
    </dgm:pt>
    <dgm:pt modelId="{B1E835B5-162F-42AD-968E-B226326AEA86}" type="pres">
      <dgm:prSet presAssocID="{AE411E0B-7FB1-4A00-8AA1-F7196DDFB5B6}" presName="compNode" presStyleCnt="0"/>
      <dgm:spPr/>
    </dgm:pt>
    <dgm:pt modelId="{AED23DF7-3AE4-4D3A-99F5-DC7092E8BA49}" type="pres">
      <dgm:prSet presAssocID="{AE411E0B-7FB1-4A00-8AA1-F7196DDFB5B6}" presName="bgRect" presStyleLbl="bgShp" presStyleIdx="0" presStyleCnt="4"/>
      <dgm:spPr/>
    </dgm:pt>
    <dgm:pt modelId="{9F505933-D626-476D-8B64-002B0000ECE2}" type="pres">
      <dgm:prSet presAssocID="{AE411E0B-7FB1-4A00-8AA1-F7196DDFB5B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948E3352-9E33-413F-B881-C9438D19592A}" type="pres">
      <dgm:prSet presAssocID="{AE411E0B-7FB1-4A00-8AA1-F7196DDFB5B6}" presName="spaceRect" presStyleCnt="0"/>
      <dgm:spPr/>
    </dgm:pt>
    <dgm:pt modelId="{550CE330-3CA7-40DE-96D7-D7955F311651}" type="pres">
      <dgm:prSet presAssocID="{AE411E0B-7FB1-4A00-8AA1-F7196DDFB5B6}" presName="parTx" presStyleLbl="revTx" presStyleIdx="0" presStyleCnt="4">
        <dgm:presLayoutVars>
          <dgm:chMax val="0"/>
          <dgm:chPref val="0"/>
        </dgm:presLayoutVars>
      </dgm:prSet>
      <dgm:spPr/>
    </dgm:pt>
    <dgm:pt modelId="{756AE2E8-F213-480D-9431-D74C1F5B917D}" type="pres">
      <dgm:prSet presAssocID="{44860A7B-DD59-4ED2-8BF0-05A43C219A5C}" presName="sibTrans" presStyleCnt="0"/>
      <dgm:spPr/>
    </dgm:pt>
    <dgm:pt modelId="{D620CF11-6B1E-4212-8CBF-C6987687AB2C}" type="pres">
      <dgm:prSet presAssocID="{B5235439-502B-4FFD-8C94-AE8D3EE588A2}" presName="compNode" presStyleCnt="0"/>
      <dgm:spPr/>
    </dgm:pt>
    <dgm:pt modelId="{5A20DC6F-4A29-4F11-BFBD-1505A65F1B5F}" type="pres">
      <dgm:prSet presAssocID="{B5235439-502B-4FFD-8C94-AE8D3EE588A2}" presName="bgRect" presStyleLbl="bgShp" presStyleIdx="1" presStyleCnt="4"/>
      <dgm:spPr/>
    </dgm:pt>
    <dgm:pt modelId="{9DC0229D-0F6B-47A6-AB19-DEF4B801B020}" type="pres">
      <dgm:prSet presAssocID="{B5235439-502B-4FFD-8C94-AE8D3EE588A2}"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a:ext>
      </dgm:extLst>
    </dgm:pt>
    <dgm:pt modelId="{440276BD-E6C3-49DE-9B1F-12F5D9C20FAE}" type="pres">
      <dgm:prSet presAssocID="{B5235439-502B-4FFD-8C94-AE8D3EE588A2}" presName="spaceRect" presStyleCnt="0"/>
      <dgm:spPr/>
    </dgm:pt>
    <dgm:pt modelId="{65FFE341-4E77-43D5-85BF-BB7C3036FD07}" type="pres">
      <dgm:prSet presAssocID="{B5235439-502B-4FFD-8C94-AE8D3EE588A2}" presName="parTx" presStyleLbl="revTx" presStyleIdx="1" presStyleCnt="4">
        <dgm:presLayoutVars>
          <dgm:chMax val="0"/>
          <dgm:chPref val="0"/>
        </dgm:presLayoutVars>
      </dgm:prSet>
      <dgm:spPr/>
    </dgm:pt>
    <dgm:pt modelId="{CAA14B86-E1AE-45EA-AD39-F83F4D21E619}" type="pres">
      <dgm:prSet presAssocID="{7D8A6006-51FE-4BBE-9D7C-96E151F237C7}" presName="sibTrans" presStyleCnt="0"/>
      <dgm:spPr/>
    </dgm:pt>
    <dgm:pt modelId="{F95709B3-AF9F-4405-81AD-3FBC310128BE}" type="pres">
      <dgm:prSet presAssocID="{569DB088-DFAE-4F9F-A955-B57C6EF0A7BF}" presName="compNode" presStyleCnt="0"/>
      <dgm:spPr/>
    </dgm:pt>
    <dgm:pt modelId="{C3CA2AC1-314C-41CC-8152-914E8A2B0127}" type="pres">
      <dgm:prSet presAssocID="{569DB088-DFAE-4F9F-A955-B57C6EF0A7BF}" presName="bgRect" presStyleLbl="bgShp" presStyleIdx="2" presStyleCnt="4"/>
      <dgm:spPr/>
    </dgm:pt>
    <dgm:pt modelId="{B29D2B9D-F55A-4D3E-BBBF-A6EBA0250C6D}" type="pres">
      <dgm:prSet presAssocID="{569DB088-DFAE-4F9F-A955-B57C6EF0A7BF}"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ine"/>
        </a:ext>
      </dgm:extLst>
    </dgm:pt>
    <dgm:pt modelId="{9A6A673B-5A15-4BA2-BD8F-1CDA1BBDF2BE}" type="pres">
      <dgm:prSet presAssocID="{569DB088-DFAE-4F9F-A955-B57C6EF0A7BF}" presName="spaceRect" presStyleCnt="0"/>
      <dgm:spPr/>
    </dgm:pt>
    <dgm:pt modelId="{02F6249A-87F8-42B7-9B72-F4ABA515CFF5}" type="pres">
      <dgm:prSet presAssocID="{569DB088-DFAE-4F9F-A955-B57C6EF0A7BF}" presName="parTx" presStyleLbl="revTx" presStyleIdx="2" presStyleCnt="4">
        <dgm:presLayoutVars>
          <dgm:chMax val="0"/>
          <dgm:chPref val="0"/>
        </dgm:presLayoutVars>
      </dgm:prSet>
      <dgm:spPr/>
    </dgm:pt>
    <dgm:pt modelId="{C5602213-7649-411D-9FD4-BD7E32ADF1C6}" type="pres">
      <dgm:prSet presAssocID="{F60FD6B5-E029-4229-B3B9-CFCC664A3663}" presName="sibTrans" presStyleCnt="0"/>
      <dgm:spPr/>
    </dgm:pt>
    <dgm:pt modelId="{478A89D3-B361-40FC-8A88-F44B381AA07B}" type="pres">
      <dgm:prSet presAssocID="{DF58ECD0-DDDA-4ABB-B69A-9C918B44BAA2}" presName="compNode" presStyleCnt="0"/>
      <dgm:spPr/>
    </dgm:pt>
    <dgm:pt modelId="{6F7CEB67-69EC-4A6F-BE83-67E411F85274}" type="pres">
      <dgm:prSet presAssocID="{DF58ECD0-DDDA-4ABB-B69A-9C918B44BAA2}" presName="bgRect" presStyleLbl="bgShp" presStyleIdx="3" presStyleCnt="4"/>
      <dgm:spPr/>
    </dgm:pt>
    <dgm:pt modelId="{5B8E204B-1572-40B2-A092-4145E37A0A08}" type="pres">
      <dgm:prSet presAssocID="{DF58ECD0-DDDA-4ABB-B69A-9C918B44BAA2}"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pward trend"/>
        </a:ext>
      </dgm:extLst>
    </dgm:pt>
    <dgm:pt modelId="{5F324B23-10FC-4D7F-A085-2652D758F198}" type="pres">
      <dgm:prSet presAssocID="{DF58ECD0-DDDA-4ABB-B69A-9C918B44BAA2}" presName="spaceRect" presStyleCnt="0"/>
      <dgm:spPr/>
    </dgm:pt>
    <dgm:pt modelId="{BBDDBF66-ADAE-4CEF-86D1-A64C1FE69463}" type="pres">
      <dgm:prSet presAssocID="{DF58ECD0-DDDA-4ABB-B69A-9C918B44BAA2}" presName="parTx" presStyleLbl="revTx" presStyleIdx="3" presStyleCnt="4">
        <dgm:presLayoutVars>
          <dgm:chMax val="0"/>
          <dgm:chPref val="0"/>
        </dgm:presLayoutVars>
      </dgm:prSet>
      <dgm:spPr/>
    </dgm:pt>
  </dgm:ptLst>
  <dgm:cxnLst>
    <dgm:cxn modelId="{66178B01-3A83-4218-BE9F-9B7AB3C5A9C6}" type="presOf" srcId="{DF58ECD0-DDDA-4ABB-B69A-9C918B44BAA2}" destId="{BBDDBF66-ADAE-4CEF-86D1-A64C1FE69463}" srcOrd="0" destOrd="0" presId="urn:microsoft.com/office/officeart/2018/2/layout/IconVerticalSolidList"/>
    <dgm:cxn modelId="{B70A6A14-6B4E-4036-B842-72B5A732418B}" type="presOf" srcId="{569DB088-DFAE-4F9F-A955-B57C6EF0A7BF}" destId="{02F6249A-87F8-42B7-9B72-F4ABA515CFF5}" srcOrd="0" destOrd="0" presId="urn:microsoft.com/office/officeart/2018/2/layout/IconVerticalSolidList"/>
    <dgm:cxn modelId="{E0AB6664-1572-4BC9-838E-AB8E750B281F}" srcId="{AF3129A6-E664-43DC-A98E-047BAD59E702}" destId="{DF58ECD0-DDDA-4ABB-B69A-9C918B44BAA2}" srcOrd="3" destOrd="0" parTransId="{315D81AE-138F-4700-984E-474E5C513052}" sibTransId="{F43BEFBD-B9E4-4F8C-8B56-7C1CF769A408}"/>
    <dgm:cxn modelId="{898EF251-1739-4574-8D21-7A4851F7A2D3}" srcId="{AF3129A6-E664-43DC-A98E-047BAD59E702}" destId="{B5235439-502B-4FFD-8C94-AE8D3EE588A2}" srcOrd="1" destOrd="0" parTransId="{04CDD53A-7E9E-46FA-9BD1-E0F7A63EE6D9}" sibTransId="{7D8A6006-51FE-4BBE-9D7C-96E151F237C7}"/>
    <dgm:cxn modelId="{08B94088-407B-4882-8044-83DECF9641B3}" type="presOf" srcId="{AE411E0B-7FB1-4A00-8AA1-F7196DDFB5B6}" destId="{550CE330-3CA7-40DE-96D7-D7955F311651}" srcOrd="0" destOrd="0" presId="urn:microsoft.com/office/officeart/2018/2/layout/IconVerticalSolidList"/>
    <dgm:cxn modelId="{FFD43A8A-6C38-4C36-8086-7D20A8BECB44}" srcId="{AF3129A6-E664-43DC-A98E-047BAD59E702}" destId="{AE411E0B-7FB1-4A00-8AA1-F7196DDFB5B6}" srcOrd="0" destOrd="0" parTransId="{0D252FC8-E297-4636-990E-2E066E46C68D}" sibTransId="{44860A7B-DD59-4ED2-8BF0-05A43C219A5C}"/>
    <dgm:cxn modelId="{70C830AA-3EB0-48B3-A2D5-3D7E86A9C71C}" type="presOf" srcId="{AF3129A6-E664-43DC-A98E-047BAD59E702}" destId="{DF7B57A5-AD4D-447D-9F58-77DB244DDC16}" srcOrd="0" destOrd="0" presId="urn:microsoft.com/office/officeart/2018/2/layout/IconVerticalSolidList"/>
    <dgm:cxn modelId="{58F822CE-0F6D-4581-A930-237B26F9F99E}" srcId="{AF3129A6-E664-43DC-A98E-047BAD59E702}" destId="{569DB088-DFAE-4F9F-A955-B57C6EF0A7BF}" srcOrd="2" destOrd="0" parTransId="{9F14B393-DBA8-4B91-89F4-D74CE3008672}" sibTransId="{F60FD6B5-E029-4229-B3B9-CFCC664A3663}"/>
    <dgm:cxn modelId="{CBCE5EF3-AC17-4360-9061-D8F73DA58F45}" type="presOf" srcId="{B5235439-502B-4FFD-8C94-AE8D3EE588A2}" destId="{65FFE341-4E77-43D5-85BF-BB7C3036FD07}" srcOrd="0" destOrd="0" presId="urn:microsoft.com/office/officeart/2018/2/layout/IconVerticalSolidList"/>
    <dgm:cxn modelId="{8F0281E0-719F-432D-AF31-EBA5C47CEFFF}" type="presParOf" srcId="{DF7B57A5-AD4D-447D-9F58-77DB244DDC16}" destId="{B1E835B5-162F-42AD-968E-B226326AEA86}" srcOrd="0" destOrd="0" presId="urn:microsoft.com/office/officeart/2018/2/layout/IconVerticalSolidList"/>
    <dgm:cxn modelId="{47ADB840-8207-459D-B9DD-4B3EE10DFD45}" type="presParOf" srcId="{B1E835B5-162F-42AD-968E-B226326AEA86}" destId="{AED23DF7-3AE4-4D3A-99F5-DC7092E8BA49}" srcOrd="0" destOrd="0" presId="urn:microsoft.com/office/officeart/2018/2/layout/IconVerticalSolidList"/>
    <dgm:cxn modelId="{FE18520B-3651-4360-B1DF-78B2AA365E59}" type="presParOf" srcId="{B1E835B5-162F-42AD-968E-B226326AEA86}" destId="{9F505933-D626-476D-8B64-002B0000ECE2}" srcOrd="1" destOrd="0" presId="urn:microsoft.com/office/officeart/2018/2/layout/IconVerticalSolidList"/>
    <dgm:cxn modelId="{DF4A4E69-ADC1-41C8-85AA-9ECF17AB8198}" type="presParOf" srcId="{B1E835B5-162F-42AD-968E-B226326AEA86}" destId="{948E3352-9E33-413F-B881-C9438D19592A}" srcOrd="2" destOrd="0" presId="urn:microsoft.com/office/officeart/2018/2/layout/IconVerticalSolidList"/>
    <dgm:cxn modelId="{BACA6BB0-D241-4A3D-A71E-2EBDA84BDBDD}" type="presParOf" srcId="{B1E835B5-162F-42AD-968E-B226326AEA86}" destId="{550CE330-3CA7-40DE-96D7-D7955F311651}" srcOrd="3" destOrd="0" presId="urn:microsoft.com/office/officeart/2018/2/layout/IconVerticalSolidList"/>
    <dgm:cxn modelId="{95344883-586D-44E1-98CE-26D9EA09AFEE}" type="presParOf" srcId="{DF7B57A5-AD4D-447D-9F58-77DB244DDC16}" destId="{756AE2E8-F213-480D-9431-D74C1F5B917D}" srcOrd="1" destOrd="0" presId="urn:microsoft.com/office/officeart/2018/2/layout/IconVerticalSolidList"/>
    <dgm:cxn modelId="{F3CA6F4B-3C56-43CF-B835-A46059250553}" type="presParOf" srcId="{DF7B57A5-AD4D-447D-9F58-77DB244DDC16}" destId="{D620CF11-6B1E-4212-8CBF-C6987687AB2C}" srcOrd="2" destOrd="0" presId="urn:microsoft.com/office/officeart/2018/2/layout/IconVerticalSolidList"/>
    <dgm:cxn modelId="{5EF2BEA4-D350-4B0D-979A-AE278C69D1C6}" type="presParOf" srcId="{D620CF11-6B1E-4212-8CBF-C6987687AB2C}" destId="{5A20DC6F-4A29-4F11-BFBD-1505A65F1B5F}" srcOrd="0" destOrd="0" presId="urn:microsoft.com/office/officeart/2018/2/layout/IconVerticalSolidList"/>
    <dgm:cxn modelId="{31081FF7-D31E-4977-AA30-C9C0A04BAEE0}" type="presParOf" srcId="{D620CF11-6B1E-4212-8CBF-C6987687AB2C}" destId="{9DC0229D-0F6B-47A6-AB19-DEF4B801B020}" srcOrd="1" destOrd="0" presId="urn:microsoft.com/office/officeart/2018/2/layout/IconVerticalSolidList"/>
    <dgm:cxn modelId="{1F47BB73-0E77-4E8C-A914-B7CD2422FB08}" type="presParOf" srcId="{D620CF11-6B1E-4212-8CBF-C6987687AB2C}" destId="{440276BD-E6C3-49DE-9B1F-12F5D9C20FAE}" srcOrd="2" destOrd="0" presId="urn:microsoft.com/office/officeart/2018/2/layout/IconVerticalSolidList"/>
    <dgm:cxn modelId="{0442A274-A2DB-48CE-A63E-9CDE53D5CDD3}" type="presParOf" srcId="{D620CF11-6B1E-4212-8CBF-C6987687AB2C}" destId="{65FFE341-4E77-43D5-85BF-BB7C3036FD07}" srcOrd="3" destOrd="0" presId="urn:microsoft.com/office/officeart/2018/2/layout/IconVerticalSolidList"/>
    <dgm:cxn modelId="{0EA7585C-6283-4CE6-A1F1-5DD7A5EE62C6}" type="presParOf" srcId="{DF7B57A5-AD4D-447D-9F58-77DB244DDC16}" destId="{CAA14B86-E1AE-45EA-AD39-F83F4D21E619}" srcOrd="3" destOrd="0" presId="urn:microsoft.com/office/officeart/2018/2/layout/IconVerticalSolidList"/>
    <dgm:cxn modelId="{9F430AAC-AE50-40BA-9F9F-1A8EA66180D4}" type="presParOf" srcId="{DF7B57A5-AD4D-447D-9F58-77DB244DDC16}" destId="{F95709B3-AF9F-4405-81AD-3FBC310128BE}" srcOrd="4" destOrd="0" presId="urn:microsoft.com/office/officeart/2018/2/layout/IconVerticalSolidList"/>
    <dgm:cxn modelId="{3E34375E-5170-41B5-BF6D-C6EC9FB9844C}" type="presParOf" srcId="{F95709B3-AF9F-4405-81AD-3FBC310128BE}" destId="{C3CA2AC1-314C-41CC-8152-914E8A2B0127}" srcOrd="0" destOrd="0" presId="urn:microsoft.com/office/officeart/2018/2/layout/IconVerticalSolidList"/>
    <dgm:cxn modelId="{2D81E339-72DA-4FBC-A6BD-0FE58E4A4B2F}" type="presParOf" srcId="{F95709B3-AF9F-4405-81AD-3FBC310128BE}" destId="{B29D2B9D-F55A-4D3E-BBBF-A6EBA0250C6D}" srcOrd="1" destOrd="0" presId="urn:microsoft.com/office/officeart/2018/2/layout/IconVerticalSolidList"/>
    <dgm:cxn modelId="{4AF146D5-F647-4E6F-B595-D4CEBB41E488}" type="presParOf" srcId="{F95709B3-AF9F-4405-81AD-3FBC310128BE}" destId="{9A6A673B-5A15-4BA2-BD8F-1CDA1BBDF2BE}" srcOrd="2" destOrd="0" presId="urn:microsoft.com/office/officeart/2018/2/layout/IconVerticalSolidList"/>
    <dgm:cxn modelId="{481DFEFE-D2EF-46AF-ACBD-B7A4E92C6159}" type="presParOf" srcId="{F95709B3-AF9F-4405-81AD-3FBC310128BE}" destId="{02F6249A-87F8-42B7-9B72-F4ABA515CFF5}" srcOrd="3" destOrd="0" presId="urn:microsoft.com/office/officeart/2018/2/layout/IconVerticalSolidList"/>
    <dgm:cxn modelId="{8CB3EB3E-9C82-419C-B5FB-9F43604D7FBD}" type="presParOf" srcId="{DF7B57A5-AD4D-447D-9F58-77DB244DDC16}" destId="{C5602213-7649-411D-9FD4-BD7E32ADF1C6}" srcOrd="5" destOrd="0" presId="urn:microsoft.com/office/officeart/2018/2/layout/IconVerticalSolidList"/>
    <dgm:cxn modelId="{49A286AE-E9EC-416D-AA42-7A7227BCE0D8}" type="presParOf" srcId="{DF7B57A5-AD4D-447D-9F58-77DB244DDC16}" destId="{478A89D3-B361-40FC-8A88-F44B381AA07B}" srcOrd="6" destOrd="0" presId="urn:microsoft.com/office/officeart/2018/2/layout/IconVerticalSolidList"/>
    <dgm:cxn modelId="{DBA93FA1-82E7-4151-862C-6A1223950D75}" type="presParOf" srcId="{478A89D3-B361-40FC-8A88-F44B381AA07B}" destId="{6F7CEB67-69EC-4A6F-BE83-67E411F85274}" srcOrd="0" destOrd="0" presId="urn:microsoft.com/office/officeart/2018/2/layout/IconVerticalSolidList"/>
    <dgm:cxn modelId="{AC0A1CB7-B334-44E4-BFA7-0D856716054D}" type="presParOf" srcId="{478A89D3-B361-40FC-8A88-F44B381AA07B}" destId="{5B8E204B-1572-40B2-A092-4145E37A0A08}" srcOrd="1" destOrd="0" presId="urn:microsoft.com/office/officeart/2018/2/layout/IconVerticalSolidList"/>
    <dgm:cxn modelId="{311DBF11-1C54-4C3B-AF95-7EB82D44FB98}" type="presParOf" srcId="{478A89D3-B361-40FC-8A88-F44B381AA07B}" destId="{5F324B23-10FC-4D7F-A085-2652D758F198}" srcOrd="2" destOrd="0" presId="urn:microsoft.com/office/officeart/2018/2/layout/IconVerticalSolidList"/>
    <dgm:cxn modelId="{4D06BC1C-0678-46BE-87E4-258465680CAB}" type="presParOf" srcId="{478A89D3-B361-40FC-8A88-F44B381AA07B}" destId="{BBDDBF66-ADAE-4CEF-86D1-A64C1FE69463}"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01E2CDF-C688-419D-9993-732CE6341B75}"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91C823CB-424F-44AA-B262-808B14791E5D}">
      <dgm:prSet/>
      <dgm:spPr/>
      <dgm:t>
        <a:bodyPr/>
        <a:lstStyle/>
        <a:p>
          <a:r>
            <a:rPr lang="en-US"/>
            <a:t>Educating individuals on the signs of an overdose</a:t>
          </a:r>
        </a:p>
      </dgm:t>
    </dgm:pt>
    <dgm:pt modelId="{69AA9B3D-9CE9-41BD-B2EE-5D423859B39A}" type="parTrans" cxnId="{7489AB09-5099-42CD-AE52-C39ABC9B0C0A}">
      <dgm:prSet/>
      <dgm:spPr/>
      <dgm:t>
        <a:bodyPr/>
        <a:lstStyle/>
        <a:p>
          <a:endParaRPr lang="en-US"/>
        </a:p>
      </dgm:t>
    </dgm:pt>
    <dgm:pt modelId="{1FFE7081-5B71-474B-9445-2B3875A6D97F}" type="sibTrans" cxnId="{7489AB09-5099-42CD-AE52-C39ABC9B0C0A}">
      <dgm:prSet/>
      <dgm:spPr/>
      <dgm:t>
        <a:bodyPr/>
        <a:lstStyle/>
        <a:p>
          <a:endParaRPr lang="en-US"/>
        </a:p>
      </dgm:t>
    </dgm:pt>
    <dgm:pt modelId="{744C50BB-2D70-4635-842F-1BCF2F90C3F6}">
      <dgm:prSet/>
      <dgm:spPr/>
      <dgm:t>
        <a:bodyPr/>
        <a:lstStyle/>
        <a:p>
          <a:r>
            <a:rPr lang="en-US"/>
            <a:t>Providing insight into post-overdose care</a:t>
          </a:r>
        </a:p>
      </dgm:t>
    </dgm:pt>
    <dgm:pt modelId="{763DE8CA-40BB-4AA9-99CC-2DBEC1B113B5}" type="parTrans" cxnId="{C62C6C13-1839-42D1-BC3C-94BDE6BC45D0}">
      <dgm:prSet/>
      <dgm:spPr/>
      <dgm:t>
        <a:bodyPr/>
        <a:lstStyle/>
        <a:p>
          <a:endParaRPr lang="en-US"/>
        </a:p>
      </dgm:t>
    </dgm:pt>
    <dgm:pt modelId="{7AF7D9ED-91D9-4D49-B831-FDEFC7F3880E}" type="sibTrans" cxnId="{C62C6C13-1839-42D1-BC3C-94BDE6BC45D0}">
      <dgm:prSet/>
      <dgm:spPr/>
      <dgm:t>
        <a:bodyPr/>
        <a:lstStyle/>
        <a:p>
          <a:endParaRPr lang="en-US"/>
        </a:p>
      </dgm:t>
    </dgm:pt>
    <dgm:pt modelId="{9011A094-6B6D-4DD7-BD0D-5D8003D7863E}">
      <dgm:prSet/>
      <dgm:spPr/>
      <dgm:t>
        <a:bodyPr/>
        <a:lstStyle/>
        <a:p>
          <a:r>
            <a:rPr lang="en-US"/>
            <a:t>Training in a shared space that allows for a sense of community; gaining an understanding of each other's experience in the field</a:t>
          </a:r>
        </a:p>
      </dgm:t>
    </dgm:pt>
    <dgm:pt modelId="{F993BA55-7B13-4E21-938D-C04563CA7C81}" type="parTrans" cxnId="{FA05F286-33BB-41CD-AA71-41B5B854AB67}">
      <dgm:prSet/>
      <dgm:spPr/>
      <dgm:t>
        <a:bodyPr/>
        <a:lstStyle/>
        <a:p>
          <a:endParaRPr lang="en-US"/>
        </a:p>
      </dgm:t>
    </dgm:pt>
    <dgm:pt modelId="{37DCEFE0-7AFF-46CE-86E7-7965FA403760}" type="sibTrans" cxnId="{FA05F286-33BB-41CD-AA71-41B5B854AB67}">
      <dgm:prSet/>
      <dgm:spPr/>
      <dgm:t>
        <a:bodyPr/>
        <a:lstStyle/>
        <a:p>
          <a:endParaRPr lang="en-US"/>
        </a:p>
      </dgm:t>
    </dgm:pt>
    <dgm:pt modelId="{BE66D02B-B214-41C1-9207-57E22B29DE06}">
      <dgm:prSet/>
      <dgm:spPr/>
      <dgm:t>
        <a:bodyPr/>
        <a:lstStyle/>
        <a:p>
          <a:r>
            <a:rPr lang="en-US"/>
            <a:t>Psychoeducation on harm reduction</a:t>
          </a:r>
        </a:p>
      </dgm:t>
    </dgm:pt>
    <dgm:pt modelId="{7636BFCB-E4F5-43B5-A7E1-28718C24F704}" type="parTrans" cxnId="{708268BD-1719-46E9-804D-5411E6CC9783}">
      <dgm:prSet/>
      <dgm:spPr/>
      <dgm:t>
        <a:bodyPr/>
        <a:lstStyle/>
        <a:p>
          <a:endParaRPr lang="en-US"/>
        </a:p>
      </dgm:t>
    </dgm:pt>
    <dgm:pt modelId="{484427C0-2DF9-4D69-9916-DE497F40F24D}" type="sibTrans" cxnId="{708268BD-1719-46E9-804D-5411E6CC9783}">
      <dgm:prSet/>
      <dgm:spPr/>
      <dgm:t>
        <a:bodyPr/>
        <a:lstStyle/>
        <a:p>
          <a:endParaRPr lang="en-US"/>
        </a:p>
      </dgm:t>
    </dgm:pt>
    <dgm:pt modelId="{D79D9453-B6B9-40FF-B628-9C40D0477A1C}" type="pres">
      <dgm:prSet presAssocID="{401E2CDF-C688-419D-9993-732CE6341B75}" presName="linear" presStyleCnt="0">
        <dgm:presLayoutVars>
          <dgm:animLvl val="lvl"/>
          <dgm:resizeHandles val="exact"/>
        </dgm:presLayoutVars>
      </dgm:prSet>
      <dgm:spPr/>
    </dgm:pt>
    <dgm:pt modelId="{CCBAF79C-0E18-4729-BEEE-15441063C3AD}" type="pres">
      <dgm:prSet presAssocID="{91C823CB-424F-44AA-B262-808B14791E5D}" presName="parentText" presStyleLbl="node1" presStyleIdx="0" presStyleCnt="4">
        <dgm:presLayoutVars>
          <dgm:chMax val="0"/>
          <dgm:bulletEnabled val="1"/>
        </dgm:presLayoutVars>
      </dgm:prSet>
      <dgm:spPr/>
    </dgm:pt>
    <dgm:pt modelId="{714D79D9-72EB-400D-A77A-121000873E39}" type="pres">
      <dgm:prSet presAssocID="{1FFE7081-5B71-474B-9445-2B3875A6D97F}" presName="spacer" presStyleCnt="0"/>
      <dgm:spPr/>
    </dgm:pt>
    <dgm:pt modelId="{089EF951-81AD-4368-810E-D69C7AF45C1D}" type="pres">
      <dgm:prSet presAssocID="{744C50BB-2D70-4635-842F-1BCF2F90C3F6}" presName="parentText" presStyleLbl="node1" presStyleIdx="1" presStyleCnt="4">
        <dgm:presLayoutVars>
          <dgm:chMax val="0"/>
          <dgm:bulletEnabled val="1"/>
        </dgm:presLayoutVars>
      </dgm:prSet>
      <dgm:spPr/>
    </dgm:pt>
    <dgm:pt modelId="{E0D5A621-FC0B-401E-ADD9-F14EDD312145}" type="pres">
      <dgm:prSet presAssocID="{7AF7D9ED-91D9-4D49-B831-FDEFC7F3880E}" presName="spacer" presStyleCnt="0"/>
      <dgm:spPr/>
    </dgm:pt>
    <dgm:pt modelId="{04BBCC21-B10D-423C-ABE4-812B992D6ACC}" type="pres">
      <dgm:prSet presAssocID="{9011A094-6B6D-4DD7-BD0D-5D8003D7863E}" presName="parentText" presStyleLbl="node1" presStyleIdx="2" presStyleCnt="4">
        <dgm:presLayoutVars>
          <dgm:chMax val="0"/>
          <dgm:bulletEnabled val="1"/>
        </dgm:presLayoutVars>
      </dgm:prSet>
      <dgm:spPr/>
    </dgm:pt>
    <dgm:pt modelId="{F7DFE61B-1286-4BEE-A9C8-D0166364A419}" type="pres">
      <dgm:prSet presAssocID="{37DCEFE0-7AFF-46CE-86E7-7965FA403760}" presName="spacer" presStyleCnt="0"/>
      <dgm:spPr/>
    </dgm:pt>
    <dgm:pt modelId="{CE8F1444-E63D-41A4-80C8-1099F7706EBB}" type="pres">
      <dgm:prSet presAssocID="{BE66D02B-B214-41C1-9207-57E22B29DE06}" presName="parentText" presStyleLbl="node1" presStyleIdx="3" presStyleCnt="4">
        <dgm:presLayoutVars>
          <dgm:chMax val="0"/>
          <dgm:bulletEnabled val="1"/>
        </dgm:presLayoutVars>
      </dgm:prSet>
      <dgm:spPr/>
    </dgm:pt>
  </dgm:ptLst>
  <dgm:cxnLst>
    <dgm:cxn modelId="{C9BD4507-7B93-4AA8-8DA4-7B698FBB9194}" type="presOf" srcId="{744C50BB-2D70-4635-842F-1BCF2F90C3F6}" destId="{089EF951-81AD-4368-810E-D69C7AF45C1D}" srcOrd="0" destOrd="0" presId="urn:microsoft.com/office/officeart/2005/8/layout/vList2"/>
    <dgm:cxn modelId="{7489AB09-5099-42CD-AE52-C39ABC9B0C0A}" srcId="{401E2CDF-C688-419D-9993-732CE6341B75}" destId="{91C823CB-424F-44AA-B262-808B14791E5D}" srcOrd="0" destOrd="0" parTransId="{69AA9B3D-9CE9-41BD-B2EE-5D423859B39A}" sibTransId="{1FFE7081-5B71-474B-9445-2B3875A6D97F}"/>
    <dgm:cxn modelId="{C62C6C13-1839-42D1-BC3C-94BDE6BC45D0}" srcId="{401E2CDF-C688-419D-9993-732CE6341B75}" destId="{744C50BB-2D70-4635-842F-1BCF2F90C3F6}" srcOrd="1" destOrd="0" parTransId="{763DE8CA-40BB-4AA9-99CC-2DBEC1B113B5}" sibTransId="{7AF7D9ED-91D9-4D49-B831-FDEFC7F3880E}"/>
    <dgm:cxn modelId="{EAC8BA2B-6C38-4F90-AD5D-0F003F16C865}" type="presOf" srcId="{9011A094-6B6D-4DD7-BD0D-5D8003D7863E}" destId="{04BBCC21-B10D-423C-ABE4-812B992D6ACC}" srcOrd="0" destOrd="0" presId="urn:microsoft.com/office/officeart/2005/8/layout/vList2"/>
    <dgm:cxn modelId="{FA05F286-33BB-41CD-AA71-41B5B854AB67}" srcId="{401E2CDF-C688-419D-9993-732CE6341B75}" destId="{9011A094-6B6D-4DD7-BD0D-5D8003D7863E}" srcOrd="2" destOrd="0" parTransId="{F993BA55-7B13-4E21-938D-C04563CA7C81}" sibTransId="{37DCEFE0-7AFF-46CE-86E7-7965FA403760}"/>
    <dgm:cxn modelId="{7718DD94-F1B7-47DB-9399-0F4FE0A7D5FF}" type="presOf" srcId="{91C823CB-424F-44AA-B262-808B14791E5D}" destId="{CCBAF79C-0E18-4729-BEEE-15441063C3AD}" srcOrd="0" destOrd="0" presId="urn:microsoft.com/office/officeart/2005/8/layout/vList2"/>
    <dgm:cxn modelId="{708268BD-1719-46E9-804D-5411E6CC9783}" srcId="{401E2CDF-C688-419D-9993-732CE6341B75}" destId="{BE66D02B-B214-41C1-9207-57E22B29DE06}" srcOrd="3" destOrd="0" parTransId="{7636BFCB-E4F5-43B5-A7E1-28718C24F704}" sibTransId="{484427C0-2DF9-4D69-9916-DE497F40F24D}"/>
    <dgm:cxn modelId="{0A4F19CC-96D0-46C1-B725-D6F6D0F3B990}" type="presOf" srcId="{401E2CDF-C688-419D-9993-732CE6341B75}" destId="{D79D9453-B6B9-40FF-B628-9C40D0477A1C}" srcOrd="0" destOrd="0" presId="urn:microsoft.com/office/officeart/2005/8/layout/vList2"/>
    <dgm:cxn modelId="{EC22C2EA-4727-497B-8E48-6EF323A6236E}" type="presOf" srcId="{BE66D02B-B214-41C1-9207-57E22B29DE06}" destId="{CE8F1444-E63D-41A4-80C8-1099F7706EBB}" srcOrd="0" destOrd="0" presId="urn:microsoft.com/office/officeart/2005/8/layout/vList2"/>
    <dgm:cxn modelId="{457AEDCC-C2B3-4C5D-BF57-2B2FFCED2FF8}" type="presParOf" srcId="{D79D9453-B6B9-40FF-B628-9C40D0477A1C}" destId="{CCBAF79C-0E18-4729-BEEE-15441063C3AD}" srcOrd="0" destOrd="0" presId="urn:microsoft.com/office/officeart/2005/8/layout/vList2"/>
    <dgm:cxn modelId="{137CB17D-586C-44A7-92E4-A6B38E2FEAA0}" type="presParOf" srcId="{D79D9453-B6B9-40FF-B628-9C40D0477A1C}" destId="{714D79D9-72EB-400D-A77A-121000873E39}" srcOrd="1" destOrd="0" presId="urn:microsoft.com/office/officeart/2005/8/layout/vList2"/>
    <dgm:cxn modelId="{C57FCCA4-F4C4-4B7C-A357-849851575E7E}" type="presParOf" srcId="{D79D9453-B6B9-40FF-B628-9C40D0477A1C}" destId="{089EF951-81AD-4368-810E-D69C7AF45C1D}" srcOrd="2" destOrd="0" presId="urn:microsoft.com/office/officeart/2005/8/layout/vList2"/>
    <dgm:cxn modelId="{F2053CDA-BC46-4275-923A-54322BFC6A1A}" type="presParOf" srcId="{D79D9453-B6B9-40FF-B628-9C40D0477A1C}" destId="{E0D5A621-FC0B-401E-ADD9-F14EDD312145}" srcOrd="3" destOrd="0" presId="urn:microsoft.com/office/officeart/2005/8/layout/vList2"/>
    <dgm:cxn modelId="{B4A618DF-2B66-4E90-9CD4-EC16C88D634C}" type="presParOf" srcId="{D79D9453-B6B9-40FF-B628-9C40D0477A1C}" destId="{04BBCC21-B10D-423C-ABE4-812B992D6ACC}" srcOrd="4" destOrd="0" presId="urn:microsoft.com/office/officeart/2005/8/layout/vList2"/>
    <dgm:cxn modelId="{CF5A4E77-CAF4-4959-8A44-2614D8889AEE}" type="presParOf" srcId="{D79D9453-B6B9-40FF-B628-9C40D0477A1C}" destId="{F7DFE61B-1286-4BEE-A9C8-D0166364A419}" srcOrd="5" destOrd="0" presId="urn:microsoft.com/office/officeart/2005/8/layout/vList2"/>
    <dgm:cxn modelId="{91F99A9D-1D64-4A95-A34E-7FF9AE33C4D0}" type="presParOf" srcId="{D79D9453-B6B9-40FF-B628-9C40D0477A1C}" destId="{CE8F1444-E63D-41A4-80C8-1099F7706EBB}"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2D3D827-3E0D-4331-A00A-783DCAD56EF5}"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51F1E71D-A9DF-42CE-821B-F3F505FCFD86}">
      <dgm:prSet/>
      <dgm:spPr/>
      <dgm:t>
        <a:bodyPr/>
        <a:lstStyle/>
        <a:p>
          <a:r>
            <a:rPr lang="en-US"/>
            <a:t>A treatment plan is put together by a multidisciplinary team</a:t>
          </a:r>
        </a:p>
      </dgm:t>
    </dgm:pt>
    <dgm:pt modelId="{2D8AB430-C886-4CDE-AEBE-24F7BD3E3C0F}" type="parTrans" cxnId="{17765842-E336-4888-89A8-DAE76AF367DB}">
      <dgm:prSet/>
      <dgm:spPr/>
      <dgm:t>
        <a:bodyPr/>
        <a:lstStyle/>
        <a:p>
          <a:endParaRPr lang="en-US"/>
        </a:p>
      </dgm:t>
    </dgm:pt>
    <dgm:pt modelId="{5DA64539-D703-4980-81C4-6C8D432E2557}" type="sibTrans" cxnId="{17765842-E336-4888-89A8-DAE76AF367DB}">
      <dgm:prSet/>
      <dgm:spPr/>
      <dgm:t>
        <a:bodyPr/>
        <a:lstStyle/>
        <a:p>
          <a:endParaRPr lang="en-US"/>
        </a:p>
      </dgm:t>
    </dgm:pt>
    <dgm:pt modelId="{3260D60F-1925-4022-91D6-4720794161D9}">
      <dgm:prSet/>
      <dgm:spPr/>
      <dgm:t>
        <a:bodyPr/>
        <a:lstStyle/>
        <a:p>
          <a:r>
            <a:rPr lang="en-US"/>
            <a:t>The plan may include a combinations of things, including detox, support groups</a:t>
          </a:r>
        </a:p>
      </dgm:t>
    </dgm:pt>
    <dgm:pt modelId="{211A53C0-8212-4B10-9F26-4C663D26E153}" type="parTrans" cxnId="{5C68F9BC-7EAF-4858-8373-94A549E6D8F4}">
      <dgm:prSet/>
      <dgm:spPr/>
      <dgm:t>
        <a:bodyPr/>
        <a:lstStyle/>
        <a:p>
          <a:endParaRPr lang="en-US"/>
        </a:p>
      </dgm:t>
    </dgm:pt>
    <dgm:pt modelId="{2DB7EC62-6ED3-4B63-B3D7-D3A0DA462CEA}" type="sibTrans" cxnId="{5C68F9BC-7EAF-4858-8373-94A549E6D8F4}">
      <dgm:prSet/>
      <dgm:spPr/>
      <dgm:t>
        <a:bodyPr/>
        <a:lstStyle/>
        <a:p>
          <a:endParaRPr lang="en-US"/>
        </a:p>
      </dgm:t>
    </dgm:pt>
    <dgm:pt modelId="{639046DC-2321-4D42-AD97-C71FE0D59A11}">
      <dgm:prSet/>
      <dgm:spPr/>
      <dgm:t>
        <a:bodyPr/>
        <a:lstStyle/>
        <a:p>
          <a:r>
            <a:rPr lang="en-US"/>
            <a:t>The client's participation is monitored through various activites (random drug testing, court hearings.) </a:t>
          </a:r>
        </a:p>
      </dgm:t>
    </dgm:pt>
    <dgm:pt modelId="{D498E57A-F852-41EF-825C-8BFEB74E3CEB}" type="parTrans" cxnId="{584C8F5C-8A01-4D5A-A74A-84103AC5AB21}">
      <dgm:prSet/>
      <dgm:spPr/>
      <dgm:t>
        <a:bodyPr/>
        <a:lstStyle/>
        <a:p>
          <a:endParaRPr lang="en-US"/>
        </a:p>
      </dgm:t>
    </dgm:pt>
    <dgm:pt modelId="{D273AFF3-6098-462F-8667-7D21A64790DD}" type="sibTrans" cxnId="{584C8F5C-8A01-4D5A-A74A-84103AC5AB21}">
      <dgm:prSet/>
      <dgm:spPr/>
      <dgm:t>
        <a:bodyPr/>
        <a:lstStyle/>
        <a:p>
          <a:endParaRPr lang="en-US"/>
        </a:p>
      </dgm:t>
    </dgm:pt>
    <dgm:pt modelId="{1DB87F42-BDDB-4092-8B28-840B72BC0019}">
      <dgm:prSet/>
      <dgm:spPr/>
      <dgm:t>
        <a:bodyPr/>
        <a:lstStyle/>
        <a:p>
          <a:r>
            <a:rPr lang="en-US"/>
            <a:t>This is another program that reduces recidivism </a:t>
          </a:r>
        </a:p>
      </dgm:t>
    </dgm:pt>
    <dgm:pt modelId="{AB4AE642-6526-4851-A8F0-80B2199F7E71}" type="parTrans" cxnId="{BC3BA8A2-1A6F-4111-8E50-6B89E0BC0584}">
      <dgm:prSet/>
      <dgm:spPr/>
      <dgm:t>
        <a:bodyPr/>
        <a:lstStyle/>
        <a:p>
          <a:endParaRPr lang="en-US"/>
        </a:p>
      </dgm:t>
    </dgm:pt>
    <dgm:pt modelId="{0E25277D-B3C5-4BF1-AABF-899798AA5C02}" type="sibTrans" cxnId="{BC3BA8A2-1A6F-4111-8E50-6B89E0BC0584}">
      <dgm:prSet/>
      <dgm:spPr/>
      <dgm:t>
        <a:bodyPr/>
        <a:lstStyle/>
        <a:p>
          <a:endParaRPr lang="en-US"/>
        </a:p>
      </dgm:t>
    </dgm:pt>
    <dgm:pt modelId="{FE1744EE-697F-44B9-B28C-17A68DBF88D5}" type="pres">
      <dgm:prSet presAssocID="{A2D3D827-3E0D-4331-A00A-783DCAD56EF5}" presName="root" presStyleCnt="0">
        <dgm:presLayoutVars>
          <dgm:dir/>
          <dgm:resizeHandles val="exact"/>
        </dgm:presLayoutVars>
      </dgm:prSet>
      <dgm:spPr/>
    </dgm:pt>
    <dgm:pt modelId="{2CBA92C7-1DE7-440D-9CA0-A58708078D7E}" type="pres">
      <dgm:prSet presAssocID="{A2D3D827-3E0D-4331-A00A-783DCAD56EF5}" presName="container" presStyleCnt="0">
        <dgm:presLayoutVars>
          <dgm:dir/>
          <dgm:resizeHandles val="exact"/>
        </dgm:presLayoutVars>
      </dgm:prSet>
      <dgm:spPr/>
    </dgm:pt>
    <dgm:pt modelId="{CC231E76-48CB-4C1A-9354-EE6582396AAC}" type="pres">
      <dgm:prSet presAssocID="{51F1E71D-A9DF-42CE-821B-F3F505FCFD86}" presName="compNode" presStyleCnt="0"/>
      <dgm:spPr/>
    </dgm:pt>
    <dgm:pt modelId="{591DEDB8-C305-4AB4-8414-0FA36E82917B}" type="pres">
      <dgm:prSet presAssocID="{51F1E71D-A9DF-42CE-821B-F3F505FCFD86}" presName="iconBgRect" presStyleLbl="bgShp" presStyleIdx="0" presStyleCnt="4"/>
      <dgm:spPr/>
    </dgm:pt>
    <dgm:pt modelId="{96FCD567-CE2C-4130-9A17-8103B8F60EB2}" type="pres">
      <dgm:prSet presAssocID="{51F1E71D-A9DF-42CE-821B-F3F505FCFD8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Group"/>
        </a:ext>
      </dgm:extLst>
    </dgm:pt>
    <dgm:pt modelId="{90C7D0FB-2752-42C9-9ABB-2FC98D79C7C1}" type="pres">
      <dgm:prSet presAssocID="{51F1E71D-A9DF-42CE-821B-F3F505FCFD86}" presName="spaceRect" presStyleCnt="0"/>
      <dgm:spPr/>
    </dgm:pt>
    <dgm:pt modelId="{B884EC14-0305-4AB6-BC05-64E24C85E60D}" type="pres">
      <dgm:prSet presAssocID="{51F1E71D-A9DF-42CE-821B-F3F505FCFD86}" presName="textRect" presStyleLbl="revTx" presStyleIdx="0" presStyleCnt="4">
        <dgm:presLayoutVars>
          <dgm:chMax val="1"/>
          <dgm:chPref val="1"/>
        </dgm:presLayoutVars>
      </dgm:prSet>
      <dgm:spPr/>
    </dgm:pt>
    <dgm:pt modelId="{2E970258-AE46-4AC5-9D58-8AEBB968C951}" type="pres">
      <dgm:prSet presAssocID="{5DA64539-D703-4980-81C4-6C8D432E2557}" presName="sibTrans" presStyleLbl="sibTrans2D1" presStyleIdx="0" presStyleCnt="0"/>
      <dgm:spPr/>
    </dgm:pt>
    <dgm:pt modelId="{A6846EB6-50AC-4CF4-90CF-1E3A96B4A2D6}" type="pres">
      <dgm:prSet presAssocID="{3260D60F-1925-4022-91D6-4720794161D9}" presName="compNode" presStyleCnt="0"/>
      <dgm:spPr/>
    </dgm:pt>
    <dgm:pt modelId="{61E2D15A-7784-4D10-BD0E-2F934BFFD567}" type="pres">
      <dgm:prSet presAssocID="{3260D60F-1925-4022-91D6-4720794161D9}" presName="iconBgRect" presStyleLbl="bgShp" presStyleIdx="1" presStyleCnt="4"/>
      <dgm:spPr/>
    </dgm:pt>
    <dgm:pt modelId="{C4E17B0F-0D57-45CA-83B9-35D3EA1C7FCA}" type="pres">
      <dgm:prSet presAssocID="{3260D60F-1925-4022-91D6-4720794161D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resentation with Checklist"/>
        </a:ext>
      </dgm:extLst>
    </dgm:pt>
    <dgm:pt modelId="{ED44DD25-A1C9-4284-BF79-E70C4513842B}" type="pres">
      <dgm:prSet presAssocID="{3260D60F-1925-4022-91D6-4720794161D9}" presName="spaceRect" presStyleCnt="0"/>
      <dgm:spPr/>
    </dgm:pt>
    <dgm:pt modelId="{9D75C4A2-A8B8-4E10-9422-9D9113EA6B6C}" type="pres">
      <dgm:prSet presAssocID="{3260D60F-1925-4022-91D6-4720794161D9}" presName="textRect" presStyleLbl="revTx" presStyleIdx="1" presStyleCnt="4">
        <dgm:presLayoutVars>
          <dgm:chMax val="1"/>
          <dgm:chPref val="1"/>
        </dgm:presLayoutVars>
      </dgm:prSet>
      <dgm:spPr/>
    </dgm:pt>
    <dgm:pt modelId="{912F2DDF-3E75-45F6-BFCE-CF2E6CF53935}" type="pres">
      <dgm:prSet presAssocID="{2DB7EC62-6ED3-4B63-B3D7-D3A0DA462CEA}" presName="sibTrans" presStyleLbl="sibTrans2D1" presStyleIdx="0" presStyleCnt="0"/>
      <dgm:spPr/>
    </dgm:pt>
    <dgm:pt modelId="{04E9455B-621A-4896-91A7-BC32934BDCE7}" type="pres">
      <dgm:prSet presAssocID="{639046DC-2321-4D42-AD97-C71FE0D59A11}" presName="compNode" presStyleCnt="0"/>
      <dgm:spPr/>
    </dgm:pt>
    <dgm:pt modelId="{4F738FDF-7449-4F68-BAE3-B228E17E3722}" type="pres">
      <dgm:prSet presAssocID="{639046DC-2321-4D42-AD97-C71FE0D59A11}" presName="iconBgRect" presStyleLbl="bgShp" presStyleIdx="2" presStyleCnt="4"/>
      <dgm:spPr/>
    </dgm:pt>
    <dgm:pt modelId="{5665904E-D5B7-48E4-8E73-223E73EC37A4}" type="pres">
      <dgm:prSet presAssocID="{639046DC-2321-4D42-AD97-C71FE0D59A1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ine"/>
        </a:ext>
      </dgm:extLst>
    </dgm:pt>
    <dgm:pt modelId="{52A6E590-6F1F-41BF-8176-49BFA3EBBE3D}" type="pres">
      <dgm:prSet presAssocID="{639046DC-2321-4D42-AD97-C71FE0D59A11}" presName="spaceRect" presStyleCnt="0"/>
      <dgm:spPr/>
    </dgm:pt>
    <dgm:pt modelId="{ECD7FD1E-14AA-466B-87B2-B0B605276E53}" type="pres">
      <dgm:prSet presAssocID="{639046DC-2321-4D42-AD97-C71FE0D59A11}" presName="textRect" presStyleLbl="revTx" presStyleIdx="2" presStyleCnt="4">
        <dgm:presLayoutVars>
          <dgm:chMax val="1"/>
          <dgm:chPref val="1"/>
        </dgm:presLayoutVars>
      </dgm:prSet>
      <dgm:spPr/>
    </dgm:pt>
    <dgm:pt modelId="{CF95169D-5C4A-4703-B166-BC99465163A3}" type="pres">
      <dgm:prSet presAssocID="{D273AFF3-6098-462F-8667-7D21A64790DD}" presName="sibTrans" presStyleLbl="sibTrans2D1" presStyleIdx="0" presStyleCnt="0"/>
      <dgm:spPr/>
    </dgm:pt>
    <dgm:pt modelId="{EF1C783F-5842-44C8-8AF6-F96E26E06B56}" type="pres">
      <dgm:prSet presAssocID="{1DB87F42-BDDB-4092-8B28-840B72BC0019}" presName="compNode" presStyleCnt="0"/>
      <dgm:spPr/>
    </dgm:pt>
    <dgm:pt modelId="{B10DE69B-BFDF-4C1F-B0BF-4CC015368B05}" type="pres">
      <dgm:prSet presAssocID="{1DB87F42-BDDB-4092-8B28-840B72BC0019}" presName="iconBgRect" presStyleLbl="bgShp" presStyleIdx="3" presStyleCnt="4"/>
      <dgm:spPr/>
    </dgm:pt>
    <dgm:pt modelId="{5E9B1178-FAE8-48F3-AA9A-8BF8752C3BD6}" type="pres">
      <dgm:prSet presAssocID="{1DB87F42-BDDB-4092-8B28-840B72BC0019}"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heckmark"/>
        </a:ext>
      </dgm:extLst>
    </dgm:pt>
    <dgm:pt modelId="{190F6823-2DE8-4FE5-BF56-74D400C1F7E5}" type="pres">
      <dgm:prSet presAssocID="{1DB87F42-BDDB-4092-8B28-840B72BC0019}" presName="spaceRect" presStyleCnt="0"/>
      <dgm:spPr/>
    </dgm:pt>
    <dgm:pt modelId="{24C4C0FF-C4AB-4BCA-9C15-2891EFEC9390}" type="pres">
      <dgm:prSet presAssocID="{1DB87F42-BDDB-4092-8B28-840B72BC0019}" presName="textRect" presStyleLbl="revTx" presStyleIdx="3" presStyleCnt="4">
        <dgm:presLayoutVars>
          <dgm:chMax val="1"/>
          <dgm:chPref val="1"/>
        </dgm:presLayoutVars>
      </dgm:prSet>
      <dgm:spPr/>
    </dgm:pt>
  </dgm:ptLst>
  <dgm:cxnLst>
    <dgm:cxn modelId="{E02CC41B-BA28-44A3-B35F-B6793E203727}" type="presOf" srcId="{5DA64539-D703-4980-81C4-6C8D432E2557}" destId="{2E970258-AE46-4AC5-9D58-8AEBB968C951}" srcOrd="0" destOrd="0" presId="urn:microsoft.com/office/officeart/2018/2/layout/IconCircleList"/>
    <dgm:cxn modelId="{584C8F5C-8A01-4D5A-A74A-84103AC5AB21}" srcId="{A2D3D827-3E0D-4331-A00A-783DCAD56EF5}" destId="{639046DC-2321-4D42-AD97-C71FE0D59A11}" srcOrd="2" destOrd="0" parTransId="{D498E57A-F852-41EF-825C-8BFEB74E3CEB}" sibTransId="{D273AFF3-6098-462F-8667-7D21A64790DD}"/>
    <dgm:cxn modelId="{17765842-E336-4888-89A8-DAE76AF367DB}" srcId="{A2D3D827-3E0D-4331-A00A-783DCAD56EF5}" destId="{51F1E71D-A9DF-42CE-821B-F3F505FCFD86}" srcOrd="0" destOrd="0" parTransId="{2D8AB430-C886-4CDE-AEBE-24F7BD3E3C0F}" sibTransId="{5DA64539-D703-4980-81C4-6C8D432E2557}"/>
    <dgm:cxn modelId="{A0793C67-9E05-4F7D-9349-6C4408A90A94}" type="presOf" srcId="{2DB7EC62-6ED3-4B63-B3D7-D3A0DA462CEA}" destId="{912F2DDF-3E75-45F6-BFCE-CF2E6CF53935}" srcOrd="0" destOrd="0" presId="urn:microsoft.com/office/officeart/2018/2/layout/IconCircleList"/>
    <dgm:cxn modelId="{B7A10C4D-71EF-43DD-886E-E2EDB741D313}" type="presOf" srcId="{51F1E71D-A9DF-42CE-821B-F3F505FCFD86}" destId="{B884EC14-0305-4AB6-BC05-64E24C85E60D}" srcOrd="0" destOrd="0" presId="urn:microsoft.com/office/officeart/2018/2/layout/IconCircleList"/>
    <dgm:cxn modelId="{073EF552-2727-4181-AB6B-9DE5752CF5A9}" type="presOf" srcId="{1DB87F42-BDDB-4092-8B28-840B72BC0019}" destId="{24C4C0FF-C4AB-4BCA-9C15-2891EFEC9390}" srcOrd="0" destOrd="0" presId="urn:microsoft.com/office/officeart/2018/2/layout/IconCircleList"/>
    <dgm:cxn modelId="{EB7D437F-BECF-4C86-8212-8CDF01CA0853}" type="presOf" srcId="{A2D3D827-3E0D-4331-A00A-783DCAD56EF5}" destId="{FE1744EE-697F-44B9-B28C-17A68DBF88D5}" srcOrd="0" destOrd="0" presId="urn:microsoft.com/office/officeart/2018/2/layout/IconCircleList"/>
    <dgm:cxn modelId="{BC3BA8A2-1A6F-4111-8E50-6B89E0BC0584}" srcId="{A2D3D827-3E0D-4331-A00A-783DCAD56EF5}" destId="{1DB87F42-BDDB-4092-8B28-840B72BC0019}" srcOrd="3" destOrd="0" parTransId="{AB4AE642-6526-4851-A8F0-80B2199F7E71}" sibTransId="{0E25277D-B3C5-4BF1-AABF-899798AA5C02}"/>
    <dgm:cxn modelId="{AF1639BA-EA2A-4F23-A231-FA4B0F4B2484}" type="presOf" srcId="{3260D60F-1925-4022-91D6-4720794161D9}" destId="{9D75C4A2-A8B8-4E10-9422-9D9113EA6B6C}" srcOrd="0" destOrd="0" presId="urn:microsoft.com/office/officeart/2018/2/layout/IconCircleList"/>
    <dgm:cxn modelId="{5C68F9BC-7EAF-4858-8373-94A549E6D8F4}" srcId="{A2D3D827-3E0D-4331-A00A-783DCAD56EF5}" destId="{3260D60F-1925-4022-91D6-4720794161D9}" srcOrd="1" destOrd="0" parTransId="{211A53C0-8212-4B10-9F26-4C663D26E153}" sibTransId="{2DB7EC62-6ED3-4B63-B3D7-D3A0DA462CEA}"/>
    <dgm:cxn modelId="{76F034C2-3597-4DF9-85BF-832F6655B57B}" type="presOf" srcId="{D273AFF3-6098-462F-8667-7D21A64790DD}" destId="{CF95169D-5C4A-4703-B166-BC99465163A3}" srcOrd="0" destOrd="0" presId="urn:microsoft.com/office/officeart/2018/2/layout/IconCircleList"/>
    <dgm:cxn modelId="{5DF63DF4-1951-411F-B871-BD3E06FB1D8F}" type="presOf" srcId="{639046DC-2321-4D42-AD97-C71FE0D59A11}" destId="{ECD7FD1E-14AA-466B-87B2-B0B605276E53}" srcOrd="0" destOrd="0" presId="urn:microsoft.com/office/officeart/2018/2/layout/IconCircleList"/>
    <dgm:cxn modelId="{5076DA94-1D98-4B41-B6A9-AA0906EBD255}" type="presParOf" srcId="{FE1744EE-697F-44B9-B28C-17A68DBF88D5}" destId="{2CBA92C7-1DE7-440D-9CA0-A58708078D7E}" srcOrd="0" destOrd="0" presId="urn:microsoft.com/office/officeart/2018/2/layout/IconCircleList"/>
    <dgm:cxn modelId="{8F617A3C-B337-477A-9787-9512FD65B9F1}" type="presParOf" srcId="{2CBA92C7-1DE7-440D-9CA0-A58708078D7E}" destId="{CC231E76-48CB-4C1A-9354-EE6582396AAC}" srcOrd="0" destOrd="0" presId="urn:microsoft.com/office/officeart/2018/2/layout/IconCircleList"/>
    <dgm:cxn modelId="{728E91AB-820A-43EC-8CD5-CF150EAEDC49}" type="presParOf" srcId="{CC231E76-48CB-4C1A-9354-EE6582396AAC}" destId="{591DEDB8-C305-4AB4-8414-0FA36E82917B}" srcOrd="0" destOrd="0" presId="urn:microsoft.com/office/officeart/2018/2/layout/IconCircleList"/>
    <dgm:cxn modelId="{5149EF16-B603-4EF6-82FC-AFCBA4434AD7}" type="presParOf" srcId="{CC231E76-48CB-4C1A-9354-EE6582396AAC}" destId="{96FCD567-CE2C-4130-9A17-8103B8F60EB2}" srcOrd="1" destOrd="0" presId="urn:microsoft.com/office/officeart/2018/2/layout/IconCircleList"/>
    <dgm:cxn modelId="{FC2EA3D3-7DF5-48DF-97A1-F2A8CE95FB99}" type="presParOf" srcId="{CC231E76-48CB-4C1A-9354-EE6582396AAC}" destId="{90C7D0FB-2752-42C9-9ABB-2FC98D79C7C1}" srcOrd="2" destOrd="0" presId="urn:microsoft.com/office/officeart/2018/2/layout/IconCircleList"/>
    <dgm:cxn modelId="{025BD034-0641-4F23-A417-345FE2DA970F}" type="presParOf" srcId="{CC231E76-48CB-4C1A-9354-EE6582396AAC}" destId="{B884EC14-0305-4AB6-BC05-64E24C85E60D}" srcOrd="3" destOrd="0" presId="urn:microsoft.com/office/officeart/2018/2/layout/IconCircleList"/>
    <dgm:cxn modelId="{6405794F-6D70-48EF-9798-A48ECC256383}" type="presParOf" srcId="{2CBA92C7-1DE7-440D-9CA0-A58708078D7E}" destId="{2E970258-AE46-4AC5-9D58-8AEBB968C951}" srcOrd="1" destOrd="0" presId="urn:microsoft.com/office/officeart/2018/2/layout/IconCircleList"/>
    <dgm:cxn modelId="{5F9C1077-0933-403E-8DC7-44261A5625C3}" type="presParOf" srcId="{2CBA92C7-1DE7-440D-9CA0-A58708078D7E}" destId="{A6846EB6-50AC-4CF4-90CF-1E3A96B4A2D6}" srcOrd="2" destOrd="0" presId="urn:microsoft.com/office/officeart/2018/2/layout/IconCircleList"/>
    <dgm:cxn modelId="{33C05FA0-728F-478D-A508-2C98EE0DC70E}" type="presParOf" srcId="{A6846EB6-50AC-4CF4-90CF-1E3A96B4A2D6}" destId="{61E2D15A-7784-4D10-BD0E-2F934BFFD567}" srcOrd="0" destOrd="0" presId="urn:microsoft.com/office/officeart/2018/2/layout/IconCircleList"/>
    <dgm:cxn modelId="{1045BD12-B867-47C2-9674-8C70503C212D}" type="presParOf" srcId="{A6846EB6-50AC-4CF4-90CF-1E3A96B4A2D6}" destId="{C4E17B0F-0D57-45CA-83B9-35D3EA1C7FCA}" srcOrd="1" destOrd="0" presId="urn:microsoft.com/office/officeart/2018/2/layout/IconCircleList"/>
    <dgm:cxn modelId="{5F390552-D00B-4D16-89D3-2661FA3A02FF}" type="presParOf" srcId="{A6846EB6-50AC-4CF4-90CF-1E3A96B4A2D6}" destId="{ED44DD25-A1C9-4284-BF79-E70C4513842B}" srcOrd="2" destOrd="0" presId="urn:microsoft.com/office/officeart/2018/2/layout/IconCircleList"/>
    <dgm:cxn modelId="{5103A5C1-2571-46B4-9F7B-C39269A716E4}" type="presParOf" srcId="{A6846EB6-50AC-4CF4-90CF-1E3A96B4A2D6}" destId="{9D75C4A2-A8B8-4E10-9422-9D9113EA6B6C}" srcOrd="3" destOrd="0" presId="urn:microsoft.com/office/officeart/2018/2/layout/IconCircleList"/>
    <dgm:cxn modelId="{F8F1EADF-5447-4785-B470-6CEC55AD2263}" type="presParOf" srcId="{2CBA92C7-1DE7-440D-9CA0-A58708078D7E}" destId="{912F2DDF-3E75-45F6-BFCE-CF2E6CF53935}" srcOrd="3" destOrd="0" presId="urn:microsoft.com/office/officeart/2018/2/layout/IconCircleList"/>
    <dgm:cxn modelId="{A9896F39-B283-49C0-81F0-1E3C205F56AE}" type="presParOf" srcId="{2CBA92C7-1DE7-440D-9CA0-A58708078D7E}" destId="{04E9455B-621A-4896-91A7-BC32934BDCE7}" srcOrd="4" destOrd="0" presId="urn:microsoft.com/office/officeart/2018/2/layout/IconCircleList"/>
    <dgm:cxn modelId="{D0FF478D-B97A-4909-844D-9AE692A2179B}" type="presParOf" srcId="{04E9455B-621A-4896-91A7-BC32934BDCE7}" destId="{4F738FDF-7449-4F68-BAE3-B228E17E3722}" srcOrd="0" destOrd="0" presId="urn:microsoft.com/office/officeart/2018/2/layout/IconCircleList"/>
    <dgm:cxn modelId="{E915722C-98DE-4DDE-A0D1-9528146CCFA6}" type="presParOf" srcId="{04E9455B-621A-4896-91A7-BC32934BDCE7}" destId="{5665904E-D5B7-48E4-8E73-223E73EC37A4}" srcOrd="1" destOrd="0" presId="urn:microsoft.com/office/officeart/2018/2/layout/IconCircleList"/>
    <dgm:cxn modelId="{1B1B5A4D-B111-489B-B967-F02986657D45}" type="presParOf" srcId="{04E9455B-621A-4896-91A7-BC32934BDCE7}" destId="{52A6E590-6F1F-41BF-8176-49BFA3EBBE3D}" srcOrd="2" destOrd="0" presId="urn:microsoft.com/office/officeart/2018/2/layout/IconCircleList"/>
    <dgm:cxn modelId="{B6438D52-7E59-4BBA-BDD6-1DD5B259F775}" type="presParOf" srcId="{04E9455B-621A-4896-91A7-BC32934BDCE7}" destId="{ECD7FD1E-14AA-466B-87B2-B0B605276E53}" srcOrd="3" destOrd="0" presId="urn:microsoft.com/office/officeart/2018/2/layout/IconCircleList"/>
    <dgm:cxn modelId="{93867CA1-0F63-4E5F-AF86-80EF8E2B8605}" type="presParOf" srcId="{2CBA92C7-1DE7-440D-9CA0-A58708078D7E}" destId="{CF95169D-5C4A-4703-B166-BC99465163A3}" srcOrd="5" destOrd="0" presId="urn:microsoft.com/office/officeart/2018/2/layout/IconCircleList"/>
    <dgm:cxn modelId="{0A7309E9-8CF6-4F8C-A8F6-3BBFDD736AFB}" type="presParOf" srcId="{2CBA92C7-1DE7-440D-9CA0-A58708078D7E}" destId="{EF1C783F-5842-44C8-8AF6-F96E26E06B56}" srcOrd="6" destOrd="0" presId="urn:microsoft.com/office/officeart/2018/2/layout/IconCircleList"/>
    <dgm:cxn modelId="{B7C2EB27-0DAB-499A-8D67-AB77FE53F932}" type="presParOf" srcId="{EF1C783F-5842-44C8-8AF6-F96E26E06B56}" destId="{B10DE69B-BFDF-4C1F-B0BF-4CC015368B05}" srcOrd="0" destOrd="0" presId="urn:microsoft.com/office/officeart/2018/2/layout/IconCircleList"/>
    <dgm:cxn modelId="{5D10B31F-C2ED-492F-9CEC-D098B54824DF}" type="presParOf" srcId="{EF1C783F-5842-44C8-8AF6-F96E26E06B56}" destId="{5E9B1178-FAE8-48F3-AA9A-8BF8752C3BD6}" srcOrd="1" destOrd="0" presId="urn:microsoft.com/office/officeart/2018/2/layout/IconCircleList"/>
    <dgm:cxn modelId="{ADB257ED-DB88-46FA-A26C-CBDD0B488EF5}" type="presParOf" srcId="{EF1C783F-5842-44C8-8AF6-F96E26E06B56}" destId="{190F6823-2DE8-4FE5-BF56-74D400C1F7E5}" srcOrd="2" destOrd="0" presId="urn:microsoft.com/office/officeart/2018/2/layout/IconCircleList"/>
    <dgm:cxn modelId="{5F636F0F-B203-4301-AF8C-FCF2C507731D}" type="presParOf" srcId="{EF1C783F-5842-44C8-8AF6-F96E26E06B56}" destId="{24C4C0FF-C4AB-4BCA-9C15-2891EFEC9390}"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AF298425-D46E-4FC7-B1B5-1E4CBB929AE3}" type="doc">
      <dgm:prSet loTypeId="urn:microsoft.com/office/officeart/2005/8/layout/list1" loCatId="list" qsTypeId="urn:microsoft.com/office/officeart/2005/8/quickstyle/simple4" qsCatId="simple" csTypeId="urn:microsoft.com/office/officeart/2005/8/colors/accent1_2" csCatId="accent1"/>
      <dgm:spPr/>
      <dgm:t>
        <a:bodyPr/>
        <a:lstStyle/>
        <a:p>
          <a:endParaRPr lang="en-US"/>
        </a:p>
      </dgm:t>
    </dgm:pt>
    <dgm:pt modelId="{FDD1B118-291C-4FCF-B0B9-C8E378FA026D}">
      <dgm:prSet/>
      <dgm:spPr/>
      <dgm:t>
        <a:bodyPr/>
        <a:lstStyle/>
        <a:p>
          <a:r>
            <a:rPr lang="en-US"/>
            <a:t>Lower socioeconomic status</a:t>
          </a:r>
        </a:p>
      </dgm:t>
    </dgm:pt>
    <dgm:pt modelId="{0D874C7C-3269-4F6F-BD7D-C3CA9FA3A8DD}" type="parTrans" cxnId="{F5E17F42-4996-4D7C-A0A6-C0C07FFD35F7}">
      <dgm:prSet/>
      <dgm:spPr/>
      <dgm:t>
        <a:bodyPr/>
        <a:lstStyle/>
        <a:p>
          <a:endParaRPr lang="en-US"/>
        </a:p>
      </dgm:t>
    </dgm:pt>
    <dgm:pt modelId="{5F6EF5E1-0BE6-41B2-BDFD-88C410A3FFD5}" type="sibTrans" cxnId="{F5E17F42-4996-4D7C-A0A6-C0C07FFD35F7}">
      <dgm:prSet/>
      <dgm:spPr/>
      <dgm:t>
        <a:bodyPr/>
        <a:lstStyle/>
        <a:p>
          <a:endParaRPr lang="en-US"/>
        </a:p>
      </dgm:t>
    </dgm:pt>
    <dgm:pt modelId="{2EDC8A9B-E695-40D8-9698-DB088F256C23}">
      <dgm:prSet/>
      <dgm:spPr/>
      <dgm:t>
        <a:bodyPr/>
        <a:lstStyle/>
        <a:p>
          <a:r>
            <a:rPr lang="en-US"/>
            <a:t>Language barriers</a:t>
          </a:r>
        </a:p>
      </dgm:t>
    </dgm:pt>
    <dgm:pt modelId="{184BBFDA-2108-49EF-AE62-ECFBEFBF51FB}" type="parTrans" cxnId="{850D4FC9-DF73-4A4E-9DDE-2C2F95B8AF42}">
      <dgm:prSet/>
      <dgm:spPr/>
      <dgm:t>
        <a:bodyPr/>
        <a:lstStyle/>
        <a:p>
          <a:endParaRPr lang="en-US"/>
        </a:p>
      </dgm:t>
    </dgm:pt>
    <dgm:pt modelId="{5FCC5C40-F317-436E-B65E-4BC581E87F6F}" type="sibTrans" cxnId="{850D4FC9-DF73-4A4E-9DDE-2C2F95B8AF42}">
      <dgm:prSet/>
      <dgm:spPr/>
      <dgm:t>
        <a:bodyPr/>
        <a:lstStyle/>
        <a:p>
          <a:endParaRPr lang="en-US"/>
        </a:p>
      </dgm:t>
    </dgm:pt>
    <dgm:pt modelId="{BAF19826-8A88-4634-989B-A59E3EF83FC6}">
      <dgm:prSet/>
      <dgm:spPr/>
      <dgm:t>
        <a:bodyPr/>
        <a:lstStyle/>
        <a:p>
          <a:r>
            <a:rPr lang="en-US"/>
            <a:t>Stigma/labeling</a:t>
          </a:r>
        </a:p>
      </dgm:t>
    </dgm:pt>
    <dgm:pt modelId="{BBE65EB8-A411-4B30-923E-AAC80ED79714}" type="parTrans" cxnId="{72A35C86-8A12-4BE1-AE6B-6C443052B8F4}">
      <dgm:prSet/>
      <dgm:spPr/>
      <dgm:t>
        <a:bodyPr/>
        <a:lstStyle/>
        <a:p>
          <a:endParaRPr lang="en-US"/>
        </a:p>
      </dgm:t>
    </dgm:pt>
    <dgm:pt modelId="{E3610F48-0681-4B6A-975E-AFE2AC7E221B}" type="sibTrans" cxnId="{72A35C86-8A12-4BE1-AE6B-6C443052B8F4}">
      <dgm:prSet/>
      <dgm:spPr/>
      <dgm:t>
        <a:bodyPr/>
        <a:lstStyle/>
        <a:p>
          <a:endParaRPr lang="en-US"/>
        </a:p>
      </dgm:t>
    </dgm:pt>
    <dgm:pt modelId="{A10A291F-21AE-4267-8191-55BC7D7B9F74}">
      <dgm:prSet/>
      <dgm:spPr/>
      <dgm:t>
        <a:bodyPr/>
        <a:lstStyle/>
        <a:p>
          <a:r>
            <a:rPr lang="en-US"/>
            <a:t>Discrimination</a:t>
          </a:r>
        </a:p>
      </dgm:t>
    </dgm:pt>
    <dgm:pt modelId="{1C7F5992-3DBD-4AEF-97EA-73724AB9916C}" type="parTrans" cxnId="{67956538-EED5-4FB4-82D8-FC3499E22916}">
      <dgm:prSet/>
      <dgm:spPr/>
      <dgm:t>
        <a:bodyPr/>
        <a:lstStyle/>
        <a:p>
          <a:endParaRPr lang="en-US"/>
        </a:p>
      </dgm:t>
    </dgm:pt>
    <dgm:pt modelId="{B244F646-5D2B-43D0-BB0D-88B7C788D7B7}" type="sibTrans" cxnId="{67956538-EED5-4FB4-82D8-FC3499E22916}">
      <dgm:prSet/>
      <dgm:spPr/>
      <dgm:t>
        <a:bodyPr/>
        <a:lstStyle/>
        <a:p>
          <a:endParaRPr lang="en-US"/>
        </a:p>
      </dgm:t>
    </dgm:pt>
    <dgm:pt modelId="{FA518886-5709-44EC-9CE6-196FEDFBA2F0}" type="pres">
      <dgm:prSet presAssocID="{AF298425-D46E-4FC7-B1B5-1E4CBB929AE3}" presName="linear" presStyleCnt="0">
        <dgm:presLayoutVars>
          <dgm:dir/>
          <dgm:animLvl val="lvl"/>
          <dgm:resizeHandles val="exact"/>
        </dgm:presLayoutVars>
      </dgm:prSet>
      <dgm:spPr/>
    </dgm:pt>
    <dgm:pt modelId="{07F12ED7-EF4A-4321-BD1C-D6C1CCA3AC5B}" type="pres">
      <dgm:prSet presAssocID="{FDD1B118-291C-4FCF-B0B9-C8E378FA026D}" presName="parentLin" presStyleCnt="0"/>
      <dgm:spPr/>
    </dgm:pt>
    <dgm:pt modelId="{3E96BB3F-F808-48CB-9371-6BCFD65781D5}" type="pres">
      <dgm:prSet presAssocID="{FDD1B118-291C-4FCF-B0B9-C8E378FA026D}" presName="parentLeftMargin" presStyleLbl="node1" presStyleIdx="0" presStyleCnt="4"/>
      <dgm:spPr/>
    </dgm:pt>
    <dgm:pt modelId="{0DA92ADB-CB3F-4533-918B-ABDAC89E7772}" type="pres">
      <dgm:prSet presAssocID="{FDD1B118-291C-4FCF-B0B9-C8E378FA026D}" presName="parentText" presStyleLbl="node1" presStyleIdx="0" presStyleCnt="4">
        <dgm:presLayoutVars>
          <dgm:chMax val="0"/>
          <dgm:bulletEnabled val="1"/>
        </dgm:presLayoutVars>
      </dgm:prSet>
      <dgm:spPr/>
    </dgm:pt>
    <dgm:pt modelId="{8215FF68-6698-4490-965A-1F76D5EC5BE4}" type="pres">
      <dgm:prSet presAssocID="{FDD1B118-291C-4FCF-B0B9-C8E378FA026D}" presName="negativeSpace" presStyleCnt="0"/>
      <dgm:spPr/>
    </dgm:pt>
    <dgm:pt modelId="{8C3A2D34-5363-4193-BD0A-3A21EF45337B}" type="pres">
      <dgm:prSet presAssocID="{FDD1B118-291C-4FCF-B0B9-C8E378FA026D}" presName="childText" presStyleLbl="conFgAcc1" presStyleIdx="0" presStyleCnt="4">
        <dgm:presLayoutVars>
          <dgm:bulletEnabled val="1"/>
        </dgm:presLayoutVars>
      </dgm:prSet>
      <dgm:spPr/>
    </dgm:pt>
    <dgm:pt modelId="{85015ABB-FBD5-44B7-BF49-FAAA4CADE5C0}" type="pres">
      <dgm:prSet presAssocID="{5F6EF5E1-0BE6-41B2-BDFD-88C410A3FFD5}" presName="spaceBetweenRectangles" presStyleCnt="0"/>
      <dgm:spPr/>
    </dgm:pt>
    <dgm:pt modelId="{4DABE075-66E3-4010-9855-2C4EFA8C22E1}" type="pres">
      <dgm:prSet presAssocID="{2EDC8A9B-E695-40D8-9698-DB088F256C23}" presName="parentLin" presStyleCnt="0"/>
      <dgm:spPr/>
    </dgm:pt>
    <dgm:pt modelId="{E6E03363-4D46-45CC-BF01-D7A233055B67}" type="pres">
      <dgm:prSet presAssocID="{2EDC8A9B-E695-40D8-9698-DB088F256C23}" presName="parentLeftMargin" presStyleLbl="node1" presStyleIdx="0" presStyleCnt="4"/>
      <dgm:spPr/>
    </dgm:pt>
    <dgm:pt modelId="{9B32EA38-496D-47C2-8841-F9E312AD0723}" type="pres">
      <dgm:prSet presAssocID="{2EDC8A9B-E695-40D8-9698-DB088F256C23}" presName="parentText" presStyleLbl="node1" presStyleIdx="1" presStyleCnt="4">
        <dgm:presLayoutVars>
          <dgm:chMax val="0"/>
          <dgm:bulletEnabled val="1"/>
        </dgm:presLayoutVars>
      </dgm:prSet>
      <dgm:spPr/>
    </dgm:pt>
    <dgm:pt modelId="{59C8D8FD-583E-451E-971A-5E9DF9178D25}" type="pres">
      <dgm:prSet presAssocID="{2EDC8A9B-E695-40D8-9698-DB088F256C23}" presName="negativeSpace" presStyleCnt="0"/>
      <dgm:spPr/>
    </dgm:pt>
    <dgm:pt modelId="{A3FC1BCE-557B-4AAC-BCBB-712EE1C025C3}" type="pres">
      <dgm:prSet presAssocID="{2EDC8A9B-E695-40D8-9698-DB088F256C23}" presName="childText" presStyleLbl="conFgAcc1" presStyleIdx="1" presStyleCnt="4">
        <dgm:presLayoutVars>
          <dgm:bulletEnabled val="1"/>
        </dgm:presLayoutVars>
      </dgm:prSet>
      <dgm:spPr/>
    </dgm:pt>
    <dgm:pt modelId="{3A829B27-129F-41D0-800A-6DA5F8DA7C1A}" type="pres">
      <dgm:prSet presAssocID="{5FCC5C40-F317-436E-B65E-4BC581E87F6F}" presName="spaceBetweenRectangles" presStyleCnt="0"/>
      <dgm:spPr/>
    </dgm:pt>
    <dgm:pt modelId="{96075B20-3FD0-482A-ADA1-EC19F5F0A0FC}" type="pres">
      <dgm:prSet presAssocID="{BAF19826-8A88-4634-989B-A59E3EF83FC6}" presName="parentLin" presStyleCnt="0"/>
      <dgm:spPr/>
    </dgm:pt>
    <dgm:pt modelId="{5436789D-B497-449E-B5AC-42666C9F1B8B}" type="pres">
      <dgm:prSet presAssocID="{BAF19826-8A88-4634-989B-A59E3EF83FC6}" presName="parentLeftMargin" presStyleLbl="node1" presStyleIdx="1" presStyleCnt="4"/>
      <dgm:spPr/>
    </dgm:pt>
    <dgm:pt modelId="{DB19D8FE-C283-4B30-9D09-50E2AE7C3DB5}" type="pres">
      <dgm:prSet presAssocID="{BAF19826-8A88-4634-989B-A59E3EF83FC6}" presName="parentText" presStyleLbl="node1" presStyleIdx="2" presStyleCnt="4">
        <dgm:presLayoutVars>
          <dgm:chMax val="0"/>
          <dgm:bulletEnabled val="1"/>
        </dgm:presLayoutVars>
      </dgm:prSet>
      <dgm:spPr/>
    </dgm:pt>
    <dgm:pt modelId="{10E14D42-8DEA-49C9-881E-934A6138414F}" type="pres">
      <dgm:prSet presAssocID="{BAF19826-8A88-4634-989B-A59E3EF83FC6}" presName="negativeSpace" presStyleCnt="0"/>
      <dgm:spPr/>
    </dgm:pt>
    <dgm:pt modelId="{5B523E85-CC6A-4044-83F6-47CAD0492E86}" type="pres">
      <dgm:prSet presAssocID="{BAF19826-8A88-4634-989B-A59E3EF83FC6}" presName="childText" presStyleLbl="conFgAcc1" presStyleIdx="2" presStyleCnt="4">
        <dgm:presLayoutVars>
          <dgm:bulletEnabled val="1"/>
        </dgm:presLayoutVars>
      </dgm:prSet>
      <dgm:spPr/>
    </dgm:pt>
    <dgm:pt modelId="{2F95DB01-FBB3-46B1-BBA1-2D48EB5E441E}" type="pres">
      <dgm:prSet presAssocID="{E3610F48-0681-4B6A-975E-AFE2AC7E221B}" presName="spaceBetweenRectangles" presStyleCnt="0"/>
      <dgm:spPr/>
    </dgm:pt>
    <dgm:pt modelId="{CF74AEEC-0717-4619-BFD6-63A6B56D38E6}" type="pres">
      <dgm:prSet presAssocID="{A10A291F-21AE-4267-8191-55BC7D7B9F74}" presName="parentLin" presStyleCnt="0"/>
      <dgm:spPr/>
    </dgm:pt>
    <dgm:pt modelId="{B2881D0D-93D9-4A1A-8009-5EA9A65657F1}" type="pres">
      <dgm:prSet presAssocID="{A10A291F-21AE-4267-8191-55BC7D7B9F74}" presName="parentLeftMargin" presStyleLbl="node1" presStyleIdx="2" presStyleCnt="4"/>
      <dgm:spPr/>
    </dgm:pt>
    <dgm:pt modelId="{53359A07-57FE-47BE-90AD-4C3292E36371}" type="pres">
      <dgm:prSet presAssocID="{A10A291F-21AE-4267-8191-55BC7D7B9F74}" presName="parentText" presStyleLbl="node1" presStyleIdx="3" presStyleCnt="4">
        <dgm:presLayoutVars>
          <dgm:chMax val="0"/>
          <dgm:bulletEnabled val="1"/>
        </dgm:presLayoutVars>
      </dgm:prSet>
      <dgm:spPr/>
    </dgm:pt>
    <dgm:pt modelId="{7BB1B4B7-7F85-4F9F-8988-C648B8FB75A9}" type="pres">
      <dgm:prSet presAssocID="{A10A291F-21AE-4267-8191-55BC7D7B9F74}" presName="negativeSpace" presStyleCnt="0"/>
      <dgm:spPr/>
    </dgm:pt>
    <dgm:pt modelId="{3A14318D-E2F8-43D3-A9B8-739D95F96A55}" type="pres">
      <dgm:prSet presAssocID="{A10A291F-21AE-4267-8191-55BC7D7B9F74}" presName="childText" presStyleLbl="conFgAcc1" presStyleIdx="3" presStyleCnt="4">
        <dgm:presLayoutVars>
          <dgm:bulletEnabled val="1"/>
        </dgm:presLayoutVars>
      </dgm:prSet>
      <dgm:spPr/>
    </dgm:pt>
  </dgm:ptLst>
  <dgm:cxnLst>
    <dgm:cxn modelId="{E02E6721-45ED-451D-94A1-52B4F1B9B987}" type="presOf" srcId="{2EDC8A9B-E695-40D8-9698-DB088F256C23}" destId="{9B32EA38-496D-47C2-8841-F9E312AD0723}" srcOrd="1" destOrd="0" presId="urn:microsoft.com/office/officeart/2005/8/layout/list1"/>
    <dgm:cxn modelId="{BD03FF26-5C9A-4F92-B6AC-982DF79754C4}" type="presOf" srcId="{BAF19826-8A88-4634-989B-A59E3EF83FC6}" destId="{5436789D-B497-449E-B5AC-42666C9F1B8B}" srcOrd="0" destOrd="0" presId="urn:microsoft.com/office/officeart/2005/8/layout/list1"/>
    <dgm:cxn modelId="{67956538-EED5-4FB4-82D8-FC3499E22916}" srcId="{AF298425-D46E-4FC7-B1B5-1E4CBB929AE3}" destId="{A10A291F-21AE-4267-8191-55BC7D7B9F74}" srcOrd="3" destOrd="0" parTransId="{1C7F5992-3DBD-4AEF-97EA-73724AB9916C}" sibTransId="{B244F646-5D2B-43D0-BB0D-88B7C788D7B7}"/>
    <dgm:cxn modelId="{AA9B5638-DDB8-4AB6-9240-8A3033AE6B69}" type="presOf" srcId="{BAF19826-8A88-4634-989B-A59E3EF83FC6}" destId="{DB19D8FE-C283-4B30-9D09-50E2AE7C3DB5}" srcOrd="1" destOrd="0" presId="urn:microsoft.com/office/officeart/2005/8/layout/list1"/>
    <dgm:cxn modelId="{D61B133C-A981-4975-B15F-B217E7E0969A}" type="presOf" srcId="{A10A291F-21AE-4267-8191-55BC7D7B9F74}" destId="{B2881D0D-93D9-4A1A-8009-5EA9A65657F1}" srcOrd="0" destOrd="0" presId="urn:microsoft.com/office/officeart/2005/8/layout/list1"/>
    <dgm:cxn modelId="{F5E17F42-4996-4D7C-A0A6-C0C07FFD35F7}" srcId="{AF298425-D46E-4FC7-B1B5-1E4CBB929AE3}" destId="{FDD1B118-291C-4FCF-B0B9-C8E378FA026D}" srcOrd="0" destOrd="0" parTransId="{0D874C7C-3269-4F6F-BD7D-C3CA9FA3A8DD}" sibTransId="{5F6EF5E1-0BE6-41B2-BDFD-88C410A3FFD5}"/>
    <dgm:cxn modelId="{9615B743-A4C9-4CEC-B95C-BE775350010F}" type="presOf" srcId="{AF298425-D46E-4FC7-B1B5-1E4CBB929AE3}" destId="{FA518886-5709-44EC-9CE6-196FEDFBA2F0}" srcOrd="0" destOrd="0" presId="urn:microsoft.com/office/officeart/2005/8/layout/list1"/>
    <dgm:cxn modelId="{10CC8C4A-F86E-472B-9456-97D33BE90860}" type="presOf" srcId="{FDD1B118-291C-4FCF-B0B9-C8E378FA026D}" destId="{0DA92ADB-CB3F-4533-918B-ABDAC89E7772}" srcOrd="1" destOrd="0" presId="urn:microsoft.com/office/officeart/2005/8/layout/list1"/>
    <dgm:cxn modelId="{73859D76-BFBE-4AA3-8C0C-591E4FE84C97}" type="presOf" srcId="{A10A291F-21AE-4267-8191-55BC7D7B9F74}" destId="{53359A07-57FE-47BE-90AD-4C3292E36371}" srcOrd="1" destOrd="0" presId="urn:microsoft.com/office/officeart/2005/8/layout/list1"/>
    <dgm:cxn modelId="{C26EA259-084F-4524-B393-D2BBE5061C89}" type="presOf" srcId="{FDD1B118-291C-4FCF-B0B9-C8E378FA026D}" destId="{3E96BB3F-F808-48CB-9371-6BCFD65781D5}" srcOrd="0" destOrd="0" presId="urn:microsoft.com/office/officeart/2005/8/layout/list1"/>
    <dgm:cxn modelId="{72A35C86-8A12-4BE1-AE6B-6C443052B8F4}" srcId="{AF298425-D46E-4FC7-B1B5-1E4CBB929AE3}" destId="{BAF19826-8A88-4634-989B-A59E3EF83FC6}" srcOrd="2" destOrd="0" parTransId="{BBE65EB8-A411-4B30-923E-AAC80ED79714}" sibTransId="{E3610F48-0681-4B6A-975E-AFE2AC7E221B}"/>
    <dgm:cxn modelId="{850D4FC9-DF73-4A4E-9DDE-2C2F95B8AF42}" srcId="{AF298425-D46E-4FC7-B1B5-1E4CBB929AE3}" destId="{2EDC8A9B-E695-40D8-9698-DB088F256C23}" srcOrd="1" destOrd="0" parTransId="{184BBFDA-2108-49EF-AE62-ECFBEFBF51FB}" sibTransId="{5FCC5C40-F317-436E-B65E-4BC581E87F6F}"/>
    <dgm:cxn modelId="{EDF96CDE-E61C-4D37-BEC6-C9DFAA1E7DC7}" type="presOf" srcId="{2EDC8A9B-E695-40D8-9698-DB088F256C23}" destId="{E6E03363-4D46-45CC-BF01-D7A233055B67}" srcOrd="0" destOrd="0" presId="urn:microsoft.com/office/officeart/2005/8/layout/list1"/>
    <dgm:cxn modelId="{CF3BEEE3-D46F-4C1D-914A-5409DA8C866B}" type="presParOf" srcId="{FA518886-5709-44EC-9CE6-196FEDFBA2F0}" destId="{07F12ED7-EF4A-4321-BD1C-D6C1CCA3AC5B}" srcOrd="0" destOrd="0" presId="urn:microsoft.com/office/officeart/2005/8/layout/list1"/>
    <dgm:cxn modelId="{05502235-D444-420F-BFB3-B596E62DB0E5}" type="presParOf" srcId="{07F12ED7-EF4A-4321-BD1C-D6C1CCA3AC5B}" destId="{3E96BB3F-F808-48CB-9371-6BCFD65781D5}" srcOrd="0" destOrd="0" presId="urn:microsoft.com/office/officeart/2005/8/layout/list1"/>
    <dgm:cxn modelId="{FD53E00E-7DAE-40B0-845D-6F858FBD47B3}" type="presParOf" srcId="{07F12ED7-EF4A-4321-BD1C-D6C1CCA3AC5B}" destId="{0DA92ADB-CB3F-4533-918B-ABDAC89E7772}" srcOrd="1" destOrd="0" presId="urn:microsoft.com/office/officeart/2005/8/layout/list1"/>
    <dgm:cxn modelId="{70D1F669-43F9-4B4E-86D9-3A06C57616C2}" type="presParOf" srcId="{FA518886-5709-44EC-9CE6-196FEDFBA2F0}" destId="{8215FF68-6698-4490-965A-1F76D5EC5BE4}" srcOrd="1" destOrd="0" presId="urn:microsoft.com/office/officeart/2005/8/layout/list1"/>
    <dgm:cxn modelId="{2475CC62-50C0-4B1B-B936-95C1DEB2374F}" type="presParOf" srcId="{FA518886-5709-44EC-9CE6-196FEDFBA2F0}" destId="{8C3A2D34-5363-4193-BD0A-3A21EF45337B}" srcOrd="2" destOrd="0" presId="urn:microsoft.com/office/officeart/2005/8/layout/list1"/>
    <dgm:cxn modelId="{771B441E-B663-4B54-A370-A4999EA36BCB}" type="presParOf" srcId="{FA518886-5709-44EC-9CE6-196FEDFBA2F0}" destId="{85015ABB-FBD5-44B7-BF49-FAAA4CADE5C0}" srcOrd="3" destOrd="0" presId="urn:microsoft.com/office/officeart/2005/8/layout/list1"/>
    <dgm:cxn modelId="{0922B8DB-0B13-4ACF-9E94-B925207E4A81}" type="presParOf" srcId="{FA518886-5709-44EC-9CE6-196FEDFBA2F0}" destId="{4DABE075-66E3-4010-9855-2C4EFA8C22E1}" srcOrd="4" destOrd="0" presId="urn:microsoft.com/office/officeart/2005/8/layout/list1"/>
    <dgm:cxn modelId="{5FBCEE6E-C560-45E6-BCE9-37B7B58E73A8}" type="presParOf" srcId="{4DABE075-66E3-4010-9855-2C4EFA8C22E1}" destId="{E6E03363-4D46-45CC-BF01-D7A233055B67}" srcOrd="0" destOrd="0" presId="urn:microsoft.com/office/officeart/2005/8/layout/list1"/>
    <dgm:cxn modelId="{3DCA5545-C17E-4785-BB6A-8DE0594CE0F8}" type="presParOf" srcId="{4DABE075-66E3-4010-9855-2C4EFA8C22E1}" destId="{9B32EA38-496D-47C2-8841-F9E312AD0723}" srcOrd="1" destOrd="0" presId="urn:microsoft.com/office/officeart/2005/8/layout/list1"/>
    <dgm:cxn modelId="{2F81F58F-1DF3-42F8-9129-6C6172EE2A7E}" type="presParOf" srcId="{FA518886-5709-44EC-9CE6-196FEDFBA2F0}" destId="{59C8D8FD-583E-451E-971A-5E9DF9178D25}" srcOrd="5" destOrd="0" presId="urn:microsoft.com/office/officeart/2005/8/layout/list1"/>
    <dgm:cxn modelId="{0AF60661-14FF-4D64-B336-F735F2F005F0}" type="presParOf" srcId="{FA518886-5709-44EC-9CE6-196FEDFBA2F0}" destId="{A3FC1BCE-557B-4AAC-BCBB-712EE1C025C3}" srcOrd="6" destOrd="0" presId="urn:microsoft.com/office/officeart/2005/8/layout/list1"/>
    <dgm:cxn modelId="{071DCBE3-132C-440D-825F-40353DC3A3A3}" type="presParOf" srcId="{FA518886-5709-44EC-9CE6-196FEDFBA2F0}" destId="{3A829B27-129F-41D0-800A-6DA5F8DA7C1A}" srcOrd="7" destOrd="0" presId="urn:microsoft.com/office/officeart/2005/8/layout/list1"/>
    <dgm:cxn modelId="{43B36281-F19F-42E7-ADF2-7B9A7BBE09EB}" type="presParOf" srcId="{FA518886-5709-44EC-9CE6-196FEDFBA2F0}" destId="{96075B20-3FD0-482A-ADA1-EC19F5F0A0FC}" srcOrd="8" destOrd="0" presId="urn:microsoft.com/office/officeart/2005/8/layout/list1"/>
    <dgm:cxn modelId="{F6035982-6542-42F0-9F5D-AC969629FDA6}" type="presParOf" srcId="{96075B20-3FD0-482A-ADA1-EC19F5F0A0FC}" destId="{5436789D-B497-449E-B5AC-42666C9F1B8B}" srcOrd="0" destOrd="0" presId="urn:microsoft.com/office/officeart/2005/8/layout/list1"/>
    <dgm:cxn modelId="{0DB36A55-4382-40B5-8DE9-9FE5A687F3E4}" type="presParOf" srcId="{96075B20-3FD0-482A-ADA1-EC19F5F0A0FC}" destId="{DB19D8FE-C283-4B30-9D09-50E2AE7C3DB5}" srcOrd="1" destOrd="0" presId="urn:microsoft.com/office/officeart/2005/8/layout/list1"/>
    <dgm:cxn modelId="{86F88900-8CDC-4FFF-BC3D-D35E83593E83}" type="presParOf" srcId="{FA518886-5709-44EC-9CE6-196FEDFBA2F0}" destId="{10E14D42-8DEA-49C9-881E-934A6138414F}" srcOrd="9" destOrd="0" presId="urn:microsoft.com/office/officeart/2005/8/layout/list1"/>
    <dgm:cxn modelId="{DD8A8F9B-6FF5-4219-91CF-53B55BAF78AD}" type="presParOf" srcId="{FA518886-5709-44EC-9CE6-196FEDFBA2F0}" destId="{5B523E85-CC6A-4044-83F6-47CAD0492E86}" srcOrd="10" destOrd="0" presId="urn:microsoft.com/office/officeart/2005/8/layout/list1"/>
    <dgm:cxn modelId="{6C55564F-F84E-4B4C-B609-A0F12FB7A62E}" type="presParOf" srcId="{FA518886-5709-44EC-9CE6-196FEDFBA2F0}" destId="{2F95DB01-FBB3-46B1-BBA1-2D48EB5E441E}" srcOrd="11" destOrd="0" presId="urn:microsoft.com/office/officeart/2005/8/layout/list1"/>
    <dgm:cxn modelId="{042FF971-6787-4FA4-9846-4F8E156A21D1}" type="presParOf" srcId="{FA518886-5709-44EC-9CE6-196FEDFBA2F0}" destId="{CF74AEEC-0717-4619-BFD6-63A6B56D38E6}" srcOrd="12" destOrd="0" presId="urn:microsoft.com/office/officeart/2005/8/layout/list1"/>
    <dgm:cxn modelId="{ECCE8B31-D27F-4B64-A23D-FDC46A3358F5}" type="presParOf" srcId="{CF74AEEC-0717-4619-BFD6-63A6B56D38E6}" destId="{B2881D0D-93D9-4A1A-8009-5EA9A65657F1}" srcOrd="0" destOrd="0" presId="urn:microsoft.com/office/officeart/2005/8/layout/list1"/>
    <dgm:cxn modelId="{E06695E4-0864-40D9-94B4-5E060CEC8387}" type="presParOf" srcId="{CF74AEEC-0717-4619-BFD6-63A6B56D38E6}" destId="{53359A07-57FE-47BE-90AD-4C3292E36371}" srcOrd="1" destOrd="0" presId="urn:microsoft.com/office/officeart/2005/8/layout/list1"/>
    <dgm:cxn modelId="{F2240C54-F35A-4413-AFF6-DDCBCC85D0DB}" type="presParOf" srcId="{FA518886-5709-44EC-9CE6-196FEDFBA2F0}" destId="{7BB1B4B7-7F85-4F9F-8988-C648B8FB75A9}" srcOrd="13" destOrd="0" presId="urn:microsoft.com/office/officeart/2005/8/layout/list1"/>
    <dgm:cxn modelId="{83BF02A1-E164-4955-981C-49F2A63D5002}" type="presParOf" srcId="{FA518886-5709-44EC-9CE6-196FEDFBA2F0}" destId="{3A14318D-E2F8-43D3-A9B8-739D95F96A55}"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9FD16C-8173-44AC-80E8-A440EAD4D87E}">
      <dsp:nvSpPr>
        <dsp:cNvPr id="0" name=""/>
        <dsp:cNvSpPr/>
      </dsp:nvSpPr>
      <dsp:spPr>
        <a:xfrm>
          <a:off x="2133386" y="2396"/>
          <a:ext cx="2400059" cy="104790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AA/NA/smart recovery</a:t>
          </a:r>
        </a:p>
      </dsp:txBody>
      <dsp:txXfrm>
        <a:off x="2184541" y="53551"/>
        <a:ext cx="2297749" cy="945598"/>
      </dsp:txXfrm>
    </dsp:sp>
    <dsp:sp modelId="{E0E57925-725C-47DB-88BC-6A450F1AD1DB}">
      <dsp:nvSpPr>
        <dsp:cNvPr id="0" name=""/>
        <dsp:cNvSpPr/>
      </dsp:nvSpPr>
      <dsp:spPr>
        <a:xfrm>
          <a:off x="2133386" y="1102701"/>
          <a:ext cx="2400059" cy="1047908"/>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Sober living house</a:t>
          </a:r>
        </a:p>
      </dsp:txBody>
      <dsp:txXfrm>
        <a:off x="2184541" y="1153856"/>
        <a:ext cx="2297749" cy="945598"/>
      </dsp:txXfrm>
    </dsp:sp>
    <dsp:sp modelId="{698FC868-2997-4CA1-827A-68C7D4A2F099}">
      <dsp:nvSpPr>
        <dsp:cNvPr id="0" name=""/>
        <dsp:cNvSpPr/>
      </dsp:nvSpPr>
      <dsp:spPr>
        <a:xfrm>
          <a:off x="2133386" y="2203005"/>
          <a:ext cx="2400059" cy="1047908"/>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Workforces development centers; PLCCA, NAMI</a:t>
          </a:r>
        </a:p>
      </dsp:txBody>
      <dsp:txXfrm>
        <a:off x="2184541" y="2254160"/>
        <a:ext cx="2297749" cy="945598"/>
      </dsp:txXfrm>
    </dsp:sp>
    <dsp:sp modelId="{AF5AC320-F87D-4911-8365-F75EB3B783A2}">
      <dsp:nvSpPr>
        <dsp:cNvPr id="0" name=""/>
        <dsp:cNvSpPr/>
      </dsp:nvSpPr>
      <dsp:spPr>
        <a:xfrm>
          <a:off x="2133386" y="3303309"/>
          <a:ext cx="2400059" cy="1047908"/>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Medicaid</a:t>
          </a:r>
        </a:p>
      </dsp:txBody>
      <dsp:txXfrm>
        <a:off x="2184541" y="3354464"/>
        <a:ext cx="2297749" cy="945598"/>
      </dsp:txXfrm>
    </dsp:sp>
    <dsp:sp modelId="{9809BE8E-313E-423F-9849-7AFA8055CAEF}">
      <dsp:nvSpPr>
        <dsp:cNvPr id="0" name=""/>
        <dsp:cNvSpPr/>
      </dsp:nvSpPr>
      <dsp:spPr>
        <a:xfrm>
          <a:off x="2133386" y="4403614"/>
          <a:ext cx="2400059" cy="1047908"/>
        </a:xfrm>
        <a:prstGeom prst="round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US" sz="1800" kern="1200"/>
            <a:t>Legal aid societies, re-entry programs </a:t>
          </a:r>
        </a:p>
      </dsp:txBody>
      <dsp:txXfrm>
        <a:off x="2184541" y="4454769"/>
        <a:ext cx="2297749" cy="9455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4D67FB-3337-4F12-B664-45EA931FC6DA}">
      <dsp:nvSpPr>
        <dsp:cNvPr id="0" name=""/>
        <dsp:cNvSpPr/>
      </dsp:nvSpPr>
      <dsp:spPr>
        <a:xfrm>
          <a:off x="0" y="76195"/>
          <a:ext cx="6666833" cy="1275702"/>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a:solidFill>
                <a:srgbClr val="FFFFFF"/>
              </a:solidFill>
              <a:latin typeface="Aptos"/>
              <a:ea typeface="+mn-ea"/>
              <a:cs typeface="+mn-cs"/>
            </a:rPr>
            <a:t>Reduces isolation:</a:t>
          </a:r>
          <a:r>
            <a:rPr lang="en-US" sz="2000" kern="1200">
              <a:solidFill>
                <a:srgbClr val="FFFFFF"/>
              </a:solidFill>
              <a:latin typeface="Aptos"/>
              <a:ea typeface="+mn-ea"/>
              <a:cs typeface="+mn-cs"/>
            </a:rPr>
            <a:t> Low-SES individuals often face limited family or financial support. Community networks help rebuild connection.</a:t>
          </a:r>
        </a:p>
      </dsp:txBody>
      <dsp:txXfrm>
        <a:off x="62275" y="138470"/>
        <a:ext cx="6542283" cy="1151152"/>
      </dsp:txXfrm>
    </dsp:sp>
    <dsp:sp modelId="{41F204DA-8995-42E2-AB78-057AF37F51B8}">
      <dsp:nvSpPr>
        <dsp:cNvPr id="0" name=""/>
        <dsp:cNvSpPr/>
      </dsp:nvSpPr>
      <dsp:spPr>
        <a:xfrm>
          <a:off x="0" y="1418137"/>
          <a:ext cx="6666833" cy="1275702"/>
        </a:xfrm>
        <a:prstGeom prst="roundRect">
          <a:avLst/>
        </a:prstGeom>
        <a:gradFill rotWithShape="0">
          <a:gsLst>
            <a:gs pos="0">
              <a:schemeClr val="accent5">
                <a:hueOff val="-4050717"/>
                <a:satOff val="-275"/>
                <a:lumOff val="654"/>
                <a:alphaOff val="0"/>
                <a:satMod val="103000"/>
                <a:lumMod val="102000"/>
                <a:tint val="94000"/>
              </a:schemeClr>
            </a:gs>
            <a:gs pos="50000">
              <a:schemeClr val="accent5">
                <a:hueOff val="-4050717"/>
                <a:satOff val="-275"/>
                <a:lumOff val="654"/>
                <a:alphaOff val="0"/>
                <a:satMod val="110000"/>
                <a:lumMod val="100000"/>
                <a:shade val="100000"/>
              </a:schemeClr>
            </a:gs>
            <a:gs pos="100000">
              <a:schemeClr val="accent5">
                <a:hueOff val="-4050717"/>
                <a:satOff val="-275"/>
                <a:lumOff val="654"/>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a:solidFill>
                <a:srgbClr val="FFFFFF"/>
              </a:solidFill>
              <a:latin typeface="Aptos"/>
              <a:ea typeface="+mn-ea"/>
              <a:cs typeface="+mn-cs"/>
            </a:rPr>
            <a:t>Improves long-term outcomes:</a:t>
          </a:r>
          <a:r>
            <a:rPr lang="en-US" sz="2300" kern="1200">
              <a:solidFill>
                <a:srgbClr val="FFFFFF"/>
              </a:solidFill>
              <a:latin typeface="Aptos"/>
              <a:ea typeface="+mn-ea"/>
              <a:cs typeface="+mn-cs"/>
            </a:rPr>
            <a:t> Research shows recovery capital (social, physical, and cultural resources) predicts sustained sobriety.</a:t>
          </a:r>
        </a:p>
      </dsp:txBody>
      <dsp:txXfrm>
        <a:off x="62275" y="1480412"/>
        <a:ext cx="6542283" cy="1151152"/>
      </dsp:txXfrm>
    </dsp:sp>
    <dsp:sp modelId="{8B7C98A6-49C7-4E62-85E9-56A73B88720E}">
      <dsp:nvSpPr>
        <dsp:cNvPr id="0" name=""/>
        <dsp:cNvSpPr/>
      </dsp:nvSpPr>
      <dsp:spPr>
        <a:xfrm>
          <a:off x="0" y="2760080"/>
          <a:ext cx="6666833" cy="1275702"/>
        </a:xfrm>
        <a:prstGeom prst="roundRect">
          <a:avLst/>
        </a:prstGeom>
        <a:gradFill rotWithShape="0">
          <a:gsLst>
            <a:gs pos="0">
              <a:schemeClr val="accent5">
                <a:hueOff val="-8101434"/>
                <a:satOff val="-551"/>
                <a:lumOff val="1307"/>
                <a:alphaOff val="0"/>
                <a:satMod val="103000"/>
                <a:lumMod val="102000"/>
                <a:tint val="94000"/>
              </a:schemeClr>
            </a:gs>
            <a:gs pos="50000">
              <a:schemeClr val="accent5">
                <a:hueOff val="-8101434"/>
                <a:satOff val="-551"/>
                <a:lumOff val="1307"/>
                <a:alphaOff val="0"/>
                <a:satMod val="110000"/>
                <a:lumMod val="100000"/>
                <a:shade val="100000"/>
              </a:schemeClr>
            </a:gs>
            <a:gs pos="100000">
              <a:schemeClr val="accent5">
                <a:hueOff val="-8101434"/>
                <a:satOff val="-551"/>
                <a:lumOff val="1307"/>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a:solidFill>
                <a:srgbClr val="FFFFFF"/>
              </a:solidFill>
              <a:latin typeface="Aptos"/>
              <a:ea typeface="+mn-ea"/>
              <a:cs typeface="+mn-cs"/>
            </a:rPr>
            <a:t>Bridges treatment and real life:</a:t>
          </a:r>
          <a:r>
            <a:rPr lang="en-US" sz="2300" kern="1200">
              <a:solidFill>
                <a:srgbClr val="FFFFFF"/>
              </a:solidFill>
              <a:latin typeface="Aptos"/>
              <a:ea typeface="+mn-ea"/>
              <a:cs typeface="+mn-cs"/>
            </a:rPr>
            <a:t> Clients can continue support after discharge, preventing relapse.</a:t>
          </a:r>
        </a:p>
      </dsp:txBody>
      <dsp:txXfrm>
        <a:off x="62275" y="2822355"/>
        <a:ext cx="6542283" cy="1151152"/>
      </dsp:txXfrm>
    </dsp:sp>
    <dsp:sp modelId="{19C0D14F-DA40-44DD-955B-5C8E3E0AD13E}">
      <dsp:nvSpPr>
        <dsp:cNvPr id="0" name=""/>
        <dsp:cNvSpPr/>
      </dsp:nvSpPr>
      <dsp:spPr>
        <a:xfrm>
          <a:off x="0" y="4102022"/>
          <a:ext cx="6666833" cy="1275702"/>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a:solidFill>
                <a:srgbClr val="FFFFFF"/>
              </a:solidFill>
              <a:latin typeface="Aptos"/>
              <a:ea typeface="+mn-ea"/>
              <a:cs typeface="+mn-cs"/>
            </a:rPr>
            <a:t>Promotes empowerment:</a:t>
          </a:r>
          <a:r>
            <a:rPr lang="en-US" sz="2300" kern="1200">
              <a:solidFill>
                <a:srgbClr val="FFFFFF"/>
              </a:solidFill>
              <a:latin typeface="Aptos"/>
              <a:ea typeface="+mn-ea"/>
              <a:cs typeface="+mn-cs"/>
            </a:rPr>
            <a:t> Access to resources restores autonomy and dignity.</a:t>
          </a:r>
        </a:p>
      </dsp:txBody>
      <dsp:txXfrm>
        <a:off x="62275" y="4164297"/>
        <a:ext cx="6542283" cy="11511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3A2D34-5363-4193-BD0A-3A21EF45337B}">
      <dsp:nvSpPr>
        <dsp:cNvPr id="0" name=""/>
        <dsp:cNvSpPr/>
      </dsp:nvSpPr>
      <dsp:spPr>
        <a:xfrm>
          <a:off x="0" y="1188499"/>
          <a:ext cx="6666833" cy="529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DA92ADB-CB3F-4533-918B-ABDAC89E7772}">
      <dsp:nvSpPr>
        <dsp:cNvPr id="0" name=""/>
        <dsp:cNvSpPr/>
      </dsp:nvSpPr>
      <dsp:spPr>
        <a:xfrm>
          <a:off x="333341" y="878539"/>
          <a:ext cx="4666783" cy="6199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933450" rtl="0">
            <a:lnSpc>
              <a:spcPct val="90000"/>
            </a:lnSpc>
            <a:spcBef>
              <a:spcPct val="0"/>
            </a:spcBef>
            <a:spcAft>
              <a:spcPct val="35000"/>
            </a:spcAft>
            <a:buNone/>
          </a:pPr>
          <a:r>
            <a:rPr lang="en-US" sz="2100" kern="1200">
              <a:solidFill>
                <a:srgbClr val="FFFFFF"/>
              </a:solidFill>
              <a:latin typeface="Aptos"/>
              <a:ea typeface="+mn-ea"/>
              <a:cs typeface="+mn-cs"/>
            </a:rPr>
            <a:t>Group Therapy</a:t>
          </a:r>
        </a:p>
      </dsp:txBody>
      <dsp:txXfrm>
        <a:off x="363603" y="908801"/>
        <a:ext cx="4606259" cy="559396"/>
      </dsp:txXfrm>
    </dsp:sp>
    <dsp:sp modelId="{A3FC1BCE-557B-4AAC-BCBB-712EE1C025C3}">
      <dsp:nvSpPr>
        <dsp:cNvPr id="0" name=""/>
        <dsp:cNvSpPr/>
      </dsp:nvSpPr>
      <dsp:spPr>
        <a:xfrm>
          <a:off x="0" y="2141059"/>
          <a:ext cx="6666833" cy="529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B32EA38-496D-47C2-8841-F9E312AD0723}">
      <dsp:nvSpPr>
        <dsp:cNvPr id="0" name=""/>
        <dsp:cNvSpPr/>
      </dsp:nvSpPr>
      <dsp:spPr>
        <a:xfrm>
          <a:off x="333341" y="1831099"/>
          <a:ext cx="4666783" cy="6199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933450" rtl="0">
            <a:lnSpc>
              <a:spcPct val="90000"/>
            </a:lnSpc>
            <a:spcBef>
              <a:spcPct val="0"/>
            </a:spcBef>
            <a:spcAft>
              <a:spcPct val="35000"/>
            </a:spcAft>
            <a:buNone/>
          </a:pPr>
          <a:r>
            <a:rPr lang="en-US" sz="2100" kern="1200">
              <a:solidFill>
                <a:srgbClr val="FFFFFF"/>
              </a:solidFill>
              <a:latin typeface="Aptos" panose="02110004020202020204"/>
              <a:ea typeface="+mn-ea"/>
              <a:cs typeface="+mn-cs"/>
            </a:rPr>
            <a:t>Individual Therapy</a:t>
          </a:r>
        </a:p>
      </dsp:txBody>
      <dsp:txXfrm>
        <a:off x="363603" y="1861361"/>
        <a:ext cx="4606259" cy="559396"/>
      </dsp:txXfrm>
    </dsp:sp>
    <dsp:sp modelId="{5B523E85-CC6A-4044-83F6-47CAD0492E86}">
      <dsp:nvSpPr>
        <dsp:cNvPr id="0" name=""/>
        <dsp:cNvSpPr/>
      </dsp:nvSpPr>
      <dsp:spPr>
        <a:xfrm>
          <a:off x="0" y="3093620"/>
          <a:ext cx="6666833" cy="529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B19D8FE-C283-4B30-9D09-50E2AE7C3DB5}">
      <dsp:nvSpPr>
        <dsp:cNvPr id="0" name=""/>
        <dsp:cNvSpPr/>
      </dsp:nvSpPr>
      <dsp:spPr>
        <a:xfrm>
          <a:off x="333341" y="2783660"/>
          <a:ext cx="4666783" cy="6199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933450" rtl="0">
            <a:lnSpc>
              <a:spcPct val="90000"/>
            </a:lnSpc>
            <a:spcBef>
              <a:spcPct val="0"/>
            </a:spcBef>
            <a:spcAft>
              <a:spcPct val="35000"/>
            </a:spcAft>
            <a:buNone/>
          </a:pPr>
          <a:r>
            <a:rPr lang="en-US" sz="2100" kern="1200">
              <a:solidFill>
                <a:srgbClr val="FFFFFF"/>
              </a:solidFill>
              <a:latin typeface="Aptos" panose="02110004020202020204"/>
              <a:ea typeface="+mn-ea"/>
              <a:cs typeface="+mn-cs"/>
            </a:rPr>
            <a:t> Psychiatric Medication Management</a:t>
          </a:r>
        </a:p>
      </dsp:txBody>
      <dsp:txXfrm>
        <a:off x="363603" y="2813922"/>
        <a:ext cx="4606259" cy="559396"/>
      </dsp:txXfrm>
    </dsp:sp>
    <dsp:sp modelId="{3A14318D-E2F8-43D3-A9B8-739D95F96A55}">
      <dsp:nvSpPr>
        <dsp:cNvPr id="0" name=""/>
        <dsp:cNvSpPr/>
      </dsp:nvSpPr>
      <dsp:spPr>
        <a:xfrm>
          <a:off x="0" y="4046180"/>
          <a:ext cx="6666833" cy="529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3359A07-57FE-47BE-90AD-4C3292E36371}">
      <dsp:nvSpPr>
        <dsp:cNvPr id="0" name=""/>
        <dsp:cNvSpPr/>
      </dsp:nvSpPr>
      <dsp:spPr>
        <a:xfrm>
          <a:off x="333341" y="3736220"/>
          <a:ext cx="4666783" cy="6199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933450" rtl="0">
            <a:lnSpc>
              <a:spcPct val="90000"/>
            </a:lnSpc>
            <a:spcBef>
              <a:spcPct val="0"/>
            </a:spcBef>
            <a:spcAft>
              <a:spcPct val="35000"/>
            </a:spcAft>
            <a:buNone/>
          </a:pPr>
          <a:r>
            <a:rPr lang="en-US" sz="2100" kern="1200">
              <a:solidFill>
                <a:srgbClr val="FFFFFF"/>
              </a:solidFill>
              <a:latin typeface="Aptos" panose="02110004020202020204"/>
              <a:ea typeface="+mn-ea"/>
              <a:cs typeface="+mn-cs"/>
            </a:rPr>
            <a:t> Psychoeducation</a:t>
          </a:r>
        </a:p>
      </dsp:txBody>
      <dsp:txXfrm>
        <a:off x="363603" y="3766482"/>
        <a:ext cx="4606259" cy="5593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D23DF7-3AE4-4D3A-99F5-DC7092E8BA49}">
      <dsp:nvSpPr>
        <dsp:cNvPr id="0" name=""/>
        <dsp:cNvSpPr/>
      </dsp:nvSpPr>
      <dsp:spPr>
        <a:xfrm>
          <a:off x="0" y="2215"/>
          <a:ext cx="6651253" cy="11230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F505933-D626-476D-8B64-002B0000ECE2}">
      <dsp:nvSpPr>
        <dsp:cNvPr id="0" name=""/>
        <dsp:cNvSpPr/>
      </dsp:nvSpPr>
      <dsp:spPr>
        <a:xfrm>
          <a:off x="339712" y="254894"/>
          <a:ext cx="617659" cy="61765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50CE330-3CA7-40DE-96D7-D7955F311651}">
      <dsp:nvSpPr>
        <dsp:cNvPr id="0" name=""/>
        <dsp:cNvSpPr/>
      </dsp:nvSpPr>
      <dsp:spPr>
        <a:xfrm>
          <a:off x="1297085" y="2215"/>
          <a:ext cx="5354167" cy="1123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53" tIns="118853" rIns="118853" bIns="118853" numCol="1" spcCol="1270" anchor="ctr" anchorCtr="0">
          <a:noAutofit/>
        </a:bodyPr>
        <a:lstStyle/>
        <a:p>
          <a:pPr marL="0" lvl="0" indent="0" algn="l" defTabSz="977900">
            <a:lnSpc>
              <a:spcPct val="90000"/>
            </a:lnSpc>
            <a:spcBef>
              <a:spcPct val="0"/>
            </a:spcBef>
            <a:spcAft>
              <a:spcPct val="35000"/>
            </a:spcAft>
            <a:buNone/>
          </a:pPr>
          <a:r>
            <a:rPr lang="en-US" sz="2200" kern="1200"/>
            <a:t>Also known as "safe stations"</a:t>
          </a:r>
        </a:p>
      </dsp:txBody>
      <dsp:txXfrm>
        <a:off x="1297085" y="2215"/>
        <a:ext cx="5354167" cy="1123017"/>
      </dsp:txXfrm>
    </dsp:sp>
    <dsp:sp modelId="{5A20DC6F-4A29-4F11-BFBD-1505A65F1B5F}">
      <dsp:nvSpPr>
        <dsp:cNvPr id="0" name=""/>
        <dsp:cNvSpPr/>
      </dsp:nvSpPr>
      <dsp:spPr>
        <a:xfrm>
          <a:off x="0" y="1405987"/>
          <a:ext cx="6651253" cy="11230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DC0229D-0F6B-47A6-AB19-DEF4B801B020}">
      <dsp:nvSpPr>
        <dsp:cNvPr id="0" name=""/>
        <dsp:cNvSpPr/>
      </dsp:nvSpPr>
      <dsp:spPr>
        <a:xfrm>
          <a:off x="339712" y="1658666"/>
          <a:ext cx="617659" cy="61765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5FFE341-4E77-43D5-85BF-BB7C3036FD07}">
      <dsp:nvSpPr>
        <dsp:cNvPr id="0" name=""/>
        <dsp:cNvSpPr/>
      </dsp:nvSpPr>
      <dsp:spPr>
        <a:xfrm>
          <a:off x="1297085" y="1405987"/>
          <a:ext cx="5354167" cy="1123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53" tIns="118853" rIns="118853" bIns="118853" numCol="1" spcCol="1270" anchor="ctr" anchorCtr="0">
          <a:noAutofit/>
        </a:bodyPr>
        <a:lstStyle/>
        <a:p>
          <a:pPr marL="0" lvl="0" indent="0" algn="l" defTabSz="977900">
            <a:lnSpc>
              <a:spcPct val="90000"/>
            </a:lnSpc>
            <a:spcBef>
              <a:spcPct val="0"/>
            </a:spcBef>
            <a:spcAft>
              <a:spcPct val="35000"/>
            </a:spcAft>
            <a:buNone/>
          </a:pPr>
          <a:r>
            <a:rPr lang="en-US" sz="2200" kern="1200"/>
            <a:t>Aims to connect community, law enforcement and substance facilities </a:t>
          </a:r>
        </a:p>
      </dsp:txBody>
      <dsp:txXfrm>
        <a:off x="1297085" y="1405987"/>
        <a:ext cx="5354167" cy="1123017"/>
      </dsp:txXfrm>
    </dsp:sp>
    <dsp:sp modelId="{C3CA2AC1-314C-41CC-8152-914E8A2B0127}">
      <dsp:nvSpPr>
        <dsp:cNvPr id="0" name=""/>
        <dsp:cNvSpPr/>
      </dsp:nvSpPr>
      <dsp:spPr>
        <a:xfrm>
          <a:off x="0" y="2809759"/>
          <a:ext cx="6651253" cy="11230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29D2B9D-F55A-4D3E-BBBF-A6EBA0250C6D}">
      <dsp:nvSpPr>
        <dsp:cNvPr id="0" name=""/>
        <dsp:cNvSpPr/>
      </dsp:nvSpPr>
      <dsp:spPr>
        <a:xfrm>
          <a:off x="339712" y="3062438"/>
          <a:ext cx="617659" cy="61765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2F6249A-87F8-42B7-9B72-F4ABA515CFF5}">
      <dsp:nvSpPr>
        <dsp:cNvPr id="0" name=""/>
        <dsp:cNvSpPr/>
      </dsp:nvSpPr>
      <dsp:spPr>
        <a:xfrm>
          <a:off x="1297085" y="2809759"/>
          <a:ext cx="5354167" cy="1123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53" tIns="118853" rIns="118853" bIns="118853" numCol="1" spcCol="1270" anchor="ctr" anchorCtr="0">
          <a:noAutofit/>
        </a:bodyPr>
        <a:lstStyle/>
        <a:p>
          <a:pPr marL="0" lvl="0" indent="0" algn="l" defTabSz="977900">
            <a:lnSpc>
              <a:spcPct val="90000"/>
            </a:lnSpc>
            <a:spcBef>
              <a:spcPct val="0"/>
            </a:spcBef>
            <a:spcAft>
              <a:spcPct val="35000"/>
            </a:spcAft>
            <a:buNone/>
          </a:pPr>
          <a:r>
            <a:rPr lang="en-US" sz="2200" kern="1200"/>
            <a:t>Allows for individuals struggling with addiction to seek help</a:t>
          </a:r>
        </a:p>
      </dsp:txBody>
      <dsp:txXfrm>
        <a:off x="1297085" y="2809759"/>
        <a:ext cx="5354167" cy="1123017"/>
      </dsp:txXfrm>
    </dsp:sp>
    <dsp:sp modelId="{6F7CEB67-69EC-4A6F-BE83-67E411F85274}">
      <dsp:nvSpPr>
        <dsp:cNvPr id="0" name=""/>
        <dsp:cNvSpPr/>
      </dsp:nvSpPr>
      <dsp:spPr>
        <a:xfrm>
          <a:off x="0" y="4213530"/>
          <a:ext cx="6651253" cy="1123017"/>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B8E204B-1572-40B2-A092-4145E37A0A08}">
      <dsp:nvSpPr>
        <dsp:cNvPr id="0" name=""/>
        <dsp:cNvSpPr/>
      </dsp:nvSpPr>
      <dsp:spPr>
        <a:xfrm>
          <a:off x="339712" y="4466209"/>
          <a:ext cx="617659" cy="61765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DDBF66-ADAE-4CEF-86D1-A64C1FE69463}">
      <dsp:nvSpPr>
        <dsp:cNvPr id="0" name=""/>
        <dsp:cNvSpPr/>
      </dsp:nvSpPr>
      <dsp:spPr>
        <a:xfrm>
          <a:off x="1297085" y="4213530"/>
          <a:ext cx="5354167" cy="11230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853" tIns="118853" rIns="118853" bIns="118853" numCol="1" spcCol="1270" anchor="ctr" anchorCtr="0">
          <a:noAutofit/>
        </a:bodyPr>
        <a:lstStyle/>
        <a:p>
          <a:pPr marL="0" lvl="0" indent="0" algn="l" defTabSz="977900">
            <a:lnSpc>
              <a:spcPct val="90000"/>
            </a:lnSpc>
            <a:spcBef>
              <a:spcPct val="0"/>
            </a:spcBef>
            <a:spcAft>
              <a:spcPct val="35000"/>
            </a:spcAft>
            <a:buNone/>
          </a:pPr>
          <a:r>
            <a:rPr lang="en-US" sz="2200" kern="1200"/>
            <a:t>Helps reduce recidivism and improve life outcome</a:t>
          </a:r>
        </a:p>
      </dsp:txBody>
      <dsp:txXfrm>
        <a:off x="1297085" y="4213530"/>
        <a:ext cx="5354167" cy="112301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BAF79C-0E18-4729-BEEE-15441063C3AD}">
      <dsp:nvSpPr>
        <dsp:cNvPr id="0" name=""/>
        <dsp:cNvSpPr/>
      </dsp:nvSpPr>
      <dsp:spPr>
        <a:xfrm>
          <a:off x="0" y="84604"/>
          <a:ext cx="6666833" cy="127149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Educating individuals on the signs of an overdose</a:t>
          </a:r>
        </a:p>
      </dsp:txBody>
      <dsp:txXfrm>
        <a:off x="62069" y="146673"/>
        <a:ext cx="6542695" cy="1147359"/>
      </dsp:txXfrm>
    </dsp:sp>
    <dsp:sp modelId="{089EF951-81AD-4368-810E-D69C7AF45C1D}">
      <dsp:nvSpPr>
        <dsp:cNvPr id="0" name=""/>
        <dsp:cNvSpPr/>
      </dsp:nvSpPr>
      <dsp:spPr>
        <a:xfrm>
          <a:off x="0" y="1422342"/>
          <a:ext cx="6666833" cy="1271497"/>
        </a:xfrm>
        <a:prstGeom prst="roundRect">
          <a:avLst/>
        </a:prstGeom>
        <a:gradFill rotWithShape="0">
          <a:gsLst>
            <a:gs pos="0">
              <a:schemeClr val="accent2">
                <a:hueOff val="2147871"/>
                <a:satOff val="-6164"/>
                <a:lumOff val="-9870"/>
                <a:alphaOff val="0"/>
                <a:satMod val="103000"/>
                <a:lumMod val="102000"/>
                <a:tint val="94000"/>
              </a:schemeClr>
            </a:gs>
            <a:gs pos="50000">
              <a:schemeClr val="accent2">
                <a:hueOff val="2147871"/>
                <a:satOff val="-6164"/>
                <a:lumOff val="-9870"/>
                <a:alphaOff val="0"/>
                <a:satMod val="110000"/>
                <a:lumMod val="100000"/>
                <a:shade val="100000"/>
              </a:schemeClr>
            </a:gs>
            <a:gs pos="100000">
              <a:schemeClr val="accent2">
                <a:hueOff val="2147871"/>
                <a:satOff val="-6164"/>
                <a:lumOff val="-987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Providing insight into post-overdose care</a:t>
          </a:r>
        </a:p>
      </dsp:txBody>
      <dsp:txXfrm>
        <a:off x="62069" y="1484411"/>
        <a:ext cx="6542695" cy="1147359"/>
      </dsp:txXfrm>
    </dsp:sp>
    <dsp:sp modelId="{04BBCC21-B10D-423C-ABE4-812B992D6ACC}">
      <dsp:nvSpPr>
        <dsp:cNvPr id="0" name=""/>
        <dsp:cNvSpPr/>
      </dsp:nvSpPr>
      <dsp:spPr>
        <a:xfrm>
          <a:off x="0" y="2760080"/>
          <a:ext cx="6666833" cy="1271497"/>
        </a:xfrm>
        <a:prstGeom prst="roundRect">
          <a:avLst/>
        </a:prstGeom>
        <a:gradFill rotWithShape="0">
          <a:gsLst>
            <a:gs pos="0">
              <a:schemeClr val="accent2">
                <a:hueOff val="4295743"/>
                <a:satOff val="-12329"/>
                <a:lumOff val="-19739"/>
                <a:alphaOff val="0"/>
                <a:satMod val="103000"/>
                <a:lumMod val="102000"/>
                <a:tint val="94000"/>
              </a:schemeClr>
            </a:gs>
            <a:gs pos="50000">
              <a:schemeClr val="accent2">
                <a:hueOff val="4295743"/>
                <a:satOff val="-12329"/>
                <a:lumOff val="-19739"/>
                <a:alphaOff val="0"/>
                <a:satMod val="110000"/>
                <a:lumMod val="100000"/>
                <a:shade val="100000"/>
              </a:schemeClr>
            </a:gs>
            <a:gs pos="100000">
              <a:schemeClr val="accent2">
                <a:hueOff val="4295743"/>
                <a:satOff val="-12329"/>
                <a:lumOff val="-1973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Training in a shared space that allows for a sense of community; gaining an understanding of each other's experience in the field</a:t>
          </a:r>
        </a:p>
      </dsp:txBody>
      <dsp:txXfrm>
        <a:off x="62069" y="2822149"/>
        <a:ext cx="6542695" cy="1147359"/>
      </dsp:txXfrm>
    </dsp:sp>
    <dsp:sp modelId="{CE8F1444-E63D-41A4-80C8-1099F7706EBB}">
      <dsp:nvSpPr>
        <dsp:cNvPr id="0" name=""/>
        <dsp:cNvSpPr/>
      </dsp:nvSpPr>
      <dsp:spPr>
        <a:xfrm>
          <a:off x="0" y="4097817"/>
          <a:ext cx="6666833" cy="1271497"/>
        </a:xfrm>
        <a:prstGeom prst="roundRect">
          <a:avLst/>
        </a:prstGeom>
        <a:gradFill rotWithShape="0">
          <a:gsLst>
            <a:gs pos="0">
              <a:schemeClr val="accent2">
                <a:hueOff val="6443614"/>
                <a:satOff val="-18493"/>
                <a:lumOff val="-29609"/>
                <a:alphaOff val="0"/>
                <a:satMod val="103000"/>
                <a:lumMod val="102000"/>
                <a:tint val="94000"/>
              </a:schemeClr>
            </a:gs>
            <a:gs pos="50000">
              <a:schemeClr val="accent2">
                <a:hueOff val="6443614"/>
                <a:satOff val="-18493"/>
                <a:lumOff val="-29609"/>
                <a:alphaOff val="0"/>
                <a:satMod val="110000"/>
                <a:lumMod val="100000"/>
                <a:shade val="100000"/>
              </a:schemeClr>
            </a:gs>
            <a:gs pos="100000">
              <a:schemeClr val="accent2">
                <a:hueOff val="6443614"/>
                <a:satOff val="-18493"/>
                <a:lumOff val="-29609"/>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kern="1200"/>
            <a:t>Psychoeducation on harm reduction</a:t>
          </a:r>
        </a:p>
      </dsp:txBody>
      <dsp:txXfrm>
        <a:off x="62069" y="4159886"/>
        <a:ext cx="6542695" cy="114735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1DEDB8-C305-4AB4-8414-0FA36E82917B}">
      <dsp:nvSpPr>
        <dsp:cNvPr id="0" name=""/>
        <dsp:cNvSpPr/>
      </dsp:nvSpPr>
      <dsp:spPr>
        <a:xfrm>
          <a:off x="282221" y="368029"/>
          <a:ext cx="1371985" cy="137198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FCD567-CE2C-4130-9A17-8103B8F60EB2}">
      <dsp:nvSpPr>
        <dsp:cNvPr id="0" name=""/>
        <dsp:cNvSpPr/>
      </dsp:nvSpPr>
      <dsp:spPr>
        <a:xfrm>
          <a:off x="570337" y="656145"/>
          <a:ext cx="795751" cy="7957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884EC14-0305-4AB6-BC05-64E24C85E60D}">
      <dsp:nvSpPr>
        <dsp:cNvPr id="0" name=""/>
        <dsp:cNvSpPr/>
      </dsp:nvSpPr>
      <dsp:spPr>
        <a:xfrm>
          <a:off x="1948202"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a:t>A treatment plan is put together by a multidisciplinary team</a:t>
          </a:r>
        </a:p>
      </dsp:txBody>
      <dsp:txXfrm>
        <a:off x="1948202" y="368029"/>
        <a:ext cx="3233964" cy="1371985"/>
      </dsp:txXfrm>
    </dsp:sp>
    <dsp:sp modelId="{61E2D15A-7784-4D10-BD0E-2F934BFFD567}">
      <dsp:nvSpPr>
        <dsp:cNvPr id="0" name=""/>
        <dsp:cNvSpPr/>
      </dsp:nvSpPr>
      <dsp:spPr>
        <a:xfrm>
          <a:off x="5745661" y="368029"/>
          <a:ext cx="1371985" cy="137198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E17B0F-0D57-45CA-83B9-35D3EA1C7FCA}">
      <dsp:nvSpPr>
        <dsp:cNvPr id="0" name=""/>
        <dsp:cNvSpPr/>
      </dsp:nvSpPr>
      <dsp:spPr>
        <a:xfrm>
          <a:off x="6033778" y="656145"/>
          <a:ext cx="795751" cy="7957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D75C4A2-A8B8-4E10-9422-9D9113EA6B6C}">
      <dsp:nvSpPr>
        <dsp:cNvPr id="0" name=""/>
        <dsp:cNvSpPr/>
      </dsp:nvSpPr>
      <dsp:spPr>
        <a:xfrm>
          <a:off x="7411643"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a:t>The plan may include a combinations of things, including detox, support groups</a:t>
          </a:r>
        </a:p>
      </dsp:txBody>
      <dsp:txXfrm>
        <a:off x="7411643" y="368029"/>
        <a:ext cx="3233964" cy="1371985"/>
      </dsp:txXfrm>
    </dsp:sp>
    <dsp:sp modelId="{4F738FDF-7449-4F68-BAE3-B228E17E3722}">
      <dsp:nvSpPr>
        <dsp:cNvPr id="0" name=""/>
        <dsp:cNvSpPr/>
      </dsp:nvSpPr>
      <dsp:spPr>
        <a:xfrm>
          <a:off x="282221" y="2452790"/>
          <a:ext cx="1371985" cy="137198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65904E-D5B7-48E4-8E73-223E73EC37A4}">
      <dsp:nvSpPr>
        <dsp:cNvPr id="0" name=""/>
        <dsp:cNvSpPr/>
      </dsp:nvSpPr>
      <dsp:spPr>
        <a:xfrm>
          <a:off x="570337" y="2740907"/>
          <a:ext cx="795751" cy="7957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CD7FD1E-14AA-466B-87B2-B0B605276E53}">
      <dsp:nvSpPr>
        <dsp:cNvPr id="0" name=""/>
        <dsp:cNvSpPr/>
      </dsp:nvSpPr>
      <dsp:spPr>
        <a:xfrm>
          <a:off x="1948202"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a:t>The client's participation is monitored through various activites (random drug testing, court hearings.) </a:t>
          </a:r>
        </a:p>
      </dsp:txBody>
      <dsp:txXfrm>
        <a:off x="1948202" y="2452790"/>
        <a:ext cx="3233964" cy="1371985"/>
      </dsp:txXfrm>
    </dsp:sp>
    <dsp:sp modelId="{B10DE69B-BFDF-4C1F-B0BF-4CC015368B05}">
      <dsp:nvSpPr>
        <dsp:cNvPr id="0" name=""/>
        <dsp:cNvSpPr/>
      </dsp:nvSpPr>
      <dsp:spPr>
        <a:xfrm>
          <a:off x="5745661" y="2452790"/>
          <a:ext cx="1371985" cy="137198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9B1178-FAE8-48F3-AA9A-8BF8752C3BD6}">
      <dsp:nvSpPr>
        <dsp:cNvPr id="0" name=""/>
        <dsp:cNvSpPr/>
      </dsp:nvSpPr>
      <dsp:spPr>
        <a:xfrm>
          <a:off x="6033778" y="2740907"/>
          <a:ext cx="795751" cy="7957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C4C0FF-C4AB-4BCA-9C15-2891EFEC9390}">
      <dsp:nvSpPr>
        <dsp:cNvPr id="0" name=""/>
        <dsp:cNvSpPr/>
      </dsp:nvSpPr>
      <dsp:spPr>
        <a:xfrm>
          <a:off x="7411643"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977900">
            <a:lnSpc>
              <a:spcPct val="90000"/>
            </a:lnSpc>
            <a:spcBef>
              <a:spcPct val="0"/>
            </a:spcBef>
            <a:spcAft>
              <a:spcPct val="35000"/>
            </a:spcAft>
            <a:buNone/>
          </a:pPr>
          <a:r>
            <a:rPr lang="en-US" sz="2200" kern="1200"/>
            <a:t>This is another program that reduces recidivism </a:t>
          </a:r>
        </a:p>
      </dsp:txBody>
      <dsp:txXfrm>
        <a:off x="7411643" y="2452790"/>
        <a:ext cx="3233964" cy="137198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3A2D34-5363-4193-BD0A-3A21EF45337B}">
      <dsp:nvSpPr>
        <dsp:cNvPr id="0" name=""/>
        <dsp:cNvSpPr/>
      </dsp:nvSpPr>
      <dsp:spPr>
        <a:xfrm>
          <a:off x="0" y="822199"/>
          <a:ext cx="6666833"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0DA92ADB-CB3F-4533-918B-ABDAC89E7772}">
      <dsp:nvSpPr>
        <dsp:cNvPr id="0" name=""/>
        <dsp:cNvSpPr/>
      </dsp:nvSpPr>
      <dsp:spPr>
        <a:xfrm>
          <a:off x="333341" y="438439"/>
          <a:ext cx="4666783" cy="7675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155700">
            <a:lnSpc>
              <a:spcPct val="90000"/>
            </a:lnSpc>
            <a:spcBef>
              <a:spcPct val="0"/>
            </a:spcBef>
            <a:spcAft>
              <a:spcPct val="35000"/>
            </a:spcAft>
            <a:buNone/>
          </a:pPr>
          <a:r>
            <a:rPr lang="en-US" sz="2600" kern="1200"/>
            <a:t>Lower socioeconomic status</a:t>
          </a:r>
        </a:p>
      </dsp:txBody>
      <dsp:txXfrm>
        <a:off x="370808" y="475906"/>
        <a:ext cx="4591849" cy="692586"/>
      </dsp:txXfrm>
    </dsp:sp>
    <dsp:sp modelId="{A3FC1BCE-557B-4AAC-BCBB-712EE1C025C3}">
      <dsp:nvSpPr>
        <dsp:cNvPr id="0" name=""/>
        <dsp:cNvSpPr/>
      </dsp:nvSpPr>
      <dsp:spPr>
        <a:xfrm>
          <a:off x="0" y="2001559"/>
          <a:ext cx="6666833"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9B32EA38-496D-47C2-8841-F9E312AD0723}">
      <dsp:nvSpPr>
        <dsp:cNvPr id="0" name=""/>
        <dsp:cNvSpPr/>
      </dsp:nvSpPr>
      <dsp:spPr>
        <a:xfrm>
          <a:off x="333341" y="1617799"/>
          <a:ext cx="4666783" cy="7675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155700">
            <a:lnSpc>
              <a:spcPct val="90000"/>
            </a:lnSpc>
            <a:spcBef>
              <a:spcPct val="0"/>
            </a:spcBef>
            <a:spcAft>
              <a:spcPct val="35000"/>
            </a:spcAft>
            <a:buNone/>
          </a:pPr>
          <a:r>
            <a:rPr lang="en-US" sz="2600" kern="1200"/>
            <a:t>Language barriers</a:t>
          </a:r>
        </a:p>
      </dsp:txBody>
      <dsp:txXfrm>
        <a:off x="370808" y="1655266"/>
        <a:ext cx="4591849" cy="692586"/>
      </dsp:txXfrm>
    </dsp:sp>
    <dsp:sp modelId="{5B523E85-CC6A-4044-83F6-47CAD0492E86}">
      <dsp:nvSpPr>
        <dsp:cNvPr id="0" name=""/>
        <dsp:cNvSpPr/>
      </dsp:nvSpPr>
      <dsp:spPr>
        <a:xfrm>
          <a:off x="0" y="3180920"/>
          <a:ext cx="6666833"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DB19D8FE-C283-4B30-9D09-50E2AE7C3DB5}">
      <dsp:nvSpPr>
        <dsp:cNvPr id="0" name=""/>
        <dsp:cNvSpPr/>
      </dsp:nvSpPr>
      <dsp:spPr>
        <a:xfrm>
          <a:off x="333341" y="2797160"/>
          <a:ext cx="4666783" cy="7675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155700">
            <a:lnSpc>
              <a:spcPct val="90000"/>
            </a:lnSpc>
            <a:spcBef>
              <a:spcPct val="0"/>
            </a:spcBef>
            <a:spcAft>
              <a:spcPct val="35000"/>
            </a:spcAft>
            <a:buNone/>
          </a:pPr>
          <a:r>
            <a:rPr lang="en-US" sz="2600" kern="1200"/>
            <a:t>Stigma/labeling</a:t>
          </a:r>
        </a:p>
      </dsp:txBody>
      <dsp:txXfrm>
        <a:off x="370808" y="2834627"/>
        <a:ext cx="4591849" cy="692586"/>
      </dsp:txXfrm>
    </dsp:sp>
    <dsp:sp modelId="{3A14318D-E2F8-43D3-A9B8-739D95F96A55}">
      <dsp:nvSpPr>
        <dsp:cNvPr id="0" name=""/>
        <dsp:cNvSpPr/>
      </dsp:nvSpPr>
      <dsp:spPr>
        <a:xfrm>
          <a:off x="0" y="4360280"/>
          <a:ext cx="6666833" cy="6552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sp>
    <dsp:sp modelId="{53359A07-57FE-47BE-90AD-4C3292E36371}">
      <dsp:nvSpPr>
        <dsp:cNvPr id="0" name=""/>
        <dsp:cNvSpPr/>
      </dsp:nvSpPr>
      <dsp:spPr>
        <a:xfrm>
          <a:off x="333341" y="3976520"/>
          <a:ext cx="4666783" cy="76752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76393" tIns="0" rIns="176393" bIns="0" numCol="1" spcCol="1270" anchor="ctr" anchorCtr="0">
          <a:noAutofit/>
        </a:bodyPr>
        <a:lstStyle/>
        <a:p>
          <a:pPr marL="0" lvl="0" indent="0" algn="l" defTabSz="1155700">
            <a:lnSpc>
              <a:spcPct val="90000"/>
            </a:lnSpc>
            <a:spcBef>
              <a:spcPct val="0"/>
            </a:spcBef>
            <a:spcAft>
              <a:spcPct val="35000"/>
            </a:spcAft>
            <a:buNone/>
          </a:pPr>
          <a:r>
            <a:rPr lang="en-US" sz="2600" kern="1200"/>
            <a:t>Discrimination</a:t>
          </a:r>
        </a:p>
      </dsp:txBody>
      <dsp:txXfrm>
        <a:off x="370808" y="4013987"/>
        <a:ext cx="4591849" cy="69258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179D7D-EBA3-4AEB-8BB7-F1BA5D44B4F5}" type="datetimeFigureOut">
              <a:t>11/12/2025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890227-98D5-44F6-A6EE-00985C218216}" type="slidenum">
              <a:t>‹#›</a:t>
            </a:fld>
            <a:endParaRPr lang="en-US"/>
          </a:p>
        </p:txBody>
      </p:sp>
    </p:spTree>
    <p:extLst>
      <p:ext uri="{BB962C8B-B14F-4D97-AF65-F5344CB8AC3E}">
        <p14:creationId xmlns:p14="http://schemas.microsoft.com/office/powerpoint/2010/main" val="3660953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Offers accountability, belonging, and modeling of sober living, </a:t>
            </a:r>
          </a:p>
          <a:p>
            <a:endParaRPr lang="en-US">
              <a:ea typeface="Calibri"/>
              <a:cs typeface="Calibri"/>
            </a:endParaRPr>
          </a:p>
          <a:p>
            <a:r>
              <a:rPr lang="en-US"/>
              <a:t>Workforce development centers, job readiness training, GED or community college programs</a:t>
            </a:r>
            <a:endParaRPr lang="en-US">
              <a:ea typeface="Calibri"/>
              <a:cs typeface="Calibri"/>
            </a:endParaRPr>
          </a:p>
          <a:p>
            <a:r>
              <a:rPr lang="en-US"/>
              <a:t>Builds self-efficacy and reduces economic stressors linked to relapse</a:t>
            </a:r>
            <a:endParaRPr lang="en-US">
              <a:ea typeface="Calibri"/>
              <a:cs typeface="Calibri"/>
            </a:endParaRPr>
          </a:p>
          <a:p>
            <a:endParaRPr lang="en-US">
              <a:ea typeface="Calibri"/>
              <a:cs typeface="Calibri"/>
            </a:endParaRPr>
          </a:p>
          <a:p>
            <a:r>
              <a:rPr lang="en-US"/>
              <a:t>SNAP, Medicaid, transportation vouchers, childcare subsidies</a:t>
            </a:r>
            <a:endParaRPr lang="en-US">
              <a:ea typeface="Calibri"/>
              <a:cs typeface="Calibri"/>
            </a:endParaRPr>
          </a:p>
          <a:p>
            <a:r>
              <a:rPr lang="en-US"/>
              <a:t>Addresses basic needs that allow focus on recovery</a:t>
            </a:r>
            <a:endParaRPr lang="en-US">
              <a:ea typeface="Calibri"/>
              <a:cs typeface="Calibri"/>
            </a:endParaRPr>
          </a:p>
          <a:p>
            <a:endParaRPr lang="en-US">
              <a:ea typeface="Calibri"/>
              <a:cs typeface="Calibri"/>
            </a:endParaRPr>
          </a:p>
          <a:p>
            <a:r>
              <a:rPr lang="en-US"/>
              <a:t>Re-entry programs, legal aid societies, expungement clinics</a:t>
            </a:r>
          </a:p>
          <a:p>
            <a:r>
              <a:rPr lang="en-US"/>
              <a:t>Reduce barriers to employment and housing</a:t>
            </a:r>
            <a:endParaRPr lang="en-US">
              <a:ea typeface="Calibri"/>
              <a:cs typeface="Calibri"/>
            </a:endParaRPr>
          </a:p>
          <a:p>
            <a:endParaRPr lang="en-US">
              <a:ea typeface="Calibri"/>
              <a:cs typeface="Calibri"/>
            </a:endParaRPr>
          </a:p>
        </p:txBody>
      </p:sp>
      <p:sp>
        <p:nvSpPr>
          <p:cNvPr id="4" name="Slide Number Placeholder 3"/>
          <p:cNvSpPr>
            <a:spLocks noGrp="1"/>
          </p:cNvSpPr>
          <p:nvPr>
            <p:ph type="sldNum" sz="quarter" idx="5"/>
          </p:nvPr>
        </p:nvSpPr>
        <p:spPr/>
        <p:txBody>
          <a:bodyPr/>
          <a:lstStyle/>
          <a:p>
            <a:fld id="{83890227-98D5-44F6-A6EE-00985C218216}" type="slidenum">
              <a:t>3</a:t>
            </a:fld>
            <a:endParaRPr lang="en-US"/>
          </a:p>
        </p:txBody>
      </p:sp>
    </p:spTree>
    <p:extLst>
      <p:ext uri="{BB962C8B-B14F-4D97-AF65-F5344CB8AC3E}">
        <p14:creationId xmlns:p14="http://schemas.microsoft.com/office/powerpoint/2010/main" val="3220916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FA4DE-4E3C-590A-11BA-97C5434D2D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24D3FF0-1FD9-0BB0-D6AE-71ACDA2261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DBD4B1-2530-F2B7-7450-47E88B3BA94C}"/>
              </a:ext>
            </a:extLst>
          </p:cNvPr>
          <p:cNvSpPr>
            <a:spLocks noGrp="1"/>
          </p:cNvSpPr>
          <p:nvPr>
            <p:ph type="dt" sz="half" idx="10"/>
          </p:nvPr>
        </p:nvSpPr>
        <p:spPr/>
        <p:txBody>
          <a:bodyPr/>
          <a:lstStyle/>
          <a:p>
            <a:fld id="{2EA2B438-F8CD-0F44-B6DF-6CE67CDCE0C0}" type="datetimeFigureOut">
              <a:rPr lang="en-US" smtClean="0"/>
              <a:t>11/12/2025</a:t>
            </a:fld>
            <a:endParaRPr lang="en-US"/>
          </a:p>
        </p:txBody>
      </p:sp>
      <p:sp>
        <p:nvSpPr>
          <p:cNvPr id="5" name="Footer Placeholder 4">
            <a:extLst>
              <a:ext uri="{FF2B5EF4-FFF2-40B4-BE49-F238E27FC236}">
                <a16:creationId xmlns:a16="http://schemas.microsoft.com/office/drawing/2014/main" id="{1EE29D05-C82B-24E0-C3A3-9D6B9F5046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1C46C5-882A-1E0E-A5E0-56287AD5B369}"/>
              </a:ext>
            </a:extLst>
          </p:cNvPr>
          <p:cNvSpPr>
            <a:spLocks noGrp="1"/>
          </p:cNvSpPr>
          <p:nvPr>
            <p:ph type="sldNum" sz="quarter" idx="12"/>
          </p:nvPr>
        </p:nvSpPr>
        <p:spPr/>
        <p:txBody>
          <a:bodyPr/>
          <a:lstStyle/>
          <a:p>
            <a:fld id="{FDD0717D-7DFF-9346-977C-FF20E8744C0E}" type="slidenum">
              <a:rPr lang="en-US" smtClean="0"/>
              <a:t>‹#›</a:t>
            </a:fld>
            <a:endParaRPr lang="en-US"/>
          </a:p>
        </p:txBody>
      </p:sp>
    </p:spTree>
    <p:extLst>
      <p:ext uri="{BB962C8B-B14F-4D97-AF65-F5344CB8AC3E}">
        <p14:creationId xmlns:p14="http://schemas.microsoft.com/office/powerpoint/2010/main" val="1847790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31555-2083-50B6-F2CF-001470172F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A38AF65-B5EC-700C-3F54-5596283A718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15545D-C426-7CEA-73D0-1A6CE000E0CD}"/>
              </a:ext>
            </a:extLst>
          </p:cNvPr>
          <p:cNvSpPr>
            <a:spLocks noGrp="1"/>
          </p:cNvSpPr>
          <p:nvPr>
            <p:ph type="dt" sz="half" idx="10"/>
          </p:nvPr>
        </p:nvSpPr>
        <p:spPr/>
        <p:txBody>
          <a:bodyPr/>
          <a:lstStyle/>
          <a:p>
            <a:fld id="{2EA2B438-F8CD-0F44-B6DF-6CE67CDCE0C0}" type="datetimeFigureOut">
              <a:rPr lang="en-US" smtClean="0"/>
              <a:t>11/12/2025</a:t>
            </a:fld>
            <a:endParaRPr lang="en-US"/>
          </a:p>
        </p:txBody>
      </p:sp>
      <p:sp>
        <p:nvSpPr>
          <p:cNvPr id="5" name="Footer Placeholder 4">
            <a:extLst>
              <a:ext uri="{FF2B5EF4-FFF2-40B4-BE49-F238E27FC236}">
                <a16:creationId xmlns:a16="http://schemas.microsoft.com/office/drawing/2014/main" id="{F7B6E248-E610-101C-BD02-DA5FDDFF50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E11C7E-9DAD-3646-5D9F-9C6AB592AE9F}"/>
              </a:ext>
            </a:extLst>
          </p:cNvPr>
          <p:cNvSpPr>
            <a:spLocks noGrp="1"/>
          </p:cNvSpPr>
          <p:nvPr>
            <p:ph type="sldNum" sz="quarter" idx="12"/>
          </p:nvPr>
        </p:nvSpPr>
        <p:spPr/>
        <p:txBody>
          <a:bodyPr/>
          <a:lstStyle/>
          <a:p>
            <a:fld id="{FDD0717D-7DFF-9346-977C-FF20E8744C0E}" type="slidenum">
              <a:rPr lang="en-US" smtClean="0"/>
              <a:t>‹#›</a:t>
            </a:fld>
            <a:endParaRPr lang="en-US"/>
          </a:p>
        </p:txBody>
      </p:sp>
    </p:spTree>
    <p:extLst>
      <p:ext uri="{BB962C8B-B14F-4D97-AF65-F5344CB8AC3E}">
        <p14:creationId xmlns:p14="http://schemas.microsoft.com/office/powerpoint/2010/main" val="4151275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09CA0-E20D-7962-CBE4-FAC088AADE9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70DC41-44DD-7A2D-D906-273CAB003E2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2A488F-FFD5-F7E0-ECD0-1228F6371497}"/>
              </a:ext>
            </a:extLst>
          </p:cNvPr>
          <p:cNvSpPr>
            <a:spLocks noGrp="1"/>
          </p:cNvSpPr>
          <p:nvPr>
            <p:ph type="dt" sz="half" idx="10"/>
          </p:nvPr>
        </p:nvSpPr>
        <p:spPr/>
        <p:txBody>
          <a:bodyPr/>
          <a:lstStyle/>
          <a:p>
            <a:fld id="{2EA2B438-F8CD-0F44-B6DF-6CE67CDCE0C0}" type="datetimeFigureOut">
              <a:rPr lang="en-US" smtClean="0"/>
              <a:t>11/12/2025</a:t>
            </a:fld>
            <a:endParaRPr lang="en-US"/>
          </a:p>
        </p:txBody>
      </p:sp>
      <p:sp>
        <p:nvSpPr>
          <p:cNvPr id="5" name="Footer Placeholder 4">
            <a:extLst>
              <a:ext uri="{FF2B5EF4-FFF2-40B4-BE49-F238E27FC236}">
                <a16:creationId xmlns:a16="http://schemas.microsoft.com/office/drawing/2014/main" id="{6F76E4C8-3E9A-77DB-BF7E-118B85C349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947C4C-3C66-F0BA-803A-3686EEF1D9CE}"/>
              </a:ext>
            </a:extLst>
          </p:cNvPr>
          <p:cNvSpPr>
            <a:spLocks noGrp="1"/>
          </p:cNvSpPr>
          <p:nvPr>
            <p:ph type="sldNum" sz="quarter" idx="12"/>
          </p:nvPr>
        </p:nvSpPr>
        <p:spPr/>
        <p:txBody>
          <a:bodyPr/>
          <a:lstStyle/>
          <a:p>
            <a:fld id="{FDD0717D-7DFF-9346-977C-FF20E8744C0E}" type="slidenum">
              <a:rPr lang="en-US" smtClean="0"/>
              <a:t>‹#›</a:t>
            </a:fld>
            <a:endParaRPr lang="en-US"/>
          </a:p>
        </p:txBody>
      </p:sp>
    </p:spTree>
    <p:extLst>
      <p:ext uri="{BB962C8B-B14F-4D97-AF65-F5344CB8AC3E}">
        <p14:creationId xmlns:p14="http://schemas.microsoft.com/office/powerpoint/2010/main" val="2050605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2D8FD-3827-C117-53D2-15A2EA4F8F3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886AB5-8EFD-32CD-FAB3-A53158247CF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742E448-1866-E338-0AD9-6EBD1FDD8C0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E506CE-E1D7-C978-988F-0DDA621F428D}"/>
              </a:ext>
            </a:extLst>
          </p:cNvPr>
          <p:cNvSpPr>
            <a:spLocks noGrp="1"/>
          </p:cNvSpPr>
          <p:nvPr>
            <p:ph type="dt" sz="half" idx="10"/>
          </p:nvPr>
        </p:nvSpPr>
        <p:spPr/>
        <p:txBody>
          <a:bodyPr/>
          <a:lstStyle/>
          <a:p>
            <a:fld id="{2EA2B438-F8CD-0F44-B6DF-6CE67CDCE0C0}" type="datetimeFigureOut">
              <a:rPr lang="en-US" smtClean="0"/>
              <a:t>11/12/2025</a:t>
            </a:fld>
            <a:endParaRPr lang="en-US"/>
          </a:p>
        </p:txBody>
      </p:sp>
      <p:sp>
        <p:nvSpPr>
          <p:cNvPr id="6" name="Footer Placeholder 5">
            <a:extLst>
              <a:ext uri="{FF2B5EF4-FFF2-40B4-BE49-F238E27FC236}">
                <a16:creationId xmlns:a16="http://schemas.microsoft.com/office/drawing/2014/main" id="{75F406A9-AFD8-905B-35E5-405A948ED1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E5C1270-CA53-A50F-1728-020F44C88491}"/>
              </a:ext>
            </a:extLst>
          </p:cNvPr>
          <p:cNvSpPr>
            <a:spLocks noGrp="1"/>
          </p:cNvSpPr>
          <p:nvPr>
            <p:ph type="sldNum" sz="quarter" idx="12"/>
          </p:nvPr>
        </p:nvSpPr>
        <p:spPr/>
        <p:txBody>
          <a:bodyPr/>
          <a:lstStyle/>
          <a:p>
            <a:fld id="{FDD0717D-7DFF-9346-977C-FF20E8744C0E}" type="slidenum">
              <a:rPr lang="en-US" smtClean="0"/>
              <a:t>‹#›</a:t>
            </a:fld>
            <a:endParaRPr lang="en-US"/>
          </a:p>
        </p:txBody>
      </p:sp>
    </p:spTree>
    <p:extLst>
      <p:ext uri="{BB962C8B-B14F-4D97-AF65-F5344CB8AC3E}">
        <p14:creationId xmlns:p14="http://schemas.microsoft.com/office/powerpoint/2010/main" val="1910810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73BD4-25B3-B834-6BBA-F775858532E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BBB338-FC44-7B4D-F5D7-A521C6C629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B3A0DE9-5AED-8F5F-DDD1-C112A0BDE49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4A51A68-DB1E-B337-7BC1-330E27AA14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16EA06-093D-C9FD-CAB6-199AEF23D3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13DA7BA-DA8B-E259-B64D-1DD1A3090268}"/>
              </a:ext>
            </a:extLst>
          </p:cNvPr>
          <p:cNvSpPr>
            <a:spLocks noGrp="1"/>
          </p:cNvSpPr>
          <p:nvPr>
            <p:ph type="dt" sz="half" idx="10"/>
          </p:nvPr>
        </p:nvSpPr>
        <p:spPr/>
        <p:txBody>
          <a:bodyPr/>
          <a:lstStyle/>
          <a:p>
            <a:fld id="{2EA2B438-F8CD-0F44-B6DF-6CE67CDCE0C0}" type="datetimeFigureOut">
              <a:rPr lang="en-US" smtClean="0"/>
              <a:t>11/12/2025</a:t>
            </a:fld>
            <a:endParaRPr lang="en-US"/>
          </a:p>
        </p:txBody>
      </p:sp>
      <p:sp>
        <p:nvSpPr>
          <p:cNvPr id="8" name="Footer Placeholder 7">
            <a:extLst>
              <a:ext uri="{FF2B5EF4-FFF2-40B4-BE49-F238E27FC236}">
                <a16:creationId xmlns:a16="http://schemas.microsoft.com/office/drawing/2014/main" id="{1FD9C7B8-0FF1-B755-3A83-3F7DF09F98B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76F66C-AA64-CDCB-80F2-2FA14688FE2A}"/>
              </a:ext>
            </a:extLst>
          </p:cNvPr>
          <p:cNvSpPr>
            <a:spLocks noGrp="1"/>
          </p:cNvSpPr>
          <p:nvPr>
            <p:ph type="sldNum" sz="quarter" idx="12"/>
          </p:nvPr>
        </p:nvSpPr>
        <p:spPr/>
        <p:txBody>
          <a:bodyPr/>
          <a:lstStyle/>
          <a:p>
            <a:fld id="{FDD0717D-7DFF-9346-977C-FF20E8744C0E}" type="slidenum">
              <a:rPr lang="en-US" smtClean="0"/>
              <a:t>‹#›</a:t>
            </a:fld>
            <a:endParaRPr lang="en-US"/>
          </a:p>
        </p:txBody>
      </p:sp>
    </p:spTree>
    <p:extLst>
      <p:ext uri="{BB962C8B-B14F-4D97-AF65-F5344CB8AC3E}">
        <p14:creationId xmlns:p14="http://schemas.microsoft.com/office/powerpoint/2010/main" val="3919407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D9A0A-23A2-7C21-7738-864DB9326C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F06BF5-9B7A-660A-5DE1-26AE167C2A1D}"/>
              </a:ext>
            </a:extLst>
          </p:cNvPr>
          <p:cNvSpPr>
            <a:spLocks noGrp="1"/>
          </p:cNvSpPr>
          <p:nvPr>
            <p:ph type="dt" sz="half" idx="10"/>
          </p:nvPr>
        </p:nvSpPr>
        <p:spPr/>
        <p:txBody>
          <a:bodyPr/>
          <a:lstStyle/>
          <a:p>
            <a:fld id="{2EA2B438-F8CD-0F44-B6DF-6CE67CDCE0C0}" type="datetimeFigureOut">
              <a:rPr lang="en-US" smtClean="0"/>
              <a:t>11/12/2025</a:t>
            </a:fld>
            <a:endParaRPr lang="en-US"/>
          </a:p>
        </p:txBody>
      </p:sp>
      <p:sp>
        <p:nvSpPr>
          <p:cNvPr id="4" name="Footer Placeholder 3">
            <a:extLst>
              <a:ext uri="{FF2B5EF4-FFF2-40B4-BE49-F238E27FC236}">
                <a16:creationId xmlns:a16="http://schemas.microsoft.com/office/drawing/2014/main" id="{EEF9C504-BA06-A769-59CE-88E88B3A733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6F3A29-18B2-7DDA-472B-174AB9D522DF}"/>
              </a:ext>
            </a:extLst>
          </p:cNvPr>
          <p:cNvSpPr>
            <a:spLocks noGrp="1"/>
          </p:cNvSpPr>
          <p:nvPr>
            <p:ph type="sldNum" sz="quarter" idx="12"/>
          </p:nvPr>
        </p:nvSpPr>
        <p:spPr/>
        <p:txBody>
          <a:bodyPr/>
          <a:lstStyle/>
          <a:p>
            <a:fld id="{FDD0717D-7DFF-9346-977C-FF20E8744C0E}" type="slidenum">
              <a:rPr lang="en-US" smtClean="0"/>
              <a:t>‹#›</a:t>
            </a:fld>
            <a:endParaRPr lang="en-US"/>
          </a:p>
        </p:txBody>
      </p:sp>
    </p:spTree>
    <p:extLst>
      <p:ext uri="{BB962C8B-B14F-4D97-AF65-F5344CB8AC3E}">
        <p14:creationId xmlns:p14="http://schemas.microsoft.com/office/powerpoint/2010/main" val="4263515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719F84-2335-9341-BD2A-D98EDE0C3318}"/>
              </a:ext>
            </a:extLst>
          </p:cNvPr>
          <p:cNvSpPr>
            <a:spLocks noGrp="1"/>
          </p:cNvSpPr>
          <p:nvPr>
            <p:ph type="dt" sz="half" idx="10"/>
          </p:nvPr>
        </p:nvSpPr>
        <p:spPr/>
        <p:txBody>
          <a:bodyPr/>
          <a:lstStyle/>
          <a:p>
            <a:fld id="{2EA2B438-F8CD-0F44-B6DF-6CE67CDCE0C0}" type="datetimeFigureOut">
              <a:rPr lang="en-US" smtClean="0"/>
              <a:t>11/12/2025</a:t>
            </a:fld>
            <a:endParaRPr lang="en-US"/>
          </a:p>
        </p:txBody>
      </p:sp>
      <p:sp>
        <p:nvSpPr>
          <p:cNvPr id="3" name="Footer Placeholder 2">
            <a:extLst>
              <a:ext uri="{FF2B5EF4-FFF2-40B4-BE49-F238E27FC236}">
                <a16:creationId xmlns:a16="http://schemas.microsoft.com/office/drawing/2014/main" id="{5EFF2DD1-4B6F-2C6C-56C7-4A6039BD71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F07428A-9C70-47DA-2D59-BB65EAFAB61D}"/>
              </a:ext>
            </a:extLst>
          </p:cNvPr>
          <p:cNvSpPr>
            <a:spLocks noGrp="1"/>
          </p:cNvSpPr>
          <p:nvPr>
            <p:ph type="sldNum" sz="quarter" idx="12"/>
          </p:nvPr>
        </p:nvSpPr>
        <p:spPr/>
        <p:txBody>
          <a:bodyPr/>
          <a:lstStyle/>
          <a:p>
            <a:fld id="{FDD0717D-7DFF-9346-977C-FF20E8744C0E}" type="slidenum">
              <a:rPr lang="en-US" smtClean="0"/>
              <a:t>‹#›</a:t>
            </a:fld>
            <a:endParaRPr lang="en-US"/>
          </a:p>
        </p:txBody>
      </p:sp>
    </p:spTree>
    <p:extLst>
      <p:ext uri="{BB962C8B-B14F-4D97-AF65-F5344CB8AC3E}">
        <p14:creationId xmlns:p14="http://schemas.microsoft.com/office/powerpoint/2010/main" val="1402261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1ADE1-9467-9CB3-155C-B70E71D770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FE42A7-242E-0A94-473E-22045B1E0F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075218A-D213-687B-CEF5-79FDCA89EE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DBEEB2-67C7-D6FF-5024-D2851803487E}"/>
              </a:ext>
            </a:extLst>
          </p:cNvPr>
          <p:cNvSpPr>
            <a:spLocks noGrp="1"/>
          </p:cNvSpPr>
          <p:nvPr>
            <p:ph type="dt" sz="half" idx="10"/>
          </p:nvPr>
        </p:nvSpPr>
        <p:spPr/>
        <p:txBody>
          <a:bodyPr/>
          <a:lstStyle/>
          <a:p>
            <a:fld id="{2EA2B438-F8CD-0F44-B6DF-6CE67CDCE0C0}" type="datetimeFigureOut">
              <a:rPr lang="en-US" smtClean="0"/>
              <a:t>11/12/2025</a:t>
            </a:fld>
            <a:endParaRPr lang="en-US"/>
          </a:p>
        </p:txBody>
      </p:sp>
      <p:sp>
        <p:nvSpPr>
          <p:cNvPr id="6" name="Footer Placeholder 5">
            <a:extLst>
              <a:ext uri="{FF2B5EF4-FFF2-40B4-BE49-F238E27FC236}">
                <a16:creationId xmlns:a16="http://schemas.microsoft.com/office/drawing/2014/main" id="{EDDF6BE1-0C84-6E5C-87F8-3200BF3574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660D31A-E13B-3412-0BF8-38DE6636ED83}"/>
              </a:ext>
            </a:extLst>
          </p:cNvPr>
          <p:cNvSpPr>
            <a:spLocks noGrp="1"/>
          </p:cNvSpPr>
          <p:nvPr>
            <p:ph type="sldNum" sz="quarter" idx="12"/>
          </p:nvPr>
        </p:nvSpPr>
        <p:spPr/>
        <p:txBody>
          <a:bodyPr/>
          <a:lstStyle/>
          <a:p>
            <a:fld id="{FDD0717D-7DFF-9346-977C-FF20E8744C0E}" type="slidenum">
              <a:rPr lang="en-US" smtClean="0"/>
              <a:t>‹#›</a:t>
            </a:fld>
            <a:endParaRPr lang="en-US"/>
          </a:p>
        </p:txBody>
      </p:sp>
    </p:spTree>
    <p:extLst>
      <p:ext uri="{BB962C8B-B14F-4D97-AF65-F5344CB8AC3E}">
        <p14:creationId xmlns:p14="http://schemas.microsoft.com/office/powerpoint/2010/main" val="721591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54948-BDD4-DABE-D586-32AE7E9F1A2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B24BBE-878A-E002-DD25-FA23C4EC9F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B1ADA2-4BB8-62E1-5BEB-DB89F6C6AE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9DE071-9387-4566-13BA-2B78913AAB56}"/>
              </a:ext>
            </a:extLst>
          </p:cNvPr>
          <p:cNvSpPr>
            <a:spLocks noGrp="1"/>
          </p:cNvSpPr>
          <p:nvPr>
            <p:ph type="dt" sz="half" idx="10"/>
          </p:nvPr>
        </p:nvSpPr>
        <p:spPr/>
        <p:txBody>
          <a:bodyPr/>
          <a:lstStyle/>
          <a:p>
            <a:fld id="{2EA2B438-F8CD-0F44-B6DF-6CE67CDCE0C0}" type="datetimeFigureOut">
              <a:rPr lang="en-US" smtClean="0"/>
              <a:t>11/12/2025</a:t>
            </a:fld>
            <a:endParaRPr lang="en-US"/>
          </a:p>
        </p:txBody>
      </p:sp>
      <p:sp>
        <p:nvSpPr>
          <p:cNvPr id="6" name="Footer Placeholder 5">
            <a:extLst>
              <a:ext uri="{FF2B5EF4-FFF2-40B4-BE49-F238E27FC236}">
                <a16:creationId xmlns:a16="http://schemas.microsoft.com/office/drawing/2014/main" id="{CB315696-5690-8EB9-D735-58428B0EB6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66D39D-B8FA-4EF1-9BBA-3F69E5DA8D1A}"/>
              </a:ext>
            </a:extLst>
          </p:cNvPr>
          <p:cNvSpPr>
            <a:spLocks noGrp="1"/>
          </p:cNvSpPr>
          <p:nvPr>
            <p:ph type="sldNum" sz="quarter" idx="12"/>
          </p:nvPr>
        </p:nvSpPr>
        <p:spPr/>
        <p:txBody>
          <a:bodyPr/>
          <a:lstStyle/>
          <a:p>
            <a:fld id="{FDD0717D-7DFF-9346-977C-FF20E8744C0E}" type="slidenum">
              <a:rPr lang="en-US" smtClean="0"/>
              <a:t>‹#›</a:t>
            </a:fld>
            <a:endParaRPr lang="en-US"/>
          </a:p>
        </p:txBody>
      </p:sp>
    </p:spTree>
    <p:extLst>
      <p:ext uri="{BB962C8B-B14F-4D97-AF65-F5344CB8AC3E}">
        <p14:creationId xmlns:p14="http://schemas.microsoft.com/office/powerpoint/2010/main" val="15130351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2E05A-4C45-B4E0-4EC9-D0E3403D0EE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38F56E2-3ED1-9303-2E93-2CBDBFC15F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532F73-65F1-F05E-6EBD-57CD8521C563}"/>
              </a:ext>
            </a:extLst>
          </p:cNvPr>
          <p:cNvSpPr>
            <a:spLocks noGrp="1"/>
          </p:cNvSpPr>
          <p:nvPr>
            <p:ph type="dt" sz="half" idx="10"/>
          </p:nvPr>
        </p:nvSpPr>
        <p:spPr/>
        <p:txBody>
          <a:bodyPr/>
          <a:lstStyle/>
          <a:p>
            <a:fld id="{2EA2B438-F8CD-0F44-B6DF-6CE67CDCE0C0}" type="datetimeFigureOut">
              <a:rPr lang="en-US" smtClean="0"/>
              <a:t>11/12/2025</a:t>
            </a:fld>
            <a:endParaRPr lang="en-US"/>
          </a:p>
        </p:txBody>
      </p:sp>
      <p:sp>
        <p:nvSpPr>
          <p:cNvPr id="5" name="Footer Placeholder 4">
            <a:extLst>
              <a:ext uri="{FF2B5EF4-FFF2-40B4-BE49-F238E27FC236}">
                <a16:creationId xmlns:a16="http://schemas.microsoft.com/office/drawing/2014/main" id="{7AAF6DA5-71F1-5076-212D-DE104C7D11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A808F4-15A1-8F56-42ED-C220836AE293}"/>
              </a:ext>
            </a:extLst>
          </p:cNvPr>
          <p:cNvSpPr>
            <a:spLocks noGrp="1"/>
          </p:cNvSpPr>
          <p:nvPr>
            <p:ph type="sldNum" sz="quarter" idx="12"/>
          </p:nvPr>
        </p:nvSpPr>
        <p:spPr/>
        <p:txBody>
          <a:bodyPr/>
          <a:lstStyle/>
          <a:p>
            <a:fld id="{FDD0717D-7DFF-9346-977C-FF20E8744C0E}" type="slidenum">
              <a:rPr lang="en-US" smtClean="0"/>
              <a:t>‹#›</a:t>
            </a:fld>
            <a:endParaRPr lang="en-US"/>
          </a:p>
        </p:txBody>
      </p:sp>
    </p:spTree>
    <p:extLst>
      <p:ext uri="{BB962C8B-B14F-4D97-AF65-F5344CB8AC3E}">
        <p14:creationId xmlns:p14="http://schemas.microsoft.com/office/powerpoint/2010/main" val="29591863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2BA39CD-2AD1-0E2A-F78C-935E17FA37B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54CFE6-E358-A8FA-FEBC-E1BF46ACD02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ABE1B-3286-AAE2-56C8-CF3B5B0F479C}"/>
              </a:ext>
            </a:extLst>
          </p:cNvPr>
          <p:cNvSpPr>
            <a:spLocks noGrp="1"/>
          </p:cNvSpPr>
          <p:nvPr>
            <p:ph type="dt" sz="half" idx="10"/>
          </p:nvPr>
        </p:nvSpPr>
        <p:spPr/>
        <p:txBody>
          <a:bodyPr/>
          <a:lstStyle/>
          <a:p>
            <a:fld id="{2EA2B438-F8CD-0F44-B6DF-6CE67CDCE0C0}" type="datetimeFigureOut">
              <a:rPr lang="en-US" smtClean="0"/>
              <a:t>11/12/2025</a:t>
            </a:fld>
            <a:endParaRPr lang="en-US"/>
          </a:p>
        </p:txBody>
      </p:sp>
      <p:sp>
        <p:nvSpPr>
          <p:cNvPr id="5" name="Footer Placeholder 4">
            <a:extLst>
              <a:ext uri="{FF2B5EF4-FFF2-40B4-BE49-F238E27FC236}">
                <a16:creationId xmlns:a16="http://schemas.microsoft.com/office/drawing/2014/main" id="{942A9588-D744-D8EC-0AFF-E40847C8F3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355FB3-8450-C81E-A9B0-F7E3EB31A918}"/>
              </a:ext>
            </a:extLst>
          </p:cNvPr>
          <p:cNvSpPr>
            <a:spLocks noGrp="1"/>
          </p:cNvSpPr>
          <p:nvPr>
            <p:ph type="sldNum" sz="quarter" idx="12"/>
          </p:nvPr>
        </p:nvSpPr>
        <p:spPr/>
        <p:txBody>
          <a:bodyPr/>
          <a:lstStyle/>
          <a:p>
            <a:fld id="{FDD0717D-7DFF-9346-977C-FF20E8744C0E}" type="slidenum">
              <a:rPr lang="en-US" smtClean="0"/>
              <a:t>‹#›</a:t>
            </a:fld>
            <a:endParaRPr lang="en-US"/>
          </a:p>
        </p:txBody>
      </p:sp>
    </p:spTree>
    <p:extLst>
      <p:ext uri="{BB962C8B-B14F-4D97-AF65-F5344CB8AC3E}">
        <p14:creationId xmlns:p14="http://schemas.microsoft.com/office/powerpoint/2010/main" val="17185634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26783B4-A7C6-43FB-D104-D1B5AAB97A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02A29C-C589-91CD-B4D8-CA5EE630A3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1187D2-3094-D69F-025B-7EEB2C4FF8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EA2B438-F8CD-0F44-B6DF-6CE67CDCE0C0}" type="datetimeFigureOut">
              <a:rPr lang="en-US" smtClean="0"/>
              <a:t>11/12/2025</a:t>
            </a:fld>
            <a:endParaRPr lang="en-US"/>
          </a:p>
        </p:txBody>
      </p:sp>
      <p:sp>
        <p:nvSpPr>
          <p:cNvPr id="5" name="Footer Placeholder 4">
            <a:extLst>
              <a:ext uri="{FF2B5EF4-FFF2-40B4-BE49-F238E27FC236}">
                <a16:creationId xmlns:a16="http://schemas.microsoft.com/office/drawing/2014/main" id="{CBEF7D58-C54A-3E67-2377-ABCFC7516D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85DB728-9666-535A-F552-0375F26040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DD0717D-7DFF-9346-977C-FF20E8744C0E}" type="slidenum">
              <a:rPr lang="en-US" smtClean="0"/>
              <a:t>‹#›</a:t>
            </a:fld>
            <a:endParaRPr lang="en-US"/>
          </a:p>
        </p:txBody>
      </p:sp>
    </p:spTree>
    <p:extLst>
      <p:ext uri="{BB962C8B-B14F-4D97-AF65-F5344CB8AC3E}">
        <p14:creationId xmlns:p14="http://schemas.microsoft.com/office/powerpoint/2010/main" val="6625654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astronomy.robpettengill.org/SuperBlueBloodMoonTimelapse_byGallery.html"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3.svg"/><Relationship Id="rId7" Type="http://schemas.openxmlformats.org/officeDocument/2006/relationships/diagramColors" Target="../diagrams/colors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2A397E7-BF60-45B2-84C7-B074B76C37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crescent moon in the sky&#10;&#10;AI-generated content may be incorrect.">
            <a:extLst>
              <a:ext uri="{FF2B5EF4-FFF2-40B4-BE49-F238E27FC236}">
                <a16:creationId xmlns:a16="http://schemas.microsoft.com/office/drawing/2014/main" id="{80DBE343-D974-4489-A7A1-E600BEB0340C}"/>
              </a:ext>
            </a:extLst>
          </p:cNvPr>
          <p:cNvPicPr>
            <a:picLocks noChangeAspect="1"/>
          </p:cNvPicPr>
          <p:nvPr/>
        </p:nvPicPr>
        <p:blipFill>
          <a:blip r:embed="rId2">
            <a:alphaModFix/>
            <a:extLst>
              <a:ext uri="{837473B0-CC2E-450A-ABE3-18F120FF3D39}">
                <a1611:picAttrSrcUrl xmlns:a1611="http://schemas.microsoft.com/office/drawing/2016/11/main" r:id="rId3"/>
              </a:ext>
            </a:extLst>
          </a:blip>
          <a:srcRect t="13279" r="-1" b="-1"/>
          <a:stretch>
            <a:fillRect/>
          </a:stretch>
        </p:blipFill>
        <p:spPr>
          <a:xfrm>
            <a:off x="4283902" y="10"/>
            <a:ext cx="7908098" cy="6857992"/>
          </a:xfrm>
          <a:prstGeom prst="rect">
            <a:avLst/>
          </a:prstGeom>
        </p:spPr>
      </p:pic>
      <p:sp>
        <p:nvSpPr>
          <p:cNvPr id="12" name="Rectangle 11">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B22B2B-C0C8-CD6F-9F08-CB90A427D57B}"/>
              </a:ext>
            </a:extLst>
          </p:cNvPr>
          <p:cNvSpPr>
            <a:spLocks noGrp="1"/>
          </p:cNvSpPr>
          <p:nvPr>
            <p:ph type="ctrTitle"/>
          </p:nvPr>
        </p:nvSpPr>
        <p:spPr>
          <a:xfrm>
            <a:off x="728663" y="1115219"/>
            <a:ext cx="5505449" cy="2387600"/>
          </a:xfrm>
        </p:spPr>
        <p:txBody>
          <a:bodyPr>
            <a:normAutofit/>
          </a:bodyPr>
          <a:lstStyle/>
          <a:p>
            <a:r>
              <a:rPr lang="en-US" sz="4000" b="1">
                <a:solidFill>
                  <a:schemeClr val="bg1"/>
                </a:solidFill>
              </a:rPr>
              <a:t>Blue Crescent Treatment</a:t>
            </a:r>
          </a:p>
        </p:txBody>
      </p:sp>
      <p:sp>
        <p:nvSpPr>
          <p:cNvPr id="3" name="Subtitle 2">
            <a:extLst>
              <a:ext uri="{FF2B5EF4-FFF2-40B4-BE49-F238E27FC236}">
                <a16:creationId xmlns:a16="http://schemas.microsoft.com/office/drawing/2014/main" id="{A5EC84D7-FE8D-508A-3819-75CE965CF36B}"/>
              </a:ext>
            </a:extLst>
          </p:cNvPr>
          <p:cNvSpPr>
            <a:spLocks noGrp="1"/>
          </p:cNvSpPr>
          <p:nvPr>
            <p:ph type="subTitle" idx="1"/>
          </p:nvPr>
        </p:nvSpPr>
        <p:spPr>
          <a:xfrm>
            <a:off x="728663" y="3902075"/>
            <a:ext cx="5505449" cy="1655762"/>
          </a:xfrm>
        </p:spPr>
        <p:txBody>
          <a:bodyPr vert="horz" lIns="91440" tIns="45720" rIns="91440" bIns="45720" rtlCol="0" anchor="t">
            <a:normAutofit/>
          </a:bodyPr>
          <a:lstStyle/>
          <a:p>
            <a:r>
              <a:rPr lang="en-US" sz="2000">
                <a:solidFill>
                  <a:schemeClr val="bg1"/>
                </a:solidFill>
              </a:rPr>
              <a:t>Ashley Garber</a:t>
            </a:r>
            <a:endParaRPr lang="en-US">
              <a:solidFill>
                <a:schemeClr val="bg1"/>
              </a:solidFill>
            </a:endParaRPr>
          </a:p>
          <a:p>
            <a:r>
              <a:rPr lang="en-US" sz="2000">
                <a:solidFill>
                  <a:schemeClr val="bg1"/>
                </a:solidFill>
              </a:rPr>
              <a:t>Peter Giannopoulos</a:t>
            </a:r>
          </a:p>
          <a:p>
            <a:r>
              <a:rPr lang="en-US" sz="2000">
                <a:solidFill>
                  <a:schemeClr val="bg1"/>
                </a:solidFill>
              </a:rPr>
              <a:t>Emma Paulson</a:t>
            </a:r>
          </a:p>
          <a:p>
            <a:r>
              <a:rPr lang="en-US" sz="2000">
                <a:solidFill>
                  <a:schemeClr val="bg1"/>
                </a:solidFill>
              </a:rPr>
              <a:t>Cynthia Rosales</a:t>
            </a:r>
          </a:p>
        </p:txBody>
      </p:sp>
      <p:cxnSp>
        <p:nvCxnSpPr>
          <p:cNvPr id="14" name="Straight Connector 13">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8585" y="3681408"/>
            <a:ext cx="1193482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96CA326-42BC-B96C-69A8-70306B547FB6}"/>
              </a:ext>
            </a:extLst>
          </p:cNvPr>
          <p:cNvSpPr txBox="1"/>
          <p:nvPr/>
        </p:nvSpPr>
        <p:spPr>
          <a:xfrm>
            <a:off x="3009900" y="6515100"/>
            <a:ext cx="6172200" cy="317500"/>
          </a:xfrm>
          <a:prstGeom prst="rect">
            <a:avLst/>
          </a:prstGeom>
        </p:spPr>
        <p:txBody>
          <a:bodyPr>
            <a:normAutofit/>
          </a:bodyPr>
          <a:lstStyle/>
          <a:p>
            <a:pPr>
              <a:lnSpc>
                <a:spcPct val="90000"/>
              </a:lnSpc>
              <a:spcAft>
                <a:spcPts val="600"/>
              </a:spcAft>
            </a:pPr>
            <a:r>
              <a:rPr lang="en-US" sz="1700"/>
              <a:t>ThePhoto by PhotoAuthor is licensed under CCYYSA.</a:t>
            </a:r>
          </a:p>
        </p:txBody>
      </p:sp>
    </p:spTree>
    <p:extLst>
      <p:ext uri="{BB962C8B-B14F-4D97-AF65-F5344CB8AC3E}">
        <p14:creationId xmlns:p14="http://schemas.microsoft.com/office/powerpoint/2010/main" val="1302398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5AACD1DD-E070-B1D0-88DD-D463646B7A56}"/>
              </a:ext>
            </a:extLst>
          </p:cNvPr>
          <p:cNvSpPr>
            <a:spLocks noGrp="1"/>
          </p:cNvSpPr>
          <p:nvPr>
            <p:ph idx="1"/>
          </p:nvPr>
        </p:nvSpPr>
        <p:spPr>
          <a:xfrm>
            <a:off x="838200" y="1825625"/>
            <a:ext cx="5558489" cy="4351338"/>
          </a:xfrm>
        </p:spPr>
        <p:txBody>
          <a:bodyPr vert="horz" lIns="91440" tIns="45720" rIns="91440" bIns="45720" rtlCol="0">
            <a:normAutofit/>
          </a:bodyPr>
          <a:lstStyle/>
          <a:p>
            <a:pPr marL="0" indent="0">
              <a:buNone/>
            </a:pPr>
            <a:r>
              <a:rPr lang="en-US" sz="2200">
                <a:ea typeface="+mn-lt"/>
                <a:cs typeface="+mn-lt"/>
              </a:rPr>
              <a:t>At our addictions therapy site serving low-SES populations, community support includes partnerships with local sober living programs, workforce development centers, food pantries, legal aid, Medicaid, and AA/NA/GA. Clients are referred to peer recovery meetings and linked to case managers who help secure healthcare. Our site also collaborates with a nearby community college to help clients enroll in certificate programs that promote independence and stability post-recovery.</a:t>
            </a:r>
            <a:endParaRPr lang="en-US" sz="2200"/>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62435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Rectangle 32">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986E0D-A508-4F4E-AF0D-A5644FA71E0C}"/>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Community Support</a:t>
            </a:r>
          </a:p>
        </p:txBody>
      </p:sp>
      <p:graphicFrame>
        <p:nvGraphicFramePr>
          <p:cNvPr id="19" name="Content Placeholder 2">
            <a:extLst>
              <a:ext uri="{FF2B5EF4-FFF2-40B4-BE49-F238E27FC236}">
                <a16:creationId xmlns:a16="http://schemas.microsoft.com/office/drawing/2014/main" id="{E776D98F-49B7-372A-0FAF-9AE65A1006DF}"/>
              </a:ext>
            </a:extLst>
          </p:cNvPr>
          <p:cNvGraphicFramePr>
            <a:graphicFrameLocks noGrp="1"/>
          </p:cNvGraphicFramePr>
          <p:nvPr>
            <p:ph idx="1"/>
            <p:extLst>
              <p:ext uri="{D42A27DB-BD31-4B8C-83A1-F6EECF244321}">
                <p14:modId xmlns:p14="http://schemas.microsoft.com/office/powerpoint/2010/main" val="15908073"/>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09304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C234B0-A72D-5DEA-976F-F1C74550496A}"/>
              </a:ext>
            </a:extLst>
          </p:cNvPr>
          <p:cNvSpPr>
            <a:spLocks noGrp="1"/>
          </p:cNvSpPr>
          <p:nvPr>
            <p:ph type="title"/>
          </p:nvPr>
        </p:nvSpPr>
        <p:spPr>
          <a:xfrm>
            <a:off x="586478" y="1683756"/>
            <a:ext cx="3115265" cy="2396359"/>
          </a:xfrm>
        </p:spPr>
        <p:txBody>
          <a:bodyPr anchor="b">
            <a:normAutofit/>
          </a:bodyPr>
          <a:lstStyle/>
          <a:p>
            <a:pPr algn="r"/>
            <a:r>
              <a:rPr lang="en-US" sz="4000">
                <a:solidFill>
                  <a:srgbClr val="FFFFFF"/>
                </a:solidFill>
              </a:rPr>
              <a:t>Why is Community Support Important?</a:t>
            </a:r>
          </a:p>
        </p:txBody>
      </p:sp>
      <p:graphicFrame>
        <p:nvGraphicFramePr>
          <p:cNvPr id="5" name="Content Placeholder 2">
            <a:extLst>
              <a:ext uri="{FF2B5EF4-FFF2-40B4-BE49-F238E27FC236}">
                <a16:creationId xmlns:a16="http://schemas.microsoft.com/office/drawing/2014/main" id="{927FA5DB-DB75-AED4-5492-EFA2F355DA40}"/>
              </a:ext>
            </a:extLst>
          </p:cNvPr>
          <p:cNvGraphicFramePr>
            <a:graphicFrameLocks noGrp="1"/>
          </p:cNvGraphicFramePr>
          <p:nvPr>
            <p:ph idx="1"/>
            <p:extLst>
              <p:ext uri="{D42A27DB-BD31-4B8C-83A1-F6EECF244321}">
                <p14:modId xmlns:p14="http://schemas.microsoft.com/office/powerpoint/2010/main" val="4245509790"/>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28905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1E425F1-7231-DD36-9AE2-7C44C65BA77E}"/>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6FAB3E-B102-F30A-2C4F-B20B9A387A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600301B-D2F9-EABA-B6C9-DFCA592F93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BB747AD-08D4-BBF5-38C0-9EF394F70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D678C03-80A9-0486-F9BA-EFC70AC628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7E54FCA-B1C7-F219-9227-D9B0EF4B3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27AE4AD4-DE42-81DE-E6DF-855C62A76C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B45A0C6-DD63-18B1-3807-051477CBB8F1}"/>
              </a:ext>
            </a:extLst>
          </p:cNvPr>
          <p:cNvSpPr>
            <a:spLocks noGrp="1"/>
          </p:cNvSpPr>
          <p:nvPr>
            <p:ph type="title"/>
          </p:nvPr>
        </p:nvSpPr>
        <p:spPr>
          <a:xfrm>
            <a:off x="586478" y="1683756"/>
            <a:ext cx="3115265" cy="2396359"/>
          </a:xfrm>
        </p:spPr>
        <p:txBody>
          <a:bodyPr anchor="b">
            <a:normAutofit/>
          </a:bodyPr>
          <a:lstStyle/>
          <a:p>
            <a:pPr algn="ctr"/>
            <a:r>
              <a:rPr lang="en-US" sz="4000">
                <a:solidFill>
                  <a:srgbClr val="FFFFFF"/>
                </a:solidFill>
              </a:rPr>
              <a:t>Mental Health</a:t>
            </a:r>
            <a:br>
              <a:rPr lang="en-US" sz="4000">
                <a:solidFill>
                  <a:srgbClr val="FFFFFF"/>
                </a:solidFill>
              </a:rPr>
            </a:br>
            <a:r>
              <a:rPr lang="en-US" sz="4000">
                <a:solidFill>
                  <a:srgbClr val="FFFFFF"/>
                </a:solidFill>
              </a:rPr>
              <a:t>Interventions</a:t>
            </a:r>
            <a:br>
              <a:rPr lang="en-US" sz="4000">
                <a:solidFill>
                  <a:srgbClr val="FFFFFF"/>
                </a:solidFill>
              </a:rPr>
            </a:br>
            <a:r>
              <a:rPr lang="en-US" sz="4000">
                <a:solidFill>
                  <a:srgbClr val="FFFFFF"/>
                </a:solidFill>
              </a:rPr>
              <a:t>&amp;</a:t>
            </a:r>
            <a:br>
              <a:rPr lang="en-US" sz="4000">
                <a:solidFill>
                  <a:srgbClr val="FFFFFF"/>
                </a:solidFill>
              </a:rPr>
            </a:br>
            <a:r>
              <a:rPr lang="en-US" sz="4000">
                <a:solidFill>
                  <a:srgbClr val="FFFFFF"/>
                </a:solidFill>
              </a:rPr>
              <a:t>Techniques</a:t>
            </a:r>
          </a:p>
        </p:txBody>
      </p:sp>
      <p:pic>
        <p:nvPicPr>
          <p:cNvPr id="14" name="Content Placeholder 13" descr="Brain in head with solid fill">
            <a:extLst>
              <a:ext uri="{FF2B5EF4-FFF2-40B4-BE49-F238E27FC236}">
                <a16:creationId xmlns:a16="http://schemas.microsoft.com/office/drawing/2014/main" id="{2AFEE914-AC6F-8C09-F45C-9C1BC33A811E}"/>
              </a:ext>
            </a:extLst>
          </p:cNvPr>
          <p:cNvPicPr>
            <a:picLocks noGrp="1" noChangeAspect="1"/>
          </p:cNvPicPr>
          <p:nvPr>
            <p:ph idx="1"/>
          </p:nvPr>
        </p:nvPicPr>
        <p:blipFill>
          <a:blip r:embed="rId2">
            <a:extLst>
              <a:ext uri="{96DAC541-7B7A-43D3-8B79-37D633B846F1}">
                <asvg:svgBlip xmlns:asvg="http://schemas.microsoft.com/office/drawing/2016/SVG/main" r:embed="rId3"/>
              </a:ext>
            </a:extLst>
          </a:blip>
          <a:stretch>
            <a:fillRect/>
          </a:stretch>
        </p:blipFill>
        <p:spPr>
          <a:xfrm>
            <a:off x="880506" y="4080677"/>
            <a:ext cx="2276763" cy="2253673"/>
          </a:xfrm>
          <a:prstGeom prst="rect">
            <a:avLst/>
          </a:prstGeom>
        </p:spPr>
      </p:pic>
      <p:graphicFrame>
        <p:nvGraphicFramePr>
          <p:cNvPr id="21" name="Content Placeholder 2">
            <a:extLst>
              <a:ext uri="{FF2B5EF4-FFF2-40B4-BE49-F238E27FC236}">
                <a16:creationId xmlns:a16="http://schemas.microsoft.com/office/drawing/2014/main" id="{57809E35-500C-2CCA-3EF9-414479BD9452}"/>
              </a:ext>
            </a:extLst>
          </p:cNvPr>
          <p:cNvGraphicFramePr>
            <a:graphicFrameLocks/>
          </p:cNvGraphicFramePr>
          <p:nvPr>
            <p:extLst>
              <p:ext uri="{D42A27DB-BD31-4B8C-83A1-F6EECF244321}">
                <p14:modId xmlns:p14="http://schemas.microsoft.com/office/powerpoint/2010/main" val="2713253805"/>
              </p:ext>
            </p:extLst>
          </p:nvPr>
        </p:nvGraphicFramePr>
        <p:xfrm>
          <a:off x="4673404" y="512696"/>
          <a:ext cx="6666833" cy="545392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179691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B98A59-6B70-4F29-F80F-483EEE0562AB}"/>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72DE5A7-D033-C35C-43FB-A67786A1D2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1962958-0881-EB66-6FD5-17EF92A9A1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29ECC35-1CEF-9F11-8481-630C05E616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CD0A6F24-3033-30D6-8EC7-E32E685FC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1234B18-563A-E259-506A-47AABBEDD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BF45A5-7D3C-C603-9A5A-426EE3AFFF0A}"/>
              </a:ext>
            </a:extLst>
          </p:cNvPr>
          <p:cNvSpPr>
            <a:spLocks noGrp="1"/>
          </p:cNvSpPr>
          <p:nvPr>
            <p:ph type="title"/>
          </p:nvPr>
        </p:nvSpPr>
        <p:spPr>
          <a:xfrm>
            <a:off x="1371599" y="294538"/>
            <a:ext cx="9895951" cy="1033669"/>
          </a:xfrm>
        </p:spPr>
        <p:txBody>
          <a:bodyPr>
            <a:normAutofit fontScale="90000"/>
          </a:bodyPr>
          <a:lstStyle/>
          <a:p>
            <a:pPr algn="ctr"/>
            <a:r>
              <a:rPr lang="en-US" sz="3600">
                <a:solidFill>
                  <a:srgbClr val="FFFFFF"/>
                </a:solidFill>
              </a:rPr>
              <a:t>Mental Health Interventions &amp; Techniques: </a:t>
            </a:r>
            <a:br>
              <a:rPr lang="en-US" sz="3600">
                <a:solidFill>
                  <a:srgbClr val="FFFFFF"/>
                </a:solidFill>
              </a:rPr>
            </a:br>
            <a:r>
              <a:rPr lang="en-US" sz="3600">
                <a:solidFill>
                  <a:srgbClr val="FFFFFF"/>
                </a:solidFill>
              </a:rPr>
              <a:t>Group Therapy</a:t>
            </a:r>
          </a:p>
        </p:txBody>
      </p:sp>
      <p:sp>
        <p:nvSpPr>
          <p:cNvPr id="29" name="Content Placeholder 2">
            <a:extLst>
              <a:ext uri="{FF2B5EF4-FFF2-40B4-BE49-F238E27FC236}">
                <a16:creationId xmlns:a16="http://schemas.microsoft.com/office/drawing/2014/main" id="{8B5503AB-F9A9-48BC-4F30-B7A2C0BED8E6}"/>
              </a:ext>
            </a:extLst>
          </p:cNvPr>
          <p:cNvSpPr>
            <a:spLocks noGrp="1"/>
          </p:cNvSpPr>
          <p:nvPr>
            <p:ph idx="1"/>
          </p:nvPr>
        </p:nvSpPr>
        <p:spPr>
          <a:xfrm>
            <a:off x="1053547" y="1827867"/>
            <a:ext cx="9724031" cy="3683358"/>
          </a:xfrm>
        </p:spPr>
        <p:txBody>
          <a:bodyPr anchor="ctr">
            <a:normAutofit/>
          </a:bodyPr>
          <a:lstStyle/>
          <a:p>
            <a:endParaRPr lang="en-US" sz="2000"/>
          </a:p>
          <a:p>
            <a:endParaRPr lang="en-US" sz="2000"/>
          </a:p>
        </p:txBody>
      </p:sp>
      <p:sp>
        <p:nvSpPr>
          <p:cNvPr id="4" name="TextBox 3">
            <a:extLst>
              <a:ext uri="{FF2B5EF4-FFF2-40B4-BE49-F238E27FC236}">
                <a16:creationId xmlns:a16="http://schemas.microsoft.com/office/drawing/2014/main" id="{71A8CAFD-F1EF-ECF1-4546-60C901A63B3A}"/>
              </a:ext>
            </a:extLst>
          </p:cNvPr>
          <p:cNvSpPr txBox="1"/>
          <p:nvPr/>
        </p:nvSpPr>
        <p:spPr>
          <a:xfrm>
            <a:off x="85994" y="1723060"/>
            <a:ext cx="11898187"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Group Therapy: </a:t>
            </a:r>
            <a:r>
              <a:rPr lang="en-US">
                <a:ea typeface="+mn-lt"/>
                <a:cs typeface="+mn-lt"/>
              </a:rPr>
              <a:t>A form of treatment where individuals with similar issues meet together in a group setting with one or more therapists to share experiences, provide mutual support, and develop coping skills in a safe and structured environment.</a:t>
            </a:r>
            <a:endParaRPr lang="en-US"/>
          </a:p>
          <a:p>
            <a:endParaRPr lang="en-US"/>
          </a:p>
          <a:p>
            <a:r>
              <a:rPr lang="en-US"/>
              <a:t>Benefits of group therapy:</a:t>
            </a:r>
          </a:p>
          <a:p>
            <a:endParaRPr lang="en-US" b="1"/>
          </a:p>
          <a:p>
            <a:pPr marL="285750" indent="-285750">
              <a:buFont typeface="Arial"/>
              <a:buChar char="•"/>
            </a:pPr>
            <a:r>
              <a:rPr lang="en-US" b="1"/>
              <a:t>Peer Support and Accountability:</a:t>
            </a:r>
            <a:r>
              <a:rPr lang="en-US"/>
              <a:t> A sense of understanding from others going through similar experiences.</a:t>
            </a:r>
          </a:p>
          <a:p>
            <a:pPr marL="285750" indent="-285750">
              <a:buFont typeface="Arial"/>
              <a:buChar char="•"/>
            </a:pPr>
            <a:r>
              <a:rPr lang="en-US" b="1"/>
              <a:t>Accountability and Modeling:</a:t>
            </a:r>
            <a:r>
              <a:rPr lang="en-US"/>
              <a:t> </a:t>
            </a:r>
            <a:r>
              <a:rPr lang="en-US">
                <a:ea typeface="+mn-lt"/>
                <a:cs typeface="+mn-lt"/>
              </a:rPr>
              <a:t>Seeing peers make progress in recovery can inspire hope and motivation. Clients can learn practical coping skills from others who may be further along in their sobriety journey.</a:t>
            </a:r>
            <a:endParaRPr lang="en-US"/>
          </a:p>
          <a:p>
            <a:pPr marL="285750" indent="-285750">
              <a:buFont typeface="Arial"/>
              <a:buChar char="•"/>
            </a:pPr>
            <a:r>
              <a:rPr lang="en-US" b="1"/>
              <a:t>Safe Space:</a:t>
            </a:r>
            <a:r>
              <a:rPr lang="en-US">
                <a:ea typeface="+mn-lt"/>
                <a:cs typeface="+mn-lt"/>
              </a:rPr>
              <a:t> Provides a supportive environment to process emotions, triggers, and relapses without judgment, helping clients develop trust and emotional openness.</a:t>
            </a:r>
            <a:endParaRPr lang="en-US"/>
          </a:p>
          <a:p>
            <a:pPr marL="285750" indent="-285750">
              <a:buFont typeface="Arial"/>
              <a:buChar char="•"/>
            </a:pPr>
            <a:endParaRPr lang="en-US"/>
          </a:p>
          <a:p>
            <a:r>
              <a:rPr lang="en-US"/>
              <a:t>Interventions: </a:t>
            </a:r>
          </a:p>
          <a:p>
            <a:pPr marL="285750" indent="-285750">
              <a:buFont typeface="Arial"/>
              <a:buChar char="•"/>
            </a:pPr>
            <a:r>
              <a:rPr lang="en-US"/>
              <a:t>Relapse Prevention Groups</a:t>
            </a:r>
          </a:p>
          <a:p>
            <a:pPr marL="285750" indent="-285750">
              <a:buFont typeface="Arial"/>
              <a:buChar char="•"/>
            </a:pPr>
            <a:r>
              <a:rPr lang="en-US"/>
              <a:t>Support Groups</a:t>
            </a:r>
          </a:p>
          <a:p>
            <a:pPr marL="285750" indent="-285750">
              <a:buFont typeface="Arial"/>
              <a:buChar char="•"/>
            </a:pPr>
            <a:r>
              <a:rPr lang="en-US"/>
              <a:t>CBT and DBT Groups</a:t>
            </a:r>
          </a:p>
          <a:p>
            <a:endParaRPr lang="en-US"/>
          </a:p>
          <a:p>
            <a:endParaRPr lang="en-US"/>
          </a:p>
          <a:p>
            <a:pPr marL="285750" indent="-285750">
              <a:buFont typeface="Arial"/>
              <a:buChar char="•"/>
            </a:pPr>
            <a:endParaRPr lang="en-US"/>
          </a:p>
          <a:p>
            <a:endParaRPr lang="en-US"/>
          </a:p>
          <a:p>
            <a:pPr marL="285750" indent="-285750">
              <a:buFont typeface="Arial"/>
              <a:buChar char="•"/>
            </a:pPr>
            <a:endParaRPr lang="en-US"/>
          </a:p>
        </p:txBody>
      </p:sp>
    </p:spTree>
    <p:extLst>
      <p:ext uri="{BB962C8B-B14F-4D97-AF65-F5344CB8AC3E}">
        <p14:creationId xmlns:p14="http://schemas.microsoft.com/office/powerpoint/2010/main" val="578108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AF1149-9CB4-24E4-9051-7C44B26087B6}"/>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2F226DF0-09E7-B3C2-3FF4-4CAAD2DE69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CCC2217-1F64-9CEE-D5BB-5176FE6F7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50D2B72-1C59-0E7F-990F-0C50CB4565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2A33B64-3D56-27D8-1418-77DABE11A6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7A9464C-FD73-45BF-1579-F9379296C3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6FF8FB-829F-01B1-6E3C-D183B8B712E1}"/>
              </a:ext>
            </a:extLst>
          </p:cNvPr>
          <p:cNvSpPr>
            <a:spLocks noGrp="1"/>
          </p:cNvSpPr>
          <p:nvPr>
            <p:ph type="title"/>
          </p:nvPr>
        </p:nvSpPr>
        <p:spPr>
          <a:xfrm>
            <a:off x="1371599" y="294538"/>
            <a:ext cx="9895951" cy="1033669"/>
          </a:xfrm>
        </p:spPr>
        <p:txBody>
          <a:bodyPr>
            <a:normAutofit fontScale="90000"/>
          </a:bodyPr>
          <a:lstStyle/>
          <a:p>
            <a:pPr algn="ctr"/>
            <a:r>
              <a:rPr lang="en-US" sz="3600">
                <a:solidFill>
                  <a:srgbClr val="FFFFFF"/>
                </a:solidFill>
              </a:rPr>
              <a:t>Mental Health Interventions &amp; Techniques: </a:t>
            </a:r>
            <a:br>
              <a:rPr lang="en-US" sz="3600">
                <a:solidFill>
                  <a:srgbClr val="FFFFFF"/>
                </a:solidFill>
              </a:rPr>
            </a:br>
            <a:r>
              <a:rPr lang="en-US" sz="3600">
                <a:solidFill>
                  <a:srgbClr val="FFFFFF"/>
                </a:solidFill>
              </a:rPr>
              <a:t>Individual Therapy</a:t>
            </a:r>
          </a:p>
        </p:txBody>
      </p:sp>
      <p:sp>
        <p:nvSpPr>
          <p:cNvPr id="29" name="Content Placeholder 2">
            <a:extLst>
              <a:ext uri="{FF2B5EF4-FFF2-40B4-BE49-F238E27FC236}">
                <a16:creationId xmlns:a16="http://schemas.microsoft.com/office/drawing/2014/main" id="{6B6A96B3-4D04-4D39-C735-51F61FB79450}"/>
              </a:ext>
            </a:extLst>
          </p:cNvPr>
          <p:cNvSpPr>
            <a:spLocks noGrp="1"/>
          </p:cNvSpPr>
          <p:nvPr>
            <p:ph idx="1"/>
          </p:nvPr>
        </p:nvSpPr>
        <p:spPr>
          <a:xfrm>
            <a:off x="1053547" y="1827867"/>
            <a:ext cx="9724031" cy="3683358"/>
          </a:xfrm>
        </p:spPr>
        <p:txBody>
          <a:bodyPr anchor="ctr">
            <a:normAutofit/>
          </a:bodyPr>
          <a:lstStyle/>
          <a:p>
            <a:endParaRPr lang="en-US" sz="2000"/>
          </a:p>
          <a:p>
            <a:endParaRPr lang="en-US" sz="2000"/>
          </a:p>
        </p:txBody>
      </p:sp>
      <p:sp>
        <p:nvSpPr>
          <p:cNvPr id="4" name="TextBox 3">
            <a:extLst>
              <a:ext uri="{FF2B5EF4-FFF2-40B4-BE49-F238E27FC236}">
                <a16:creationId xmlns:a16="http://schemas.microsoft.com/office/drawing/2014/main" id="{FE695A25-670D-6EB4-F56E-8E880AE214BD}"/>
              </a:ext>
            </a:extLst>
          </p:cNvPr>
          <p:cNvSpPr txBox="1"/>
          <p:nvPr/>
        </p:nvSpPr>
        <p:spPr>
          <a:xfrm>
            <a:off x="138545" y="1731818"/>
            <a:ext cx="11845636" cy="53245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Individual Therapy: </a:t>
            </a:r>
            <a:r>
              <a:rPr lang="en-US">
                <a:ea typeface="+mn-lt"/>
                <a:cs typeface="+mn-lt"/>
              </a:rPr>
              <a:t>A form of treatment where the client can meet one-on-one with a licensed counselor / clinician who  promotes healing and fosters a therapeutic environment and space that focuses on exploring thoughts, emotions, and behaviors to promote personal growth, coping skills, and overall emotional well-being.</a:t>
            </a:r>
          </a:p>
          <a:p>
            <a:endParaRPr lang="en-US"/>
          </a:p>
          <a:p>
            <a:r>
              <a:rPr lang="en-US"/>
              <a:t>Benefits of individual therapy:</a:t>
            </a:r>
          </a:p>
          <a:p>
            <a:pPr marL="285750" indent="-285750">
              <a:buFont typeface="Arial"/>
              <a:buChar char="•"/>
            </a:pPr>
            <a:r>
              <a:rPr lang="en-US" b="1"/>
              <a:t>Personalized Support:</a:t>
            </a:r>
            <a:r>
              <a:rPr lang="en-US"/>
              <a:t> </a:t>
            </a:r>
            <a:r>
              <a:rPr lang="en-US">
                <a:ea typeface="+mn-lt"/>
                <a:cs typeface="+mn-lt"/>
              </a:rPr>
              <a:t>Professional support that focuses on the client’s unique experiences that provides understanding, validation, and guidance to help promote personal growth and recovery.</a:t>
            </a:r>
          </a:p>
          <a:p>
            <a:pPr marL="285750" indent="-285750">
              <a:buFont typeface="Arial"/>
              <a:buChar char="•"/>
            </a:pPr>
            <a:r>
              <a:rPr lang="en-US" b="1">
                <a:ea typeface="+mn-lt"/>
                <a:cs typeface="+mn-lt"/>
              </a:rPr>
              <a:t>Coping Skill Building and Motivation:</a:t>
            </a:r>
            <a:r>
              <a:rPr lang="en-US">
                <a:ea typeface="+mn-lt"/>
                <a:cs typeface="+mn-lt"/>
              </a:rPr>
              <a:t> Clients learn coping skills to help manage difficult or uncertain challenges in their daily lives while also reinforcing motivation by recognizing their own personal achievements in their recovery journey in individual therapy. </a:t>
            </a:r>
          </a:p>
          <a:p>
            <a:pPr marL="285750" indent="-285750">
              <a:buFont typeface="Arial"/>
              <a:buChar char="•"/>
            </a:pPr>
            <a:endParaRPr lang="en-US" sz="1600">
              <a:latin typeface="Aptos" panose="02110004020202020204"/>
              <a:ea typeface="+mn-lt"/>
              <a:cs typeface="+mn-lt"/>
            </a:endParaRPr>
          </a:p>
          <a:p>
            <a:r>
              <a:rPr lang="en-US">
                <a:latin typeface="Aptos" panose="02110004020202020204"/>
                <a:ea typeface="+mn-lt"/>
                <a:cs typeface="+mn-lt"/>
              </a:rPr>
              <a:t>Interventions:</a:t>
            </a:r>
          </a:p>
          <a:p>
            <a:pPr marL="285750" indent="-285750">
              <a:buFont typeface="Arial"/>
              <a:buChar char="•"/>
            </a:pPr>
            <a:r>
              <a:rPr lang="en-US">
                <a:latin typeface="Aptos" panose="02110004020202020204"/>
                <a:ea typeface="+mn-lt"/>
                <a:cs typeface="+mn-lt"/>
              </a:rPr>
              <a:t>Cognitive Behavioral Therapy</a:t>
            </a:r>
          </a:p>
          <a:p>
            <a:pPr marL="285750" indent="-285750">
              <a:buFont typeface="Arial"/>
              <a:buChar char="•"/>
            </a:pPr>
            <a:r>
              <a:rPr lang="en-US">
                <a:latin typeface="Aptos" panose="02110004020202020204"/>
                <a:ea typeface="+mn-lt"/>
                <a:cs typeface="+mn-lt"/>
              </a:rPr>
              <a:t>Dialectical Behavioral Therapy </a:t>
            </a:r>
          </a:p>
          <a:p>
            <a:pPr marL="285750" indent="-285750">
              <a:buFont typeface="Arial"/>
              <a:buChar char="•"/>
            </a:pPr>
            <a:r>
              <a:rPr lang="en-US">
                <a:latin typeface="Aptos" panose="02110004020202020204"/>
                <a:ea typeface="+mn-lt"/>
                <a:cs typeface="+mn-lt"/>
              </a:rPr>
              <a:t>EMDR - </a:t>
            </a:r>
            <a:r>
              <a:rPr lang="en-US">
                <a:solidFill>
                  <a:srgbClr val="161A19"/>
                </a:solidFill>
                <a:latin typeface="Aptos" panose="02110004020202020204"/>
                <a:ea typeface="+mn-lt"/>
                <a:cs typeface="+mn-lt"/>
              </a:rPr>
              <a:t> By targeting the underlying traumatic experiences that often contribute to substance abuse, EMDR aims to alleviate the psychological distress that fuels addiction</a:t>
            </a:r>
            <a:endParaRPr lang="en-US">
              <a:solidFill>
                <a:srgbClr val="000000"/>
              </a:solidFill>
              <a:latin typeface="Aptos"/>
            </a:endParaRPr>
          </a:p>
          <a:p>
            <a:pPr marL="285750" indent="-285750">
              <a:buFont typeface="Arial"/>
              <a:buChar char="•"/>
            </a:pPr>
            <a:endParaRPr lang="en-US"/>
          </a:p>
          <a:p>
            <a:endParaRPr lang="en-US"/>
          </a:p>
          <a:p>
            <a:pPr marL="285750" indent="-285750">
              <a:buFont typeface="Arial"/>
              <a:buChar char="•"/>
            </a:pPr>
            <a:endParaRPr lang="en-US"/>
          </a:p>
        </p:txBody>
      </p:sp>
    </p:spTree>
    <p:extLst>
      <p:ext uri="{BB962C8B-B14F-4D97-AF65-F5344CB8AC3E}">
        <p14:creationId xmlns:p14="http://schemas.microsoft.com/office/powerpoint/2010/main" val="33397141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A17835-4093-1917-28C6-FFE70811E63D}"/>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F96B9DB8-E9E4-914A-5869-E140EC0089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EA1B8A-FE7C-9A16-8859-12C8372006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8ACACE3-D271-F28E-4E57-3CAC9803DC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7F91AC7-0EB3-7BCB-72D6-A3D656BA9C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016747-A4AF-F594-358D-E54BFC91035D}"/>
              </a:ext>
            </a:extLst>
          </p:cNvPr>
          <p:cNvSpPr>
            <a:spLocks noGrp="1"/>
          </p:cNvSpPr>
          <p:nvPr>
            <p:ph type="title"/>
          </p:nvPr>
        </p:nvSpPr>
        <p:spPr>
          <a:xfrm>
            <a:off x="1371599" y="294538"/>
            <a:ext cx="9895951" cy="1033669"/>
          </a:xfrm>
        </p:spPr>
        <p:txBody>
          <a:bodyPr>
            <a:normAutofit fontScale="90000"/>
          </a:bodyPr>
          <a:lstStyle/>
          <a:p>
            <a:pPr algn="ctr"/>
            <a:r>
              <a:rPr lang="en-US" sz="3600">
                <a:solidFill>
                  <a:srgbClr val="FFFFFF"/>
                </a:solidFill>
              </a:rPr>
              <a:t>Mental Health Interventions &amp; Techniques: </a:t>
            </a:r>
            <a:br>
              <a:rPr lang="en-US" sz="3600"/>
            </a:br>
            <a:r>
              <a:rPr lang="en-US" sz="3600">
                <a:solidFill>
                  <a:srgbClr val="FFFFFF"/>
                </a:solidFill>
              </a:rPr>
              <a:t>Psychiatric Medication Management</a:t>
            </a:r>
          </a:p>
        </p:txBody>
      </p:sp>
      <p:sp>
        <p:nvSpPr>
          <p:cNvPr id="6" name="Content Placeholder 5">
            <a:extLst>
              <a:ext uri="{FF2B5EF4-FFF2-40B4-BE49-F238E27FC236}">
                <a16:creationId xmlns:a16="http://schemas.microsoft.com/office/drawing/2014/main" id="{B8941C3E-296A-78CD-9605-DFA95BBF253E}"/>
              </a:ext>
            </a:extLst>
          </p:cNvPr>
          <p:cNvSpPr>
            <a:spLocks noGrp="1"/>
          </p:cNvSpPr>
          <p:nvPr>
            <p:ph idx="1"/>
          </p:nvPr>
        </p:nvSpPr>
        <p:spPr>
          <a:xfrm>
            <a:off x="23650" y="1738040"/>
            <a:ext cx="12162218" cy="5052026"/>
          </a:xfrm>
        </p:spPr>
        <p:txBody>
          <a:bodyPr vert="horz" lIns="91440" tIns="45720" rIns="91440" bIns="45720" rtlCol="0" anchor="t">
            <a:noAutofit/>
          </a:bodyPr>
          <a:lstStyle/>
          <a:p>
            <a:pPr marL="0" indent="0">
              <a:lnSpc>
                <a:spcPct val="100000"/>
              </a:lnSpc>
              <a:buNone/>
            </a:pPr>
            <a:r>
              <a:rPr lang="en-US" sz="1600"/>
              <a:t>Psychiatric Medication Management: A treatment approach where clients meet with a licensed psychiatrist or nurse practitioner to assess, prescribe, and monitor medications that support mental health, manage substance or alcohol use, monitor for any withdrawal symptoms and promote overall stability.</a:t>
            </a:r>
          </a:p>
          <a:p>
            <a:pPr marL="0" indent="0">
              <a:lnSpc>
                <a:spcPct val="100000"/>
              </a:lnSpc>
              <a:buNone/>
            </a:pPr>
            <a:r>
              <a:rPr lang="en-US" sz="1600"/>
              <a:t>Benefits of Psychiatric Medication Management:</a:t>
            </a:r>
          </a:p>
          <a:p>
            <a:pPr marL="285750" indent="0">
              <a:lnSpc>
                <a:spcPct val="100000"/>
              </a:lnSpc>
            </a:pPr>
            <a:r>
              <a:rPr lang="en-US" sz="1600" b="1"/>
              <a:t>Symptom and Craving Management:</a:t>
            </a:r>
            <a:r>
              <a:rPr lang="en-US" sz="1600"/>
              <a:t> Helps reduce mental health symptoms and manage cravings associated with substance or alcohol use. </a:t>
            </a:r>
          </a:p>
          <a:p>
            <a:pPr marL="285750" indent="0">
              <a:lnSpc>
                <a:spcPct val="100000"/>
              </a:lnSpc>
            </a:pPr>
            <a:r>
              <a:rPr lang="en-US" sz="1600" b="1"/>
              <a:t>Collaborative Care:</a:t>
            </a:r>
            <a:r>
              <a:rPr lang="en-US" sz="1600"/>
              <a:t> Encourages coordination between prescribers, therapists, and other providers for comprehensive treatment. </a:t>
            </a:r>
          </a:p>
          <a:p>
            <a:pPr marL="285750" indent="0">
              <a:lnSpc>
                <a:spcPct val="100000"/>
              </a:lnSpc>
            </a:pPr>
            <a:r>
              <a:rPr lang="en-US" sz="1600" b="1"/>
              <a:t>Education and Empowerment:</a:t>
            </a:r>
            <a:r>
              <a:rPr lang="en-US" sz="1600"/>
              <a:t> Clients learn about their medications, side effects, and the importance of consistency to support recovery.</a:t>
            </a:r>
          </a:p>
          <a:p>
            <a:pPr indent="0">
              <a:lnSpc>
                <a:spcPct val="100000"/>
              </a:lnSpc>
              <a:buNone/>
            </a:pPr>
            <a:r>
              <a:rPr lang="en-US" sz="1600">
                <a:ea typeface="+mn-lt"/>
                <a:cs typeface="+mn-lt"/>
              </a:rPr>
              <a:t>Interventions:</a:t>
            </a:r>
            <a:endParaRPr lang="en-US" sz="1600"/>
          </a:p>
          <a:p>
            <a:pPr indent="0">
              <a:lnSpc>
                <a:spcPct val="100000"/>
              </a:lnSpc>
              <a:buFont typeface="Arial"/>
              <a:buChar char="•"/>
            </a:pPr>
            <a:r>
              <a:rPr lang="en-US" sz="1600" b="1">
                <a:ea typeface="+mn-lt"/>
                <a:cs typeface="+mn-lt"/>
              </a:rPr>
              <a:t>Medication Evaluation and Monitoring</a:t>
            </a:r>
            <a:endParaRPr lang="en-US" sz="1600"/>
          </a:p>
          <a:p>
            <a:pPr indent="0">
              <a:lnSpc>
                <a:spcPct val="100000"/>
              </a:lnSpc>
              <a:buFont typeface="Arial"/>
              <a:buChar char="•"/>
            </a:pPr>
            <a:r>
              <a:rPr lang="en-US" sz="1600" b="1">
                <a:ea typeface="+mn-lt"/>
                <a:cs typeface="+mn-lt"/>
              </a:rPr>
              <a:t>Psychoeducation on Medication</a:t>
            </a:r>
            <a:endParaRPr lang="en-US" sz="1600"/>
          </a:p>
          <a:p>
            <a:pPr indent="0">
              <a:lnSpc>
                <a:spcPct val="100000"/>
              </a:lnSpc>
              <a:buFont typeface="Arial"/>
              <a:buChar char="•"/>
            </a:pPr>
            <a:r>
              <a:rPr lang="en-US" sz="1600" b="1">
                <a:ea typeface="+mn-lt"/>
                <a:cs typeface="+mn-lt"/>
              </a:rPr>
              <a:t>Integrated Care Approach –</a:t>
            </a:r>
            <a:r>
              <a:rPr lang="en-US" sz="1600">
                <a:ea typeface="+mn-lt"/>
                <a:cs typeface="+mn-lt"/>
              </a:rPr>
              <a:t> Combines medication with therapy and support services to promote long-term recovery and sobriety and emotional wellness.</a:t>
            </a:r>
            <a:endParaRPr lang="en-US" sz="1600"/>
          </a:p>
          <a:p>
            <a:pPr marL="0" indent="0">
              <a:lnSpc>
                <a:spcPct val="100000"/>
              </a:lnSpc>
              <a:buNone/>
            </a:pPr>
            <a:endParaRPr lang="en-US" sz="1600"/>
          </a:p>
          <a:p>
            <a:pPr marL="0" indent="0">
              <a:buNone/>
            </a:pPr>
            <a:endParaRPr lang="en-US" sz="1600"/>
          </a:p>
          <a:p>
            <a:pPr marL="0" indent="0">
              <a:buNone/>
            </a:pPr>
            <a:endParaRPr lang="en-US" sz="1800"/>
          </a:p>
          <a:p>
            <a:pPr marL="0" indent="0">
              <a:buNone/>
            </a:pPr>
            <a:endParaRPr lang="en-US" sz="1800"/>
          </a:p>
          <a:p>
            <a:pPr marL="0" indent="0">
              <a:buNone/>
            </a:pPr>
            <a:endParaRPr lang="en-US"/>
          </a:p>
        </p:txBody>
      </p:sp>
    </p:spTree>
    <p:extLst>
      <p:ext uri="{BB962C8B-B14F-4D97-AF65-F5344CB8AC3E}">
        <p14:creationId xmlns:p14="http://schemas.microsoft.com/office/powerpoint/2010/main" val="694877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0F1DA21-9C3F-43D7-FC9D-717E163A5129}"/>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B941D95E-F3AB-051A-86B6-340848A6B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F8EFCCDD-D898-F568-F93E-4BA227BBBB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8557232-7F58-7D38-C7C9-2907E5CFDD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42D4516-ED44-7AE3-BCF1-54C27B2840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EFDB940-18EC-4AF9-11A4-7F8D6F4DED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1EA764-E786-656C-0747-204A64B83D45}"/>
              </a:ext>
            </a:extLst>
          </p:cNvPr>
          <p:cNvSpPr>
            <a:spLocks noGrp="1"/>
          </p:cNvSpPr>
          <p:nvPr>
            <p:ph type="title"/>
          </p:nvPr>
        </p:nvSpPr>
        <p:spPr>
          <a:xfrm>
            <a:off x="1371599" y="294538"/>
            <a:ext cx="9895951" cy="1033669"/>
          </a:xfrm>
        </p:spPr>
        <p:txBody>
          <a:bodyPr>
            <a:normAutofit fontScale="90000"/>
          </a:bodyPr>
          <a:lstStyle/>
          <a:p>
            <a:pPr algn="ctr"/>
            <a:r>
              <a:rPr lang="en-US" sz="3600">
                <a:solidFill>
                  <a:srgbClr val="FFFFFF"/>
                </a:solidFill>
              </a:rPr>
              <a:t>Mental Health Interventions &amp; Techniques: </a:t>
            </a:r>
            <a:br>
              <a:rPr lang="en-US" sz="3600"/>
            </a:br>
            <a:r>
              <a:rPr lang="en-US" sz="3600">
                <a:solidFill>
                  <a:srgbClr val="FFFFFF"/>
                </a:solidFill>
              </a:rPr>
              <a:t>Psychoeducation</a:t>
            </a:r>
          </a:p>
        </p:txBody>
      </p:sp>
      <p:sp>
        <p:nvSpPr>
          <p:cNvPr id="29" name="Content Placeholder 2">
            <a:extLst>
              <a:ext uri="{FF2B5EF4-FFF2-40B4-BE49-F238E27FC236}">
                <a16:creationId xmlns:a16="http://schemas.microsoft.com/office/drawing/2014/main" id="{E8FF48A9-C398-73FA-B6CE-DCC4BFF2C521}"/>
              </a:ext>
            </a:extLst>
          </p:cNvPr>
          <p:cNvSpPr>
            <a:spLocks noGrp="1"/>
          </p:cNvSpPr>
          <p:nvPr>
            <p:ph idx="1"/>
          </p:nvPr>
        </p:nvSpPr>
        <p:spPr>
          <a:xfrm>
            <a:off x="1053547" y="1827867"/>
            <a:ext cx="9724031" cy="3683358"/>
          </a:xfrm>
        </p:spPr>
        <p:txBody>
          <a:bodyPr anchor="ctr">
            <a:normAutofit/>
          </a:bodyPr>
          <a:lstStyle/>
          <a:p>
            <a:endParaRPr lang="en-US" sz="2000"/>
          </a:p>
          <a:p>
            <a:endParaRPr lang="en-US" sz="2000"/>
          </a:p>
        </p:txBody>
      </p:sp>
      <p:sp>
        <p:nvSpPr>
          <p:cNvPr id="4" name="TextBox 3">
            <a:extLst>
              <a:ext uri="{FF2B5EF4-FFF2-40B4-BE49-F238E27FC236}">
                <a16:creationId xmlns:a16="http://schemas.microsoft.com/office/drawing/2014/main" id="{E640F314-2118-1E02-746A-C413607604EB}"/>
              </a:ext>
            </a:extLst>
          </p:cNvPr>
          <p:cNvSpPr txBox="1"/>
          <p:nvPr/>
        </p:nvSpPr>
        <p:spPr>
          <a:xfrm>
            <a:off x="138545" y="1731818"/>
            <a:ext cx="11845636"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ea typeface="+mn-lt"/>
                <a:cs typeface="+mn-lt"/>
              </a:rPr>
              <a:t>Psychoeducation: Opportunity for clients and at times their families and supports are provided with information about mental health, substance or alcohol use, and recovery strategies to increase understanding and promote healthier decision-making to promote sobriety.</a:t>
            </a:r>
            <a:endParaRPr lang="en-US"/>
          </a:p>
          <a:p>
            <a:endParaRPr lang="en-US"/>
          </a:p>
          <a:p>
            <a:r>
              <a:rPr lang="en-US">
                <a:ea typeface="+mn-lt"/>
                <a:cs typeface="+mn-lt"/>
              </a:rPr>
              <a:t>Benefits of Psychoeducation:</a:t>
            </a:r>
            <a:endParaRPr lang="en-US"/>
          </a:p>
          <a:p>
            <a:pPr marL="285750" indent="-285750">
              <a:buFont typeface="Arial"/>
              <a:buChar char="•"/>
            </a:pPr>
            <a:r>
              <a:rPr lang="en-US" b="1">
                <a:ea typeface="+mn-lt"/>
                <a:cs typeface="+mn-lt"/>
              </a:rPr>
              <a:t>Knowledge and Awareness:</a:t>
            </a:r>
            <a:r>
              <a:rPr lang="en-US">
                <a:ea typeface="+mn-lt"/>
                <a:cs typeface="+mn-lt"/>
              </a:rPr>
              <a:t> Helps clients understand their disorder , triggers, and the effects of substance or alcohol use.</a:t>
            </a:r>
          </a:p>
          <a:p>
            <a:pPr marL="285750" indent="-285750">
              <a:buFont typeface="Arial"/>
              <a:buChar char="•"/>
            </a:pPr>
            <a:r>
              <a:rPr lang="en-US" b="1">
                <a:ea typeface="+mn-lt"/>
                <a:cs typeface="+mn-lt"/>
              </a:rPr>
              <a:t>Improved Coping Skills:</a:t>
            </a:r>
            <a:r>
              <a:rPr lang="en-US">
                <a:ea typeface="+mn-lt"/>
                <a:cs typeface="+mn-lt"/>
              </a:rPr>
              <a:t> Teaches strategies to manage symptoms, cravings, and high-risk situations.</a:t>
            </a:r>
            <a:endParaRPr lang="en-US"/>
          </a:p>
          <a:p>
            <a:pPr marL="285750" indent="-285750">
              <a:buFont typeface="Arial"/>
              <a:buChar char="•"/>
            </a:pPr>
            <a:r>
              <a:rPr lang="en-US" b="1">
                <a:ea typeface="+mn-lt"/>
                <a:cs typeface="+mn-lt"/>
              </a:rPr>
              <a:t>Family and Social Support:</a:t>
            </a:r>
            <a:r>
              <a:rPr lang="en-US">
                <a:ea typeface="+mn-lt"/>
                <a:cs typeface="+mn-lt"/>
              </a:rPr>
              <a:t> Educates families to provide supportive, informed care and reduces stigma.</a:t>
            </a:r>
            <a:endParaRPr lang="en-US"/>
          </a:p>
          <a:p>
            <a:endParaRPr lang="en-US"/>
          </a:p>
          <a:p>
            <a:r>
              <a:rPr lang="en-US" b="1">
                <a:ea typeface="+mn-lt"/>
                <a:cs typeface="+mn-lt"/>
              </a:rPr>
              <a:t>Interventions:</a:t>
            </a:r>
            <a:endParaRPr lang="en-US"/>
          </a:p>
          <a:p>
            <a:pPr marL="285750" indent="-285750">
              <a:buFont typeface="Arial"/>
              <a:buChar char="•"/>
            </a:pPr>
            <a:r>
              <a:rPr lang="en-US" b="1">
                <a:ea typeface="+mn-lt"/>
                <a:cs typeface="+mn-lt"/>
              </a:rPr>
              <a:t>Workshops and Educational Sessions:</a:t>
            </a:r>
            <a:r>
              <a:rPr lang="en-US">
                <a:ea typeface="+mn-lt"/>
                <a:cs typeface="+mn-lt"/>
              </a:rPr>
              <a:t> Focused on understanding addiction, mental health, and recovery.</a:t>
            </a:r>
            <a:endParaRPr lang="en-US"/>
          </a:p>
          <a:p>
            <a:pPr marL="285750" indent="-285750">
              <a:buFont typeface="Arial"/>
              <a:buChar char="•"/>
            </a:pPr>
            <a:r>
              <a:rPr lang="en-US" b="1">
                <a:ea typeface="+mn-lt"/>
                <a:cs typeface="+mn-lt"/>
              </a:rPr>
              <a:t>Relapse Prevention Education –</a:t>
            </a:r>
            <a:r>
              <a:rPr lang="en-US">
                <a:ea typeface="+mn-lt"/>
                <a:cs typeface="+mn-lt"/>
              </a:rPr>
              <a:t> Teaches clients to be able to identify their triggers and implement strategies to maintain sobriety.</a:t>
            </a:r>
            <a:endParaRPr lang="en-US"/>
          </a:p>
          <a:p>
            <a:endParaRPr lang="en-US"/>
          </a:p>
          <a:p>
            <a:endParaRPr lang="en-US"/>
          </a:p>
          <a:p>
            <a:endParaRPr lang="en-US"/>
          </a:p>
        </p:txBody>
      </p:sp>
    </p:spTree>
    <p:extLst>
      <p:ext uri="{BB962C8B-B14F-4D97-AF65-F5344CB8AC3E}">
        <p14:creationId xmlns:p14="http://schemas.microsoft.com/office/powerpoint/2010/main" val="1922621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D98585-5EF6-F48C-BD0F-334319A400E7}"/>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AB76B7D-EFDE-C5BE-8399-C5EB3A89F7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BC387BF6-49FC-3FAD-9E79-87B0736CDE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A5ECDE96-5809-6246-A1AD-834CA656B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54F9886B-F4F6-6DEA-7BA4-74E3FCECD8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3281102-0A66-D8AC-DB86-7676E5E9A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27B612A-4952-27B3-D5C3-F26E67AD07D6}"/>
              </a:ext>
            </a:extLst>
          </p:cNvPr>
          <p:cNvSpPr>
            <a:spLocks noGrp="1"/>
          </p:cNvSpPr>
          <p:nvPr>
            <p:ph type="title"/>
          </p:nvPr>
        </p:nvSpPr>
        <p:spPr>
          <a:xfrm>
            <a:off x="1371599" y="294538"/>
            <a:ext cx="9895951" cy="1033669"/>
          </a:xfrm>
        </p:spPr>
        <p:txBody>
          <a:bodyPr>
            <a:normAutofit/>
          </a:bodyPr>
          <a:lstStyle/>
          <a:p>
            <a:pPr algn="ctr"/>
            <a:r>
              <a:rPr lang="en-US" sz="3600">
                <a:solidFill>
                  <a:srgbClr val="FFFFFF"/>
                </a:solidFill>
              </a:rPr>
              <a:t>Medical Community Integration: </a:t>
            </a:r>
          </a:p>
        </p:txBody>
      </p:sp>
      <p:sp>
        <p:nvSpPr>
          <p:cNvPr id="29" name="Content Placeholder 2">
            <a:extLst>
              <a:ext uri="{FF2B5EF4-FFF2-40B4-BE49-F238E27FC236}">
                <a16:creationId xmlns:a16="http://schemas.microsoft.com/office/drawing/2014/main" id="{9B1F4172-C747-A98B-7973-7074F295C573}"/>
              </a:ext>
            </a:extLst>
          </p:cNvPr>
          <p:cNvSpPr>
            <a:spLocks noGrp="1"/>
          </p:cNvSpPr>
          <p:nvPr>
            <p:ph idx="1"/>
          </p:nvPr>
        </p:nvSpPr>
        <p:spPr>
          <a:xfrm>
            <a:off x="1053547" y="1827867"/>
            <a:ext cx="9724031" cy="3683358"/>
          </a:xfrm>
        </p:spPr>
        <p:txBody>
          <a:bodyPr anchor="ctr">
            <a:normAutofit/>
          </a:bodyPr>
          <a:lstStyle/>
          <a:p>
            <a:endParaRPr lang="en-US" sz="2000"/>
          </a:p>
          <a:p>
            <a:endParaRPr lang="en-US" sz="2000"/>
          </a:p>
        </p:txBody>
      </p:sp>
      <p:sp>
        <p:nvSpPr>
          <p:cNvPr id="3" name="TextBox 2">
            <a:extLst>
              <a:ext uri="{FF2B5EF4-FFF2-40B4-BE49-F238E27FC236}">
                <a16:creationId xmlns:a16="http://schemas.microsoft.com/office/drawing/2014/main" id="{B95CB856-799A-BA0D-628C-8055ED7E54CB}"/>
              </a:ext>
            </a:extLst>
          </p:cNvPr>
          <p:cNvSpPr txBox="1"/>
          <p:nvPr/>
        </p:nvSpPr>
        <p:spPr>
          <a:xfrm>
            <a:off x="290811" y="1711739"/>
            <a:ext cx="11608904"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Purpose of Integration</a:t>
            </a:r>
          </a:p>
          <a:p>
            <a:pPr marL="285750" indent="-285750">
              <a:buFont typeface="Arial"/>
              <a:buChar char="•"/>
            </a:pPr>
            <a:r>
              <a:rPr lang="en-US"/>
              <a:t>Ensure clients receive coordinated behavioral and physical healthcare to support long-term recovery</a:t>
            </a:r>
          </a:p>
          <a:p>
            <a:pPr marL="285750" indent="-285750">
              <a:buFont typeface="Arial"/>
              <a:buChar char="•"/>
            </a:pPr>
            <a:r>
              <a:rPr lang="en-US"/>
              <a:t>Recognizing that untreated medical conditions and unmanaged withdrawal symptoms can limit engagement in counseling  and within the counseling space</a:t>
            </a:r>
          </a:p>
          <a:p>
            <a:pPr marL="285750" indent="-285750">
              <a:buFont typeface="Arial"/>
              <a:buChar char="•"/>
            </a:pPr>
            <a:endParaRPr lang="en-US"/>
          </a:p>
          <a:p>
            <a:r>
              <a:rPr lang="en-US"/>
              <a:t>Networking Opportunities</a:t>
            </a:r>
          </a:p>
          <a:p>
            <a:pPr marL="285750" indent="-285750">
              <a:buFont typeface="Arial"/>
              <a:buChar char="•"/>
            </a:pPr>
            <a:r>
              <a:rPr lang="en-US"/>
              <a:t>Primary Care providers- routine checkups, chronic condition management</a:t>
            </a:r>
          </a:p>
          <a:p>
            <a:pPr marL="285750" indent="-285750">
              <a:buFont typeface="Arial"/>
              <a:buChar char="•"/>
            </a:pPr>
            <a:r>
              <a:rPr lang="en-US"/>
              <a:t>Addiction Therapists-medication stabilization, monitoring and assessment assigning to ensure efficient and personalized care.</a:t>
            </a:r>
          </a:p>
          <a:p>
            <a:pPr marL="285750" indent="-285750">
              <a:buFont typeface="Arial"/>
              <a:buChar char="•"/>
            </a:pPr>
            <a:r>
              <a:rPr lang="en-US"/>
              <a:t>Psychiatrists/Prescribers- mental health medication management for co-</a:t>
            </a:r>
            <a:r>
              <a:rPr lang="en-US" err="1"/>
              <a:t>occuring</a:t>
            </a:r>
            <a:r>
              <a:rPr lang="en-US"/>
              <a:t> disorders</a:t>
            </a:r>
          </a:p>
          <a:p>
            <a:pPr marL="285750" indent="-285750">
              <a:buFont typeface="Arial"/>
              <a:buChar char="•"/>
            </a:pPr>
            <a:r>
              <a:rPr lang="en-US"/>
              <a:t>Hospitals/Detox Units- coordinated discharge planning to prevent relapse after </a:t>
            </a:r>
            <a:r>
              <a:rPr lang="en-US" err="1"/>
              <a:t>stablization</a:t>
            </a:r>
            <a:endParaRPr lang="en-US"/>
          </a:p>
          <a:p>
            <a:endParaRPr lang="en-US"/>
          </a:p>
          <a:p>
            <a:r>
              <a:rPr lang="en-US"/>
              <a:t>Collaboration Approach</a:t>
            </a:r>
          </a:p>
          <a:p>
            <a:pPr marL="285750" indent="-285750">
              <a:buFont typeface="Arial"/>
              <a:buChar char="•"/>
            </a:pPr>
            <a:r>
              <a:rPr lang="en-US"/>
              <a:t>Warm hand-offs to prevent clients from "falling through the cracks"  and staying true with treatment goals.</a:t>
            </a:r>
          </a:p>
          <a:p>
            <a:pPr marL="285750" indent="-285750">
              <a:buFont typeface="Arial"/>
              <a:buChar char="•"/>
            </a:pPr>
            <a:r>
              <a:rPr lang="en-US"/>
              <a:t>Shared treatment planning with signed releases for ROI's</a:t>
            </a:r>
          </a:p>
          <a:p>
            <a:pPr marL="285750" indent="-285750">
              <a:buFont typeface="Arial"/>
              <a:buChar char="•"/>
            </a:pPr>
            <a:r>
              <a:rPr lang="en-US"/>
              <a:t>Health and behavioral staff to meet in regular group </a:t>
            </a:r>
            <a:r>
              <a:rPr lang="en-US" err="1"/>
              <a:t>staffings</a:t>
            </a:r>
            <a:r>
              <a:rPr lang="en-US"/>
              <a:t> and supervision meetings.</a:t>
            </a:r>
          </a:p>
        </p:txBody>
      </p:sp>
    </p:spTree>
    <p:extLst>
      <p:ext uri="{BB962C8B-B14F-4D97-AF65-F5344CB8AC3E}">
        <p14:creationId xmlns:p14="http://schemas.microsoft.com/office/powerpoint/2010/main" val="3281818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C0DF747-BA96-7F9B-78C2-40B5EEAEF83D}"/>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7F4CC31-D2E0-FA8A-E0D7-9C77707730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A6A83417-52F7-75ED-D134-35C549E12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E47CA751-DE0E-1632-1886-2172E9318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B9CE87C-61F5-F48C-DA6B-001B60742B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E34A159-2CA2-1464-6357-67399282A6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72F862-6F09-6796-B3DB-C35C5A9991E8}"/>
              </a:ext>
            </a:extLst>
          </p:cNvPr>
          <p:cNvSpPr>
            <a:spLocks noGrp="1"/>
          </p:cNvSpPr>
          <p:nvPr>
            <p:ph type="title"/>
          </p:nvPr>
        </p:nvSpPr>
        <p:spPr>
          <a:xfrm>
            <a:off x="1371599" y="294538"/>
            <a:ext cx="9895951" cy="1033669"/>
          </a:xfrm>
        </p:spPr>
        <p:txBody>
          <a:bodyPr>
            <a:normAutofit/>
          </a:bodyPr>
          <a:lstStyle/>
          <a:p>
            <a:pPr algn="ctr"/>
            <a:r>
              <a:rPr lang="en-US" sz="3600">
                <a:solidFill>
                  <a:srgbClr val="FFFFFF"/>
                </a:solidFill>
              </a:rPr>
              <a:t>Medical Community Integration: </a:t>
            </a:r>
          </a:p>
        </p:txBody>
      </p:sp>
      <p:sp>
        <p:nvSpPr>
          <p:cNvPr id="4" name="Content Placeholder 3">
            <a:extLst>
              <a:ext uri="{FF2B5EF4-FFF2-40B4-BE49-F238E27FC236}">
                <a16:creationId xmlns:a16="http://schemas.microsoft.com/office/drawing/2014/main" id="{841D291D-9323-9885-1C06-DD7C921065AD}"/>
              </a:ext>
            </a:extLst>
          </p:cNvPr>
          <p:cNvSpPr>
            <a:spLocks noGrp="1"/>
          </p:cNvSpPr>
          <p:nvPr>
            <p:ph idx="1"/>
          </p:nvPr>
        </p:nvSpPr>
        <p:spPr>
          <a:xfrm>
            <a:off x="668867" y="1803047"/>
            <a:ext cx="10515600" cy="4351338"/>
          </a:xfrm>
        </p:spPr>
        <p:txBody>
          <a:bodyPr vert="horz" lIns="91440" tIns="45720" rIns="91440" bIns="45720" rtlCol="0" anchor="t">
            <a:normAutofit/>
          </a:bodyPr>
          <a:lstStyle/>
          <a:p>
            <a:pPr marL="0" indent="0">
              <a:buNone/>
            </a:pPr>
            <a:r>
              <a:rPr lang="en-US" sz="2000"/>
              <a:t>Medications Utilized in the Program:</a:t>
            </a:r>
          </a:p>
          <a:p>
            <a:pPr marL="0" indent="0">
              <a:buNone/>
            </a:pPr>
            <a:r>
              <a:rPr lang="en-US" sz="2000"/>
              <a:t>Suboxone</a:t>
            </a:r>
          </a:p>
          <a:p>
            <a:pPr marL="342900" indent="-342900"/>
            <a:r>
              <a:rPr lang="en-US" sz="2000"/>
              <a:t>Helps reduce cravings and withdrawal symptoms so clients can focus on daily functioning and treatment goals</a:t>
            </a:r>
          </a:p>
          <a:p>
            <a:pPr marL="0" indent="0">
              <a:buNone/>
            </a:pPr>
            <a:r>
              <a:rPr lang="en-US" sz="2000"/>
              <a:t>Methadone</a:t>
            </a:r>
          </a:p>
          <a:p>
            <a:pPr marL="342900" indent="-342900"/>
            <a:r>
              <a:rPr lang="en-US" sz="2000"/>
              <a:t>Provides a long-acting  stabilization option, especially for individuals with a long history of opioid use or significant physiological dependence.</a:t>
            </a:r>
          </a:p>
          <a:p>
            <a:pPr marL="0" indent="0">
              <a:buNone/>
            </a:pPr>
            <a:r>
              <a:rPr lang="en-US" sz="2000"/>
              <a:t>Vivitrol</a:t>
            </a:r>
          </a:p>
          <a:p>
            <a:pPr marL="342900" indent="-342900"/>
            <a:r>
              <a:rPr lang="en-US" sz="2000"/>
              <a:t>Blocks the effects of opioids and reduces alcohol cravings and supporting relapse prevention and long term maintenance </a:t>
            </a:r>
          </a:p>
          <a:p>
            <a:pPr marL="0" indent="0">
              <a:buNone/>
            </a:pPr>
            <a:endParaRPr lang="en-US" sz="2000"/>
          </a:p>
        </p:txBody>
      </p:sp>
    </p:spTree>
    <p:extLst>
      <p:ext uri="{BB962C8B-B14F-4D97-AF65-F5344CB8AC3E}">
        <p14:creationId xmlns:p14="http://schemas.microsoft.com/office/powerpoint/2010/main" val="3481890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6726125-2ECC-2FBA-E267-F1336F0166DE}"/>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165297D-0C72-E8A0-CA7A-FCBAE5A5CE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p>
        </p:txBody>
      </p:sp>
      <p:sp>
        <p:nvSpPr>
          <p:cNvPr id="25" name="Rectangle 24">
            <a:extLst>
              <a:ext uri="{FF2B5EF4-FFF2-40B4-BE49-F238E27FC236}">
                <a16:creationId xmlns:a16="http://schemas.microsoft.com/office/drawing/2014/main" id="{F3B54E6E-0877-EFF6-D93B-6407B3ABDD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8A99481-AC1B-4242-9E0C-F34F4AABA0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34B53EE-C854-CCE7-8ECF-8F93DA4D5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46636484-1FC6-74DC-982B-0E8F626184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3720731-5958-12AB-CA6E-B67FDC30B2A7}"/>
              </a:ext>
            </a:extLst>
          </p:cNvPr>
          <p:cNvSpPr>
            <a:spLocks noGrp="1"/>
          </p:cNvSpPr>
          <p:nvPr>
            <p:ph type="title"/>
          </p:nvPr>
        </p:nvSpPr>
        <p:spPr>
          <a:xfrm>
            <a:off x="1371599" y="294538"/>
            <a:ext cx="9895951" cy="1033669"/>
          </a:xfrm>
        </p:spPr>
        <p:txBody>
          <a:bodyPr>
            <a:normAutofit/>
          </a:bodyPr>
          <a:lstStyle/>
          <a:p>
            <a:pPr algn="ctr"/>
            <a:r>
              <a:rPr lang="en-US" sz="3600">
                <a:solidFill>
                  <a:srgbClr val="FFFFFF"/>
                </a:solidFill>
              </a:rPr>
              <a:t>Medical Community Integration: </a:t>
            </a:r>
          </a:p>
        </p:txBody>
      </p:sp>
      <p:sp>
        <p:nvSpPr>
          <p:cNvPr id="29" name="Content Placeholder 2">
            <a:extLst>
              <a:ext uri="{FF2B5EF4-FFF2-40B4-BE49-F238E27FC236}">
                <a16:creationId xmlns:a16="http://schemas.microsoft.com/office/drawing/2014/main" id="{3A8D90B9-875E-9139-F642-9B1924251255}"/>
              </a:ext>
            </a:extLst>
          </p:cNvPr>
          <p:cNvSpPr>
            <a:spLocks noGrp="1"/>
          </p:cNvSpPr>
          <p:nvPr>
            <p:ph idx="1"/>
          </p:nvPr>
        </p:nvSpPr>
        <p:spPr>
          <a:xfrm>
            <a:off x="1371599" y="2318197"/>
            <a:ext cx="9724031" cy="3683358"/>
          </a:xfrm>
        </p:spPr>
        <p:txBody>
          <a:bodyPr anchor="ctr">
            <a:normAutofit/>
          </a:bodyPr>
          <a:lstStyle/>
          <a:p>
            <a:endParaRPr lang="en-US" sz="2000"/>
          </a:p>
          <a:p>
            <a:endParaRPr lang="en-US" sz="2000"/>
          </a:p>
          <a:p>
            <a:endParaRPr lang="en-US" sz="2000"/>
          </a:p>
        </p:txBody>
      </p:sp>
      <p:sp>
        <p:nvSpPr>
          <p:cNvPr id="4" name="TextBox 3">
            <a:extLst>
              <a:ext uri="{FF2B5EF4-FFF2-40B4-BE49-F238E27FC236}">
                <a16:creationId xmlns:a16="http://schemas.microsoft.com/office/drawing/2014/main" id="{30325515-B660-47EB-D110-862CA32833D7}"/>
              </a:ext>
            </a:extLst>
          </p:cNvPr>
          <p:cNvSpPr txBox="1"/>
          <p:nvPr/>
        </p:nvSpPr>
        <p:spPr>
          <a:xfrm>
            <a:off x="454500" y="1717360"/>
            <a:ext cx="11601061"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Ongoing Health Monitoring </a:t>
            </a:r>
          </a:p>
          <a:p>
            <a:pPr marL="285750" indent="-285750">
              <a:buFont typeface="Arial"/>
              <a:buChar char="•"/>
            </a:pPr>
            <a:r>
              <a:rPr lang="en-US"/>
              <a:t>Full health assessments at intake and throughout care</a:t>
            </a:r>
          </a:p>
          <a:p>
            <a:pPr marL="285750" indent="-285750">
              <a:buFont typeface="Arial"/>
              <a:buChar char="•"/>
            </a:pPr>
            <a:r>
              <a:rPr lang="en-US"/>
              <a:t>Screenings provided for most major health issues and stabilization</a:t>
            </a:r>
          </a:p>
          <a:p>
            <a:pPr marL="285750" indent="-285750">
              <a:buFont typeface="Arial"/>
              <a:buChar char="•"/>
            </a:pPr>
            <a:r>
              <a:rPr lang="en-US"/>
              <a:t>Medication compliance monitoring and side-effect tracking.</a:t>
            </a:r>
          </a:p>
          <a:p>
            <a:pPr marL="285750" indent="-285750">
              <a:buFont typeface="Arial"/>
              <a:buChar char="•"/>
            </a:pPr>
            <a:endParaRPr lang="en-US"/>
          </a:p>
          <a:p>
            <a:r>
              <a:rPr lang="en-US"/>
              <a:t>Care Coordination Model</a:t>
            </a:r>
          </a:p>
          <a:p>
            <a:pPr marL="285750" indent="-285750">
              <a:buFont typeface="Arial"/>
              <a:buChar char="•"/>
            </a:pPr>
            <a:r>
              <a:rPr lang="en-US"/>
              <a:t>Ensure consistency across medical and behavioral services</a:t>
            </a:r>
          </a:p>
          <a:p>
            <a:pPr marL="285750" indent="-285750">
              <a:buFont typeface="Arial"/>
              <a:buChar char="•"/>
            </a:pPr>
            <a:r>
              <a:rPr lang="en-US"/>
              <a:t>Detect early warning signs of relapse or medical decline</a:t>
            </a:r>
          </a:p>
          <a:p>
            <a:pPr marL="285750" indent="-285750">
              <a:buFont typeface="Arial"/>
              <a:buChar char="•"/>
            </a:pPr>
            <a:r>
              <a:rPr lang="en-US"/>
              <a:t>Support transitions between detox, outpatient care, hospitalization and community reintegration.</a:t>
            </a:r>
          </a:p>
          <a:p>
            <a:pPr marL="285750" indent="-285750">
              <a:buFont typeface="Arial"/>
              <a:buChar char="•"/>
            </a:pPr>
            <a:r>
              <a:rPr lang="en-US"/>
              <a:t>Psychoeducation around medication expectations and relapse risk.</a:t>
            </a:r>
          </a:p>
          <a:p>
            <a:pPr marL="285750" indent="-285750">
              <a:buFont typeface="Arial"/>
              <a:buChar char="•"/>
            </a:pPr>
            <a:endParaRPr lang="en-US"/>
          </a:p>
          <a:p>
            <a:r>
              <a:rPr lang="en-US"/>
              <a:t>Core Rationale</a:t>
            </a:r>
          </a:p>
          <a:p>
            <a:pPr marL="285750" indent="-285750">
              <a:buFont typeface="Arial"/>
              <a:buChar char="•"/>
            </a:pPr>
            <a:r>
              <a:rPr lang="en-US"/>
              <a:t>When clients are medically stabilized and physically supported, they are more capable of emotional regulation, participation in therapy and sustaining long-term recovery.</a:t>
            </a:r>
          </a:p>
          <a:p>
            <a:endParaRPr lang="en-US"/>
          </a:p>
          <a:p>
            <a:pPr marL="285750" indent="-285750">
              <a:buFont typeface="Arial"/>
              <a:buChar char="•"/>
            </a:pPr>
            <a:endParaRPr lang="en-US"/>
          </a:p>
          <a:p>
            <a:endParaRPr lang="en-US"/>
          </a:p>
        </p:txBody>
      </p:sp>
    </p:spTree>
    <p:extLst>
      <p:ext uri="{BB962C8B-B14F-4D97-AF65-F5344CB8AC3E}">
        <p14:creationId xmlns:p14="http://schemas.microsoft.com/office/powerpoint/2010/main" val="39479945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98605E-0ECA-AF26-494C-65A15A859F3A}"/>
              </a:ext>
            </a:extLst>
          </p:cNvPr>
          <p:cNvSpPr>
            <a:spLocks noGrp="1"/>
          </p:cNvSpPr>
          <p:nvPr>
            <p:ph type="title"/>
          </p:nvPr>
        </p:nvSpPr>
        <p:spPr>
          <a:xfrm>
            <a:off x="761803" y="350196"/>
            <a:ext cx="4646904" cy="1624520"/>
          </a:xfrm>
        </p:spPr>
        <p:txBody>
          <a:bodyPr anchor="ctr">
            <a:normAutofit/>
          </a:bodyPr>
          <a:lstStyle/>
          <a:p>
            <a:pPr algn="ctr"/>
            <a:r>
              <a:rPr lang="en-US" sz="4000"/>
              <a:t>Ethical Concerns: </a:t>
            </a:r>
            <a:endParaRPr lang="en-US"/>
          </a:p>
        </p:txBody>
      </p:sp>
      <p:sp>
        <p:nvSpPr>
          <p:cNvPr id="3" name="Content Placeholder 2">
            <a:extLst>
              <a:ext uri="{FF2B5EF4-FFF2-40B4-BE49-F238E27FC236}">
                <a16:creationId xmlns:a16="http://schemas.microsoft.com/office/drawing/2014/main" id="{53B326D6-02F2-9FA8-31FC-C12A4563C84F}"/>
              </a:ext>
            </a:extLst>
          </p:cNvPr>
          <p:cNvSpPr>
            <a:spLocks noGrp="1"/>
          </p:cNvSpPr>
          <p:nvPr>
            <p:ph idx="1"/>
          </p:nvPr>
        </p:nvSpPr>
        <p:spPr>
          <a:xfrm>
            <a:off x="761802" y="2743200"/>
            <a:ext cx="4646905" cy="3613149"/>
          </a:xfrm>
        </p:spPr>
        <p:txBody>
          <a:bodyPr vert="horz" lIns="91440" tIns="45720" rIns="91440" bIns="45720" rtlCol="0" anchor="ctr">
            <a:normAutofit fontScale="92500" lnSpcReduction="10000"/>
          </a:bodyPr>
          <a:lstStyle/>
          <a:p>
            <a:pPr algn="ctr"/>
            <a:r>
              <a:rPr lang="en-US" sz="2400"/>
              <a:t>Informed consent</a:t>
            </a:r>
          </a:p>
          <a:p>
            <a:pPr marL="0" indent="0" algn="ctr">
              <a:buNone/>
            </a:pPr>
            <a:endParaRPr lang="en-US" sz="2400"/>
          </a:p>
          <a:p>
            <a:pPr algn="ctr"/>
            <a:r>
              <a:rPr lang="en-US" sz="2400"/>
              <a:t>Stigma and bias</a:t>
            </a:r>
          </a:p>
          <a:p>
            <a:pPr marL="0" indent="0" algn="ctr">
              <a:buNone/>
            </a:pPr>
            <a:endParaRPr lang="en-US" sz="2400"/>
          </a:p>
          <a:p>
            <a:pPr algn="ctr"/>
            <a:r>
              <a:rPr lang="en-US" sz="2400"/>
              <a:t>Confidentiality</a:t>
            </a:r>
          </a:p>
          <a:p>
            <a:pPr marL="0" indent="0" algn="ctr">
              <a:buNone/>
            </a:pPr>
            <a:endParaRPr lang="en-US" sz="2400"/>
          </a:p>
          <a:p>
            <a:pPr algn="ctr"/>
            <a:r>
              <a:rPr lang="en-US" sz="2400"/>
              <a:t>Client impairment</a:t>
            </a:r>
          </a:p>
          <a:p>
            <a:pPr marL="0" indent="0" algn="ctr">
              <a:buNone/>
            </a:pPr>
            <a:endParaRPr lang="en-US" sz="2400"/>
          </a:p>
          <a:p>
            <a:pPr algn="ctr"/>
            <a:r>
              <a:rPr lang="en-US" sz="2400"/>
              <a:t>Professional boundaries</a:t>
            </a:r>
          </a:p>
        </p:txBody>
      </p:sp>
      <p:pic>
        <p:nvPicPr>
          <p:cNvPr id="5" name="Picture 4" descr="Pen placed on top of a signature line">
            <a:extLst>
              <a:ext uri="{FF2B5EF4-FFF2-40B4-BE49-F238E27FC236}">
                <a16:creationId xmlns:a16="http://schemas.microsoft.com/office/drawing/2014/main" id="{2D7C9CCB-CB08-E76B-38A3-E706F7B8D514}"/>
              </a:ext>
            </a:extLst>
          </p:cNvPr>
          <p:cNvPicPr>
            <a:picLocks noChangeAspect="1"/>
          </p:cNvPicPr>
          <p:nvPr/>
        </p:nvPicPr>
        <p:blipFill>
          <a:blip r:embed="rId2"/>
          <a:srcRect l="40690" r="-3" b="-3"/>
          <a:stretch>
            <a:fillRect/>
          </a:stretch>
        </p:blipFill>
        <p:spPr>
          <a:xfrm>
            <a:off x="6096000" y="1"/>
            <a:ext cx="6102825" cy="6858000"/>
          </a:xfrm>
          <a:prstGeom prst="rect">
            <a:avLst/>
          </a:prstGeom>
        </p:spPr>
      </p:pic>
    </p:spTree>
    <p:extLst>
      <p:ext uri="{BB962C8B-B14F-4D97-AF65-F5344CB8AC3E}">
        <p14:creationId xmlns:p14="http://schemas.microsoft.com/office/powerpoint/2010/main" val="29911016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EE2AD96-B495-4E06-9291-B71706F72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3CF6D67-C5A8-4ADD-9E8E-1E38CA1D3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638515" y="639280"/>
            <a:ext cx="6858000" cy="5579440"/>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6909FA0-B515-4681-B7A8-FA281D133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393206" y="395206"/>
            <a:ext cx="6346209" cy="5576080"/>
          </a:xfrm>
          <a:prstGeom prst="rect">
            <a:avLst/>
          </a:prstGeom>
          <a:gradFill>
            <a:gsLst>
              <a:gs pos="0">
                <a:srgbClr val="000000">
                  <a:alpha val="0"/>
                </a:srgbClr>
              </a:gs>
              <a:gs pos="99000">
                <a:schemeClr val="accent1">
                  <a:alpha val="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1C9FE86-FCC3-4A31-AA1C-C882262B7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528907" y="2818967"/>
            <a:ext cx="2501979" cy="5576080"/>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D96243B-ECED-4B71-8E06-AE9A285EAD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425002" y="852793"/>
            <a:ext cx="6858001" cy="5152412"/>
          </a:xfrm>
          <a:prstGeom prst="rect">
            <a:avLst/>
          </a:prstGeom>
          <a:gradFill>
            <a:gsLst>
              <a:gs pos="0">
                <a:srgbClr val="000000">
                  <a:alpha val="0"/>
                </a:srgbClr>
              </a:gs>
              <a:gs pos="99000">
                <a:schemeClr val="accent1">
                  <a:alpha val="11000"/>
                </a:scheme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09989E4-EFDC-4A90-A633-E0525FB41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818753" y="1128497"/>
            <a:ext cx="4318303" cy="4318303"/>
          </a:xfrm>
          <a:prstGeom prst="ellipse">
            <a:avLst/>
          </a:prstGeom>
          <a:gradFill>
            <a:gsLst>
              <a:gs pos="39000">
                <a:schemeClr val="accent1">
                  <a:alpha val="0"/>
                </a:schemeClr>
              </a:gs>
              <a:gs pos="100000">
                <a:schemeClr val="accent1">
                  <a:lumMod val="60000"/>
                  <a:lumOff val="40000"/>
                  <a:alpha val="15000"/>
                </a:scheme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E5D307-D1D3-96DB-04E2-FF091AA3DADF}"/>
              </a:ext>
            </a:extLst>
          </p:cNvPr>
          <p:cNvSpPr>
            <a:spLocks noGrp="1"/>
          </p:cNvSpPr>
          <p:nvPr>
            <p:ph type="title"/>
          </p:nvPr>
        </p:nvSpPr>
        <p:spPr>
          <a:xfrm>
            <a:off x="826396" y="586855"/>
            <a:ext cx="4230100" cy="3387497"/>
          </a:xfrm>
        </p:spPr>
        <p:txBody>
          <a:bodyPr anchor="b">
            <a:normAutofit/>
          </a:bodyPr>
          <a:lstStyle/>
          <a:p>
            <a:pPr algn="ctr"/>
            <a:r>
              <a:rPr lang="en-US" sz="4000">
                <a:solidFill>
                  <a:srgbClr val="FFFFFF"/>
                </a:solidFill>
              </a:rPr>
              <a:t>Diversity and Multicultural issues:</a:t>
            </a:r>
            <a:endParaRPr lang="en-US"/>
          </a:p>
        </p:txBody>
      </p:sp>
      <p:sp>
        <p:nvSpPr>
          <p:cNvPr id="3" name="Content Placeholder 2">
            <a:extLst>
              <a:ext uri="{FF2B5EF4-FFF2-40B4-BE49-F238E27FC236}">
                <a16:creationId xmlns:a16="http://schemas.microsoft.com/office/drawing/2014/main" id="{A82331F9-E1D9-BDD6-DEC1-8C757E0E5940}"/>
              </a:ext>
            </a:extLst>
          </p:cNvPr>
          <p:cNvSpPr>
            <a:spLocks noGrp="1"/>
          </p:cNvSpPr>
          <p:nvPr>
            <p:ph idx="1"/>
          </p:nvPr>
        </p:nvSpPr>
        <p:spPr>
          <a:xfrm>
            <a:off x="6503158" y="649480"/>
            <a:ext cx="4862447" cy="5546047"/>
          </a:xfrm>
        </p:spPr>
        <p:txBody>
          <a:bodyPr vert="horz" lIns="91440" tIns="45720" rIns="91440" bIns="45720" rtlCol="0" anchor="ctr">
            <a:normAutofit/>
          </a:bodyPr>
          <a:lstStyle/>
          <a:p>
            <a:pPr algn="ctr"/>
            <a:endParaRPr lang="en-US" sz="2000"/>
          </a:p>
          <a:p>
            <a:pPr marL="0" indent="0" algn="ctr">
              <a:buNone/>
            </a:pPr>
            <a:endParaRPr lang="en-US" sz="2000"/>
          </a:p>
          <a:p>
            <a:pPr algn="ctr"/>
            <a:r>
              <a:rPr lang="en-US" sz="2000"/>
              <a:t>Masculinity</a:t>
            </a:r>
          </a:p>
          <a:p>
            <a:pPr marL="0" indent="0" algn="ctr">
              <a:buNone/>
            </a:pPr>
            <a:endParaRPr lang="en-US" sz="2000"/>
          </a:p>
          <a:p>
            <a:pPr algn="ctr"/>
            <a:r>
              <a:rPr lang="en-US" sz="2000"/>
              <a:t>Stigma</a:t>
            </a:r>
          </a:p>
          <a:p>
            <a:pPr marL="0" indent="0" algn="ctr">
              <a:buNone/>
            </a:pPr>
            <a:endParaRPr lang="en-US" sz="2000"/>
          </a:p>
          <a:p>
            <a:pPr algn="ctr"/>
            <a:r>
              <a:rPr lang="en-US" sz="2000"/>
              <a:t>Peer pressure</a:t>
            </a:r>
          </a:p>
          <a:p>
            <a:pPr marL="0" indent="0" algn="ctr">
              <a:buNone/>
            </a:pPr>
            <a:endParaRPr lang="en-US" sz="2000"/>
          </a:p>
          <a:p>
            <a:pPr algn="ctr"/>
            <a:r>
              <a:rPr lang="en-US" sz="2000"/>
              <a:t>Family dynamics</a:t>
            </a:r>
          </a:p>
          <a:p>
            <a:pPr marL="0" indent="0" algn="ctr">
              <a:buNone/>
            </a:pPr>
            <a:endParaRPr lang="en-US" sz="2000"/>
          </a:p>
          <a:p>
            <a:pPr algn="ctr"/>
            <a:r>
              <a:rPr lang="en-US" sz="2000"/>
              <a:t>Cultural differences</a:t>
            </a:r>
          </a:p>
          <a:p>
            <a:pPr algn="ctr"/>
            <a:endParaRPr lang="en-US" sz="2000"/>
          </a:p>
          <a:p>
            <a:pPr algn="ctr"/>
            <a:endParaRPr lang="en-US" sz="2000"/>
          </a:p>
          <a:p>
            <a:pPr algn="ctr"/>
            <a:endParaRPr lang="en-US" sz="2000"/>
          </a:p>
          <a:p>
            <a:endParaRPr lang="en-US" sz="2000"/>
          </a:p>
        </p:txBody>
      </p:sp>
    </p:spTree>
    <p:extLst>
      <p:ext uri="{BB962C8B-B14F-4D97-AF65-F5344CB8AC3E}">
        <p14:creationId xmlns:p14="http://schemas.microsoft.com/office/powerpoint/2010/main" val="29989160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5A523-F65D-16F9-7E62-B0400F5BCF96}"/>
              </a:ext>
            </a:extLst>
          </p:cNvPr>
          <p:cNvSpPr>
            <a:spLocks noGrp="1"/>
          </p:cNvSpPr>
          <p:nvPr>
            <p:ph type="title"/>
          </p:nvPr>
        </p:nvSpPr>
        <p:spPr/>
        <p:txBody>
          <a:bodyPr>
            <a:normAutofit/>
          </a:bodyPr>
          <a:lstStyle/>
          <a:p>
            <a:pPr algn="ctr"/>
            <a:r>
              <a:rPr lang="en-US" sz="3600"/>
              <a:t>Law Engagement:</a:t>
            </a:r>
            <a:endParaRPr lang="en-US"/>
          </a:p>
        </p:txBody>
      </p:sp>
      <p:sp>
        <p:nvSpPr>
          <p:cNvPr id="3" name="Text Placeholder 2">
            <a:extLst>
              <a:ext uri="{FF2B5EF4-FFF2-40B4-BE49-F238E27FC236}">
                <a16:creationId xmlns:a16="http://schemas.microsoft.com/office/drawing/2014/main" id="{592367A7-4E34-B5FA-8B37-7653817B7152}"/>
              </a:ext>
            </a:extLst>
          </p:cNvPr>
          <p:cNvSpPr>
            <a:spLocks noGrp="1"/>
          </p:cNvSpPr>
          <p:nvPr>
            <p:ph type="body" idx="1"/>
          </p:nvPr>
        </p:nvSpPr>
        <p:spPr/>
        <p:txBody>
          <a:bodyPr>
            <a:normAutofit/>
          </a:bodyPr>
          <a:lstStyle/>
          <a:p>
            <a:pPr algn="ctr"/>
            <a:r>
              <a:rPr lang="en-US" sz="3200"/>
              <a:t>Pros: </a:t>
            </a:r>
          </a:p>
        </p:txBody>
      </p:sp>
      <p:sp>
        <p:nvSpPr>
          <p:cNvPr id="4" name="Content Placeholder 3">
            <a:extLst>
              <a:ext uri="{FF2B5EF4-FFF2-40B4-BE49-F238E27FC236}">
                <a16:creationId xmlns:a16="http://schemas.microsoft.com/office/drawing/2014/main" id="{45E7C249-9262-9BBA-F60E-77FD3E50F4CA}"/>
              </a:ext>
            </a:extLst>
          </p:cNvPr>
          <p:cNvSpPr>
            <a:spLocks noGrp="1"/>
          </p:cNvSpPr>
          <p:nvPr>
            <p:ph sz="half" idx="2"/>
          </p:nvPr>
        </p:nvSpPr>
        <p:spPr/>
        <p:txBody>
          <a:bodyPr vert="horz" lIns="91440" tIns="45720" rIns="91440" bIns="45720" rtlCol="0" anchor="t">
            <a:normAutofit/>
          </a:bodyPr>
          <a:lstStyle/>
          <a:p>
            <a:pPr algn="ctr"/>
            <a:r>
              <a:rPr lang="en-US" sz="2400"/>
              <a:t>Accountability</a:t>
            </a:r>
          </a:p>
          <a:p>
            <a:pPr algn="ctr"/>
            <a:r>
              <a:rPr lang="en-US" sz="2400"/>
              <a:t>Routine</a:t>
            </a:r>
          </a:p>
          <a:p>
            <a:pPr algn="ctr"/>
            <a:r>
              <a:rPr lang="en-US" sz="2400"/>
              <a:t>Structure</a:t>
            </a:r>
          </a:p>
          <a:p>
            <a:pPr algn="ctr"/>
            <a:r>
              <a:rPr lang="en-US" sz="2400"/>
              <a:t>Access to treatment</a:t>
            </a:r>
          </a:p>
          <a:p>
            <a:pPr algn="ctr"/>
            <a:r>
              <a:rPr lang="en-US" sz="2400"/>
              <a:t>Community</a:t>
            </a:r>
          </a:p>
          <a:p>
            <a:pPr algn="ctr"/>
            <a:r>
              <a:rPr lang="en-US" sz="2400"/>
              <a:t>Decrease in incarceration</a:t>
            </a:r>
          </a:p>
          <a:p>
            <a:pPr marL="0" indent="0">
              <a:buNone/>
            </a:pPr>
            <a:endParaRPr lang="en-US"/>
          </a:p>
        </p:txBody>
      </p:sp>
      <p:sp>
        <p:nvSpPr>
          <p:cNvPr id="5" name="Text Placeholder 4">
            <a:extLst>
              <a:ext uri="{FF2B5EF4-FFF2-40B4-BE49-F238E27FC236}">
                <a16:creationId xmlns:a16="http://schemas.microsoft.com/office/drawing/2014/main" id="{963DF468-C086-1A54-D8C3-9DE510671EA1}"/>
              </a:ext>
            </a:extLst>
          </p:cNvPr>
          <p:cNvSpPr>
            <a:spLocks noGrp="1"/>
          </p:cNvSpPr>
          <p:nvPr>
            <p:ph type="body" sz="quarter" idx="3"/>
          </p:nvPr>
        </p:nvSpPr>
        <p:spPr/>
        <p:txBody>
          <a:bodyPr>
            <a:normAutofit/>
          </a:bodyPr>
          <a:lstStyle/>
          <a:p>
            <a:pPr algn="ctr"/>
            <a:r>
              <a:rPr lang="en-US" sz="2800"/>
              <a:t>Cons:</a:t>
            </a:r>
          </a:p>
        </p:txBody>
      </p:sp>
      <p:sp>
        <p:nvSpPr>
          <p:cNvPr id="6" name="Content Placeholder 5">
            <a:extLst>
              <a:ext uri="{FF2B5EF4-FFF2-40B4-BE49-F238E27FC236}">
                <a16:creationId xmlns:a16="http://schemas.microsoft.com/office/drawing/2014/main" id="{0C358E2C-D24A-4D21-D83A-EFF1F64AFA26}"/>
              </a:ext>
            </a:extLst>
          </p:cNvPr>
          <p:cNvSpPr>
            <a:spLocks noGrp="1"/>
          </p:cNvSpPr>
          <p:nvPr>
            <p:ph sz="quarter" idx="4"/>
          </p:nvPr>
        </p:nvSpPr>
        <p:spPr/>
        <p:txBody>
          <a:bodyPr vert="horz" lIns="91440" tIns="45720" rIns="91440" bIns="45720" rtlCol="0" anchor="t">
            <a:normAutofit/>
          </a:bodyPr>
          <a:lstStyle/>
          <a:p>
            <a:pPr algn="ctr"/>
            <a:r>
              <a:rPr lang="en-US" sz="2400"/>
              <a:t>Poor engagement</a:t>
            </a:r>
          </a:p>
          <a:p>
            <a:pPr algn="ctr"/>
            <a:r>
              <a:rPr lang="en-US" sz="2400"/>
              <a:t>Stigma</a:t>
            </a:r>
          </a:p>
          <a:p>
            <a:pPr algn="ctr"/>
            <a:r>
              <a:rPr lang="en-US" sz="2400"/>
              <a:t>Criminalization</a:t>
            </a:r>
          </a:p>
          <a:p>
            <a:pPr algn="ctr"/>
            <a:r>
              <a:rPr lang="en-US" sz="2400"/>
              <a:t>Coercion and lack of autonomy</a:t>
            </a:r>
          </a:p>
          <a:p>
            <a:pPr algn="ctr"/>
            <a:r>
              <a:rPr lang="en-US" sz="2400"/>
              <a:t>Focus on punishment vs rehabilitation</a:t>
            </a:r>
          </a:p>
        </p:txBody>
      </p:sp>
    </p:spTree>
    <p:extLst>
      <p:ext uri="{BB962C8B-B14F-4D97-AF65-F5344CB8AC3E}">
        <p14:creationId xmlns:p14="http://schemas.microsoft.com/office/powerpoint/2010/main" val="425656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34">
            <a:extLst>
              <a:ext uri="{FF2B5EF4-FFF2-40B4-BE49-F238E27FC236}">
                <a16:creationId xmlns:a16="http://schemas.microsoft.com/office/drawing/2014/main" id="{98DED6BC-9A3E-48D4-AD7C-A56D63F547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Shape 36">
            <a:extLst>
              <a:ext uri="{FF2B5EF4-FFF2-40B4-BE49-F238E27FC236}">
                <a16:creationId xmlns:a16="http://schemas.microsoft.com/office/drawing/2014/main" id="{6B6E033A-DB2E-49B8-B600-B38E0C2802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73235" y="1371600"/>
            <a:ext cx="4529312" cy="3589977"/>
          </a:xfrm>
          <a:custGeom>
            <a:avLst/>
            <a:gdLst>
              <a:gd name="connsiteX0" fmla="*/ 5462602 w 5470628"/>
              <a:gd name="connsiteY0" fmla="*/ 1413608 h 3193741"/>
              <a:gd name="connsiteX1" fmla="*/ 5465724 w 5470628"/>
              <a:gd name="connsiteY1" fmla="*/ 1421881 h 3193741"/>
              <a:gd name="connsiteX2" fmla="*/ 5465025 w 5470628"/>
              <a:gd name="connsiteY2" fmla="*/ 1466556 h 3193741"/>
              <a:gd name="connsiteX3" fmla="*/ 5463208 w 5470628"/>
              <a:gd name="connsiteY3" fmla="*/ 1466226 h 3193741"/>
              <a:gd name="connsiteX4" fmla="*/ 5463242 w 5470628"/>
              <a:gd name="connsiteY4" fmla="*/ 1451866 h 3193741"/>
              <a:gd name="connsiteX5" fmla="*/ 5462894 w 5470628"/>
              <a:gd name="connsiteY5" fmla="*/ 1423194 h 3193741"/>
              <a:gd name="connsiteX6" fmla="*/ 5461417 w 5470628"/>
              <a:gd name="connsiteY6" fmla="*/ 1391849 h 3193741"/>
              <a:gd name="connsiteX7" fmla="*/ 5462246 w 5470628"/>
              <a:gd name="connsiteY7" fmla="*/ 1401944 h 3193741"/>
              <a:gd name="connsiteX8" fmla="*/ 5462602 w 5470628"/>
              <a:gd name="connsiteY8" fmla="*/ 1413608 h 3193741"/>
              <a:gd name="connsiteX9" fmla="*/ 5459078 w 5470628"/>
              <a:gd name="connsiteY9" fmla="*/ 1404268 h 3193741"/>
              <a:gd name="connsiteX10" fmla="*/ 5460137 w 5470628"/>
              <a:gd name="connsiteY10" fmla="*/ 1393780 h 3193741"/>
              <a:gd name="connsiteX11" fmla="*/ 5461417 w 5470628"/>
              <a:gd name="connsiteY11" fmla="*/ 1391849 h 3193741"/>
              <a:gd name="connsiteX12" fmla="*/ 614271 w 5470628"/>
              <a:gd name="connsiteY12" fmla="*/ 1052206 h 3193741"/>
              <a:gd name="connsiteX13" fmla="*/ 611497 w 5470628"/>
              <a:gd name="connsiteY13" fmla="*/ 1055389 h 3193741"/>
              <a:gd name="connsiteX14" fmla="*/ 630277 w 5470628"/>
              <a:gd name="connsiteY14" fmla="*/ 1065215 h 3193741"/>
              <a:gd name="connsiteX15" fmla="*/ 651856 w 5470628"/>
              <a:gd name="connsiteY15" fmla="*/ 1067584 h 3193741"/>
              <a:gd name="connsiteX16" fmla="*/ 614271 w 5470628"/>
              <a:gd name="connsiteY16" fmla="*/ 1052206 h 3193741"/>
              <a:gd name="connsiteX17" fmla="*/ 810628 w 5470628"/>
              <a:gd name="connsiteY17" fmla="*/ 695550 h 3193741"/>
              <a:gd name="connsiteX18" fmla="*/ 1033084 w 5470628"/>
              <a:gd name="connsiteY18" fmla="*/ 791270 h 3193741"/>
              <a:gd name="connsiteX19" fmla="*/ 1036153 w 5470628"/>
              <a:gd name="connsiteY19" fmla="*/ 788050 h 3193741"/>
              <a:gd name="connsiteX20" fmla="*/ 810628 w 5470628"/>
              <a:gd name="connsiteY20" fmla="*/ 695550 h 3193741"/>
              <a:gd name="connsiteX21" fmla="*/ 4850908 w 5470628"/>
              <a:gd name="connsiteY21" fmla="*/ 727 h 3193741"/>
              <a:gd name="connsiteX22" fmla="*/ 4858584 w 5470628"/>
              <a:gd name="connsiteY22" fmla="*/ 13795 h 3193741"/>
              <a:gd name="connsiteX23" fmla="*/ 4843408 w 5470628"/>
              <a:gd name="connsiteY23" fmla="*/ 37224 h 3193741"/>
              <a:gd name="connsiteX24" fmla="*/ 4871062 w 5470628"/>
              <a:gd name="connsiteY24" fmla="*/ 78954 h 3193741"/>
              <a:gd name="connsiteX25" fmla="*/ 4989038 w 5470628"/>
              <a:gd name="connsiteY25" fmla="*/ 66799 h 3193741"/>
              <a:gd name="connsiteX26" fmla="*/ 5002636 w 5470628"/>
              <a:gd name="connsiteY26" fmla="*/ 79388 h 3193741"/>
              <a:gd name="connsiteX27" fmla="*/ 5008332 w 5470628"/>
              <a:gd name="connsiteY27" fmla="*/ 140859 h 3193741"/>
              <a:gd name="connsiteX28" fmla="*/ 5014326 w 5470628"/>
              <a:gd name="connsiteY28" fmla="*/ 155555 h 3193741"/>
              <a:gd name="connsiteX29" fmla="*/ 5030704 w 5470628"/>
              <a:gd name="connsiteY29" fmla="*/ 221190 h 3193741"/>
              <a:gd name="connsiteX30" fmla="*/ 5097262 w 5470628"/>
              <a:gd name="connsiteY30" fmla="*/ 317759 h 3193741"/>
              <a:gd name="connsiteX31" fmla="*/ 5165084 w 5470628"/>
              <a:gd name="connsiteY31" fmla="*/ 373367 h 3193741"/>
              <a:gd name="connsiteX32" fmla="*/ 5174137 w 5470628"/>
              <a:gd name="connsiteY32" fmla="*/ 389353 h 3193741"/>
              <a:gd name="connsiteX33" fmla="*/ 5192507 w 5470628"/>
              <a:gd name="connsiteY33" fmla="*/ 453561 h 3193741"/>
              <a:gd name="connsiteX34" fmla="*/ 5187160 w 5470628"/>
              <a:gd name="connsiteY34" fmla="*/ 467732 h 3193741"/>
              <a:gd name="connsiteX35" fmla="*/ 5160106 w 5470628"/>
              <a:gd name="connsiteY35" fmla="*/ 486904 h 3193741"/>
              <a:gd name="connsiteX36" fmla="*/ 5138948 w 5470628"/>
              <a:gd name="connsiteY36" fmla="*/ 528614 h 3193741"/>
              <a:gd name="connsiteX37" fmla="*/ 5097016 w 5470628"/>
              <a:gd name="connsiteY37" fmla="*/ 589923 h 3193741"/>
              <a:gd name="connsiteX38" fmla="*/ 5075869 w 5470628"/>
              <a:gd name="connsiteY38" fmla="*/ 608381 h 3193741"/>
              <a:gd name="connsiteX39" fmla="*/ 5093172 w 5470628"/>
              <a:gd name="connsiteY39" fmla="*/ 618385 h 3193741"/>
              <a:gd name="connsiteX40" fmla="*/ 5153518 w 5470628"/>
              <a:gd name="connsiteY40" fmla="*/ 687474 h 3193741"/>
              <a:gd name="connsiteX41" fmla="*/ 5074984 w 5470628"/>
              <a:gd name="connsiteY41" fmla="*/ 776941 h 3193741"/>
              <a:gd name="connsiteX42" fmla="*/ 5033348 w 5470628"/>
              <a:gd name="connsiteY42" fmla="*/ 805473 h 3193741"/>
              <a:gd name="connsiteX43" fmla="*/ 5116847 w 5470628"/>
              <a:gd name="connsiteY43" fmla="*/ 803426 h 3193741"/>
              <a:gd name="connsiteX44" fmla="*/ 5147902 w 5470628"/>
              <a:gd name="connsiteY44" fmla="*/ 833118 h 3193741"/>
              <a:gd name="connsiteX45" fmla="*/ 5161665 w 5470628"/>
              <a:gd name="connsiteY45" fmla="*/ 848297 h 3193741"/>
              <a:gd name="connsiteX46" fmla="*/ 5246520 w 5470628"/>
              <a:gd name="connsiteY46" fmla="*/ 942412 h 3193741"/>
              <a:gd name="connsiteX47" fmla="*/ 5235368 w 5470628"/>
              <a:gd name="connsiteY47" fmla="*/ 972946 h 3193741"/>
              <a:gd name="connsiteX48" fmla="*/ 5113739 w 5470628"/>
              <a:gd name="connsiteY48" fmla="*/ 1128845 h 3193741"/>
              <a:gd name="connsiteX49" fmla="*/ 5255034 w 5470628"/>
              <a:gd name="connsiteY49" fmla="*/ 1151117 h 3193741"/>
              <a:gd name="connsiteX50" fmla="*/ 5267513 w 5470628"/>
              <a:gd name="connsiteY50" fmla="*/ 1216275 h 3193741"/>
              <a:gd name="connsiteX51" fmla="*/ 5343113 w 5470628"/>
              <a:gd name="connsiteY51" fmla="*/ 1281854 h 3193741"/>
              <a:gd name="connsiteX52" fmla="*/ 5452014 w 5470628"/>
              <a:gd name="connsiteY52" fmla="*/ 1385543 h 3193741"/>
              <a:gd name="connsiteX53" fmla="*/ 5459078 w 5470628"/>
              <a:gd name="connsiteY53" fmla="*/ 1404268 h 3193741"/>
              <a:gd name="connsiteX54" fmla="*/ 5458838 w 5470628"/>
              <a:gd name="connsiteY54" fmla="*/ 1406644 h 3193741"/>
              <a:gd name="connsiteX55" fmla="*/ 5455752 w 5470628"/>
              <a:gd name="connsiteY55" fmla="*/ 1450751 h 3193741"/>
              <a:gd name="connsiteX56" fmla="*/ 5454594 w 5470628"/>
              <a:gd name="connsiteY56" fmla="*/ 1464662 h 3193741"/>
              <a:gd name="connsiteX57" fmla="*/ 5447215 w 5470628"/>
              <a:gd name="connsiteY57" fmla="*/ 1463321 h 3193741"/>
              <a:gd name="connsiteX58" fmla="*/ 5433934 w 5470628"/>
              <a:gd name="connsiteY58" fmla="*/ 1458428 h 3193741"/>
              <a:gd name="connsiteX59" fmla="*/ 5424276 w 5470628"/>
              <a:gd name="connsiteY59" fmla="*/ 1477014 h 3193741"/>
              <a:gd name="connsiteX60" fmla="*/ 5444628 w 5470628"/>
              <a:gd name="connsiteY60" fmla="*/ 1511562 h 3193741"/>
              <a:gd name="connsiteX61" fmla="*/ 5453752 w 5470628"/>
              <a:gd name="connsiteY61" fmla="*/ 1474786 h 3193741"/>
              <a:gd name="connsiteX62" fmla="*/ 5454594 w 5470628"/>
              <a:gd name="connsiteY62" fmla="*/ 1464662 h 3193741"/>
              <a:gd name="connsiteX63" fmla="*/ 5463208 w 5470628"/>
              <a:gd name="connsiteY63" fmla="*/ 1466226 h 3193741"/>
              <a:gd name="connsiteX64" fmla="*/ 5463164 w 5470628"/>
              <a:gd name="connsiteY64" fmla="*/ 1484226 h 3193741"/>
              <a:gd name="connsiteX65" fmla="*/ 5456160 w 5470628"/>
              <a:gd name="connsiteY65" fmla="*/ 1575885 h 3193741"/>
              <a:gd name="connsiteX66" fmla="*/ 5345636 w 5470628"/>
              <a:gd name="connsiteY66" fmla="*/ 1714543 h 3193741"/>
              <a:gd name="connsiteX67" fmla="*/ 5251319 w 5470628"/>
              <a:gd name="connsiteY67" fmla="*/ 1775792 h 3193741"/>
              <a:gd name="connsiteX68" fmla="*/ 5043512 w 5470628"/>
              <a:gd name="connsiteY68" fmla="*/ 2027305 h 3193741"/>
              <a:gd name="connsiteX69" fmla="*/ 4978144 w 5470628"/>
              <a:gd name="connsiteY69" fmla="*/ 2108535 h 3193741"/>
              <a:gd name="connsiteX70" fmla="*/ 5031476 w 5470628"/>
              <a:gd name="connsiteY70" fmla="*/ 2128173 h 3193741"/>
              <a:gd name="connsiteX71" fmla="*/ 4937389 w 5470628"/>
              <a:gd name="connsiteY71" fmla="*/ 2216441 h 3193741"/>
              <a:gd name="connsiteX72" fmla="*/ 4826122 w 5470628"/>
              <a:gd name="connsiteY72" fmla="*/ 2315331 h 3193741"/>
              <a:gd name="connsiteX73" fmla="*/ 2544647 w 5470628"/>
              <a:gd name="connsiteY73" fmla="*/ 3190975 h 3193741"/>
              <a:gd name="connsiteX74" fmla="*/ 1328257 w 5470628"/>
              <a:gd name="connsiteY74" fmla="*/ 3153006 h 3193741"/>
              <a:gd name="connsiteX75" fmla="*/ 977943 w 5470628"/>
              <a:gd name="connsiteY75" fmla="*/ 3082502 h 3193741"/>
              <a:gd name="connsiteX76" fmla="*/ 854473 w 5470628"/>
              <a:gd name="connsiteY76" fmla="*/ 2994250 h 3193741"/>
              <a:gd name="connsiteX77" fmla="*/ 811593 w 5470628"/>
              <a:gd name="connsiteY77" fmla="*/ 2970498 h 3193741"/>
              <a:gd name="connsiteX78" fmla="*/ 707024 w 5470628"/>
              <a:gd name="connsiteY78" fmla="*/ 2945439 h 3193741"/>
              <a:gd name="connsiteX79" fmla="*/ 523487 w 5470628"/>
              <a:gd name="connsiteY79" fmla="*/ 2886053 h 3193741"/>
              <a:gd name="connsiteX80" fmla="*/ 587884 w 5470628"/>
              <a:gd name="connsiteY80" fmla="*/ 2859746 h 3193741"/>
              <a:gd name="connsiteX81" fmla="*/ 779426 w 5470628"/>
              <a:gd name="connsiteY81" fmla="*/ 2885897 h 3193741"/>
              <a:gd name="connsiteX82" fmla="*/ 917288 w 5470628"/>
              <a:gd name="connsiteY82" fmla="*/ 2882248 h 3193741"/>
              <a:gd name="connsiteX83" fmla="*/ 718684 w 5470628"/>
              <a:gd name="connsiteY83" fmla="*/ 2819941 h 3193741"/>
              <a:gd name="connsiteX84" fmla="*/ 524650 w 5470628"/>
              <a:gd name="connsiteY84" fmla="*/ 2731220 h 3193741"/>
              <a:gd name="connsiteX85" fmla="*/ 670138 w 5470628"/>
              <a:gd name="connsiteY85" fmla="*/ 2735189 h 3193741"/>
              <a:gd name="connsiteX86" fmla="*/ 675382 w 5470628"/>
              <a:gd name="connsiteY86" fmla="*/ 2719369 h 3193741"/>
              <a:gd name="connsiteX87" fmla="*/ 542021 w 5470628"/>
              <a:gd name="connsiteY87" fmla="*/ 2601946 h 3193741"/>
              <a:gd name="connsiteX88" fmla="*/ 476895 w 5470628"/>
              <a:gd name="connsiteY88" fmla="*/ 2555976 h 3193741"/>
              <a:gd name="connsiteX89" fmla="*/ 188751 w 5470628"/>
              <a:gd name="connsiteY89" fmla="*/ 2428830 h 3193741"/>
              <a:gd name="connsiteX90" fmla="*/ 456762 w 5470628"/>
              <a:gd name="connsiteY90" fmla="*/ 2468731 h 3193741"/>
              <a:gd name="connsiteX91" fmla="*/ 174514 w 5470628"/>
              <a:gd name="connsiteY91" fmla="*/ 2345378 h 3193741"/>
              <a:gd name="connsiteX92" fmla="*/ 38827 w 5470628"/>
              <a:gd name="connsiteY92" fmla="*/ 2303685 h 3193741"/>
              <a:gd name="connsiteX93" fmla="*/ 3281 w 5470628"/>
              <a:gd name="connsiteY93" fmla="*/ 2273587 h 3193741"/>
              <a:gd name="connsiteX94" fmla="*/ 61590 w 5470628"/>
              <a:gd name="connsiteY94" fmla="*/ 2259170 h 3193741"/>
              <a:gd name="connsiteX95" fmla="*/ 242291 w 5470628"/>
              <a:gd name="connsiteY95" fmla="*/ 2250569 h 3193741"/>
              <a:gd name="connsiteX96" fmla="*/ 13205 w 5470628"/>
              <a:gd name="connsiteY96" fmla="*/ 2172263 h 3193741"/>
              <a:gd name="connsiteX97" fmla="*/ 180810 w 5470628"/>
              <a:gd name="connsiteY97" fmla="*/ 2168333 h 3193741"/>
              <a:gd name="connsiteX98" fmla="*/ 226020 w 5470628"/>
              <a:gd name="connsiteY98" fmla="*/ 2121100 h 3193741"/>
              <a:gd name="connsiteX99" fmla="*/ 299145 w 5470628"/>
              <a:gd name="connsiteY99" fmla="*/ 2044862 h 3193741"/>
              <a:gd name="connsiteX100" fmla="*/ 350236 w 5470628"/>
              <a:gd name="connsiteY100" fmla="*/ 2001187 h 3193741"/>
              <a:gd name="connsiteX101" fmla="*/ 365223 w 5470628"/>
              <a:gd name="connsiteY101" fmla="*/ 1881218 h 3193741"/>
              <a:gd name="connsiteX102" fmla="*/ 310707 w 5470628"/>
              <a:gd name="connsiteY102" fmla="*/ 1758752 h 3193741"/>
              <a:gd name="connsiteX103" fmla="*/ 181659 w 5470628"/>
              <a:gd name="connsiteY103" fmla="*/ 1709137 h 3193741"/>
              <a:gd name="connsiteX104" fmla="*/ 213063 w 5470628"/>
              <a:gd name="connsiteY104" fmla="*/ 1632021 h 3193741"/>
              <a:gd name="connsiteX105" fmla="*/ 481390 w 5470628"/>
              <a:gd name="connsiteY105" fmla="*/ 1644125 h 3193741"/>
              <a:gd name="connsiteX106" fmla="*/ 68930 w 5470628"/>
              <a:gd name="connsiteY106" fmla="*/ 1457537 h 3193741"/>
              <a:gd name="connsiteX107" fmla="*/ 135138 w 5470628"/>
              <a:gd name="connsiteY107" fmla="*/ 1440976 h 3193741"/>
              <a:gd name="connsiteX108" fmla="*/ 131611 w 5470628"/>
              <a:gd name="connsiteY108" fmla="*/ 1427642 h 3193741"/>
              <a:gd name="connsiteX109" fmla="*/ 130443 w 5470628"/>
              <a:gd name="connsiteY109" fmla="*/ 1343795 h 3193741"/>
              <a:gd name="connsiteX110" fmla="*/ 138930 w 5470628"/>
              <a:gd name="connsiteY110" fmla="*/ 1304094 h 3193741"/>
              <a:gd name="connsiteX111" fmla="*/ 118409 w 5470628"/>
              <a:gd name="connsiteY111" fmla="*/ 1262212 h 3193741"/>
              <a:gd name="connsiteX112" fmla="*/ 421410 w 5470628"/>
              <a:gd name="connsiteY112" fmla="*/ 1304757 h 3193741"/>
              <a:gd name="connsiteX113" fmla="*/ 655702 w 5470628"/>
              <a:gd name="connsiteY113" fmla="*/ 1291801 h 3193741"/>
              <a:gd name="connsiteX114" fmla="*/ 648299 w 5470628"/>
              <a:gd name="connsiteY114" fmla="*/ 1287715 h 3193741"/>
              <a:gd name="connsiteX115" fmla="*/ 531027 w 5470628"/>
              <a:gd name="connsiteY115" fmla="*/ 1193967 h 3193741"/>
              <a:gd name="connsiteX116" fmla="*/ 526433 w 5470628"/>
              <a:gd name="connsiteY116" fmla="*/ 1191913 h 3193741"/>
              <a:gd name="connsiteX117" fmla="*/ 504666 w 5470628"/>
              <a:gd name="connsiteY117" fmla="*/ 1177230 h 3193741"/>
              <a:gd name="connsiteX118" fmla="*/ 482307 w 5470628"/>
              <a:gd name="connsiteY118" fmla="*/ 1162618 h 3193741"/>
              <a:gd name="connsiteX119" fmla="*/ 479029 w 5470628"/>
              <a:gd name="connsiteY119" fmla="*/ 1162540 h 3193741"/>
              <a:gd name="connsiteX120" fmla="*/ 447663 w 5470628"/>
              <a:gd name="connsiteY120" fmla="*/ 1132649 h 3193741"/>
              <a:gd name="connsiteX121" fmla="*/ 438547 w 5470628"/>
              <a:gd name="connsiteY121" fmla="*/ 1110977 h 3193741"/>
              <a:gd name="connsiteX122" fmla="*/ 405343 w 5470628"/>
              <a:gd name="connsiteY122" fmla="*/ 1089612 h 3193741"/>
              <a:gd name="connsiteX123" fmla="*/ 371373 w 5470628"/>
              <a:gd name="connsiteY123" fmla="*/ 1070238 h 3193741"/>
              <a:gd name="connsiteX124" fmla="*/ 290358 w 5470628"/>
              <a:gd name="connsiteY124" fmla="*/ 1059884 h 3193741"/>
              <a:gd name="connsiteX125" fmla="*/ 235140 w 5470628"/>
              <a:gd name="connsiteY125" fmla="*/ 1029322 h 3193741"/>
              <a:gd name="connsiteX126" fmla="*/ 300494 w 5470628"/>
              <a:gd name="connsiteY126" fmla="*/ 1032083 h 3193741"/>
              <a:gd name="connsiteX127" fmla="*/ 239661 w 5470628"/>
              <a:gd name="connsiteY127" fmla="*/ 997457 h 3193741"/>
              <a:gd name="connsiteX128" fmla="*/ 204788 w 5470628"/>
              <a:gd name="connsiteY128" fmla="*/ 959211 h 3193741"/>
              <a:gd name="connsiteX129" fmla="*/ 207583 w 5470628"/>
              <a:gd name="connsiteY129" fmla="*/ 947009 h 3193741"/>
              <a:gd name="connsiteX130" fmla="*/ 223061 w 5470628"/>
              <a:gd name="connsiteY130" fmla="*/ 947033 h 3193741"/>
              <a:gd name="connsiteX131" fmla="*/ 280015 w 5470628"/>
              <a:gd name="connsiteY131" fmla="*/ 972164 h 3193741"/>
              <a:gd name="connsiteX132" fmla="*/ 353948 w 5470628"/>
              <a:gd name="connsiteY132" fmla="*/ 1006865 h 3193741"/>
              <a:gd name="connsiteX133" fmla="*/ 240466 w 5470628"/>
              <a:gd name="connsiteY133" fmla="*/ 939943 h 3193741"/>
              <a:gd name="connsiteX134" fmla="*/ 158812 w 5470628"/>
              <a:gd name="connsiteY134" fmla="*/ 891467 h 3193741"/>
              <a:gd name="connsiteX135" fmla="*/ 139551 w 5470628"/>
              <a:gd name="connsiteY135" fmla="*/ 855364 h 3193741"/>
              <a:gd name="connsiteX136" fmla="*/ 145731 w 5470628"/>
              <a:gd name="connsiteY136" fmla="*/ 844888 h 3193741"/>
              <a:gd name="connsiteX137" fmla="*/ 158154 w 5470628"/>
              <a:gd name="connsiteY137" fmla="*/ 848366 h 3193741"/>
              <a:gd name="connsiteX138" fmla="*/ 169370 w 5470628"/>
              <a:gd name="connsiteY138" fmla="*/ 856260 h 3193741"/>
              <a:gd name="connsiteX139" fmla="*/ 288295 w 5470628"/>
              <a:gd name="connsiteY139" fmla="*/ 915169 h 3193741"/>
              <a:gd name="connsiteX140" fmla="*/ 462694 w 5470628"/>
              <a:gd name="connsiteY140" fmla="*/ 994643 h 3193741"/>
              <a:gd name="connsiteX141" fmla="*/ 531910 w 5470628"/>
              <a:gd name="connsiteY141" fmla="*/ 1006664 h 3193741"/>
              <a:gd name="connsiteX142" fmla="*/ 333940 w 5470628"/>
              <a:gd name="connsiteY142" fmla="*/ 893507 h 3193741"/>
              <a:gd name="connsiteX143" fmla="*/ 181443 w 5470628"/>
              <a:gd name="connsiteY143" fmla="*/ 746608 h 3193741"/>
              <a:gd name="connsiteX144" fmla="*/ 162678 w 5470628"/>
              <a:gd name="connsiteY144" fmla="*/ 737018 h 3193741"/>
              <a:gd name="connsiteX145" fmla="*/ 156307 w 5470628"/>
              <a:gd name="connsiteY145" fmla="*/ 730435 h 3193741"/>
              <a:gd name="connsiteX146" fmla="*/ 117227 w 5470628"/>
              <a:gd name="connsiteY146" fmla="*/ 677515 h 3193741"/>
              <a:gd name="connsiteX147" fmla="*/ 113655 w 5470628"/>
              <a:gd name="connsiteY147" fmla="*/ 663474 h 3193741"/>
              <a:gd name="connsiteX148" fmla="*/ 115226 w 5470628"/>
              <a:gd name="connsiteY148" fmla="*/ 636712 h 3193741"/>
              <a:gd name="connsiteX149" fmla="*/ 105067 w 5470628"/>
              <a:gd name="connsiteY149" fmla="*/ 622046 h 3193741"/>
              <a:gd name="connsiteX150" fmla="*/ 104113 w 5470628"/>
              <a:gd name="connsiteY150" fmla="*/ 611722 h 3193741"/>
              <a:gd name="connsiteX151" fmla="*/ 118895 w 5470628"/>
              <a:gd name="connsiteY151" fmla="*/ 610169 h 3193741"/>
              <a:gd name="connsiteX152" fmla="*/ 163095 w 5470628"/>
              <a:gd name="connsiteY152" fmla="*/ 640642 h 3193741"/>
              <a:gd name="connsiteX153" fmla="*/ 185766 w 5470628"/>
              <a:gd name="connsiteY153" fmla="*/ 641454 h 3193741"/>
              <a:gd name="connsiteX154" fmla="*/ 212892 w 5470628"/>
              <a:gd name="connsiteY154" fmla="*/ 637457 h 3193741"/>
              <a:gd name="connsiteX155" fmla="*/ 223932 w 5470628"/>
              <a:gd name="connsiteY155" fmla="*/ 647271 h 3193741"/>
              <a:gd name="connsiteX156" fmla="*/ 287167 w 5470628"/>
              <a:gd name="connsiteY156" fmla="*/ 691571 h 3193741"/>
              <a:gd name="connsiteX157" fmla="*/ 330380 w 5470628"/>
              <a:gd name="connsiteY157" fmla="*/ 692506 h 3193741"/>
              <a:gd name="connsiteX158" fmla="*/ 296172 w 5470628"/>
              <a:gd name="connsiteY158" fmla="*/ 688108 h 3193741"/>
              <a:gd name="connsiteX159" fmla="*/ 286974 w 5470628"/>
              <a:gd name="connsiteY159" fmla="*/ 674512 h 3193741"/>
              <a:gd name="connsiteX160" fmla="*/ 286166 w 5470628"/>
              <a:gd name="connsiteY160" fmla="*/ 661798 h 3193741"/>
              <a:gd name="connsiteX161" fmla="*/ 236268 w 5470628"/>
              <a:gd name="connsiteY161" fmla="*/ 635338 h 3193741"/>
              <a:gd name="connsiteX162" fmla="*/ 231734 w 5470628"/>
              <a:gd name="connsiteY162" fmla="*/ 634225 h 3193741"/>
              <a:gd name="connsiteX163" fmla="*/ 221253 w 5470628"/>
              <a:gd name="connsiteY163" fmla="*/ 623870 h 3193741"/>
              <a:gd name="connsiteX164" fmla="*/ 237564 w 5470628"/>
              <a:gd name="connsiteY164" fmla="*/ 613590 h 3193741"/>
              <a:gd name="connsiteX165" fmla="*/ 282259 w 5470628"/>
              <a:gd name="connsiteY165" fmla="*/ 619091 h 3193741"/>
              <a:gd name="connsiteX166" fmla="*/ 370630 w 5470628"/>
              <a:gd name="connsiteY166" fmla="*/ 665566 h 3193741"/>
              <a:gd name="connsiteX167" fmla="*/ 498017 w 5470628"/>
              <a:gd name="connsiteY167" fmla="*/ 740532 h 3193741"/>
              <a:gd name="connsiteX168" fmla="*/ 918036 w 5470628"/>
              <a:gd name="connsiteY168" fmla="*/ 924307 h 3193741"/>
              <a:gd name="connsiteX169" fmla="*/ 1079304 w 5470628"/>
              <a:gd name="connsiteY169" fmla="*/ 984494 h 3193741"/>
              <a:gd name="connsiteX170" fmla="*/ 1079935 w 5470628"/>
              <a:gd name="connsiteY170" fmla="*/ 980383 h 3193741"/>
              <a:gd name="connsiteX171" fmla="*/ 1079695 w 5470628"/>
              <a:gd name="connsiteY171" fmla="*/ 976616 h 3193741"/>
              <a:gd name="connsiteX172" fmla="*/ 966178 w 5470628"/>
              <a:gd name="connsiteY172" fmla="*/ 937219 h 3193741"/>
              <a:gd name="connsiteX173" fmla="*/ 720106 w 5470628"/>
              <a:gd name="connsiteY173" fmla="*/ 807112 h 3193741"/>
              <a:gd name="connsiteX174" fmla="*/ 698823 w 5470628"/>
              <a:gd name="connsiteY174" fmla="*/ 804708 h 3193741"/>
              <a:gd name="connsiteX175" fmla="*/ 664513 w 5470628"/>
              <a:gd name="connsiteY175" fmla="*/ 784663 h 3193741"/>
              <a:gd name="connsiteX176" fmla="*/ 660380 w 5470628"/>
              <a:gd name="connsiteY176" fmla="*/ 771165 h 3193741"/>
              <a:gd name="connsiteX177" fmla="*/ 584959 w 5470628"/>
              <a:gd name="connsiteY177" fmla="*/ 722409 h 3193741"/>
              <a:gd name="connsiteX178" fmla="*/ 435649 w 5470628"/>
              <a:gd name="connsiteY178" fmla="*/ 639659 h 3193741"/>
              <a:gd name="connsiteX179" fmla="*/ 404944 w 5470628"/>
              <a:gd name="connsiteY179" fmla="*/ 606128 h 3193741"/>
              <a:gd name="connsiteX180" fmla="*/ 408476 w 5470628"/>
              <a:gd name="connsiteY180" fmla="*/ 591466 h 3193741"/>
              <a:gd name="connsiteX181" fmla="*/ 425225 w 5470628"/>
              <a:gd name="connsiteY181" fmla="*/ 592759 h 3193741"/>
              <a:gd name="connsiteX182" fmla="*/ 487115 w 5470628"/>
              <a:gd name="connsiteY182" fmla="*/ 620614 h 3193741"/>
              <a:gd name="connsiteX183" fmla="*/ 550277 w 5470628"/>
              <a:gd name="connsiteY183" fmla="*/ 649738 h 3193741"/>
              <a:gd name="connsiteX184" fmla="*/ 544421 w 5470628"/>
              <a:gd name="connsiteY184" fmla="*/ 641907 h 3193741"/>
              <a:gd name="connsiteX185" fmla="*/ 431905 w 5470628"/>
              <a:gd name="connsiteY185" fmla="*/ 580799 h 3193741"/>
              <a:gd name="connsiteX186" fmla="*/ 351177 w 5470628"/>
              <a:gd name="connsiteY186" fmla="*/ 528177 h 3193741"/>
              <a:gd name="connsiteX187" fmla="*/ 339749 w 5470628"/>
              <a:gd name="connsiteY187" fmla="*/ 498244 h 3193741"/>
              <a:gd name="connsiteX188" fmla="*/ 346313 w 5470628"/>
              <a:gd name="connsiteY188" fmla="*/ 489145 h 3193741"/>
              <a:gd name="connsiteX189" fmla="*/ 356579 w 5470628"/>
              <a:gd name="connsiteY189" fmla="*/ 491460 h 3193741"/>
              <a:gd name="connsiteX190" fmla="*/ 371505 w 5470628"/>
              <a:gd name="connsiteY190" fmla="*/ 501516 h 3193741"/>
              <a:gd name="connsiteX191" fmla="*/ 476275 w 5470628"/>
              <a:gd name="connsiteY191" fmla="*/ 553122 h 3193741"/>
              <a:gd name="connsiteX192" fmla="*/ 649952 w 5470628"/>
              <a:gd name="connsiteY192" fmla="*/ 635294 h 3193741"/>
              <a:gd name="connsiteX193" fmla="*/ 727161 w 5470628"/>
              <a:gd name="connsiteY193" fmla="*/ 651328 h 3193741"/>
              <a:gd name="connsiteX194" fmla="*/ 722417 w 5470628"/>
              <a:gd name="connsiteY194" fmla="*/ 646921 h 3193741"/>
              <a:gd name="connsiteX195" fmla="*/ 546079 w 5470628"/>
              <a:gd name="connsiteY195" fmla="*/ 546328 h 3193741"/>
              <a:gd name="connsiteX196" fmla="*/ 378182 w 5470628"/>
              <a:gd name="connsiteY196" fmla="*/ 386585 h 3193741"/>
              <a:gd name="connsiteX197" fmla="*/ 370158 w 5470628"/>
              <a:gd name="connsiteY197" fmla="*/ 382100 h 3193741"/>
              <a:gd name="connsiteX198" fmla="*/ 357861 w 5470628"/>
              <a:gd name="connsiteY198" fmla="*/ 371252 h 3193741"/>
              <a:gd name="connsiteX199" fmla="*/ 331313 w 5470628"/>
              <a:gd name="connsiteY199" fmla="*/ 328203 h 3193741"/>
              <a:gd name="connsiteX200" fmla="*/ 319354 w 5470628"/>
              <a:gd name="connsiteY200" fmla="*/ 299282 h 3193741"/>
              <a:gd name="connsiteX201" fmla="*/ 319682 w 5470628"/>
              <a:gd name="connsiteY201" fmla="*/ 285719 h 3193741"/>
              <a:gd name="connsiteX202" fmla="*/ 306391 w 5470628"/>
              <a:gd name="connsiteY202" fmla="*/ 268585 h 3193741"/>
              <a:gd name="connsiteX203" fmla="*/ 303294 w 5470628"/>
              <a:gd name="connsiteY203" fmla="*/ 257334 h 3193741"/>
              <a:gd name="connsiteX204" fmla="*/ 319242 w 5470628"/>
              <a:gd name="connsiteY204" fmla="*/ 255403 h 3193741"/>
              <a:gd name="connsiteX205" fmla="*/ 364093 w 5470628"/>
              <a:gd name="connsiteY205" fmla="*/ 286745 h 3193741"/>
              <a:gd name="connsiteX206" fmla="*/ 385301 w 5470628"/>
              <a:gd name="connsiteY206" fmla="*/ 287973 h 3193741"/>
              <a:gd name="connsiteX207" fmla="*/ 417598 w 5470628"/>
              <a:gd name="connsiteY207" fmla="*/ 285722 h 3193741"/>
              <a:gd name="connsiteX208" fmla="*/ 440155 w 5470628"/>
              <a:gd name="connsiteY208" fmla="*/ 308139 h 3193741"/>
              <a:gd name="connsiteX209" fmla="*/ 534406 w 5470628"/>
              <a:gd name="connsiteY209" fmla="*/ 339430 h 3193741"/>
              <a:gd name="connsiteX210" fmla="*/ 495633 w 5470628"/>
              <a:gd name="connsiteY210" fmla="*/ 333450 h 3193741"/>
              <a:gd name="connsiteX211" fmla="*/ 486289 w 5470628"/>
              <a:gd name="connsiteY211" fmla="*/ 322243 h 3193741"/>
              <a:gd name="connsiteX212" fmla="*/ 484000 w 5470628"/>
              <a:gd name="connsiteY212" fmla="*/ 304964 h 3193741"/>
              <a:gd name="connsiteX213" fmla="*/ 436911 w 5470628"/>
              <a:gd name="connsiteY213" fmla="*/ 280536 h 3193741"/>
              <a:gd name="connsiteX214" fmla="*/ 426865 w 5470628"/>
              <a:gd name="connsiteY214" fmla="*/ 277007 h 3193741"/>
              <a:gd name="connsiteX215" fmla="*/ 420654 w 5470628"/>
              <a:gd name="connsiteY215" fmla="*/ 268269 h 3193741"/>
              <a:gd name="connsiteX216" fmla="*/ 432329 w 5470628"/>
              <a:gd name="connsiteY216" fmla="*/ 259975 h 3193741"/>
              <a:gd name="connsiteX217" fmla="*/ 447672 w 5470628"/>
              <a:gd name="connsiteY217" fmla="*/ 257879 h 3193741"/>
              <a:gd name="connsiteX218" fmla="*/ 502242 w 5470628"/>
              <a:gd name="connsiteY218" fmla="*/ 273572 h 3193741"/>
              <a:gd name="connsiteX219" fmla="*/ 659874 w 5470628"/>
              <a:gd name="connsiteY219" fmla="*/ 365516 h 3193741"/>
              <a:gd name="connsiteX220" fmla="*/ 829177 w 5470628"/>
              <a:gd name="connsiteY220" fmla="*/ 444421 h 3193741"/>
              <a:gd name="connsiteX221" fmla="*/ 1231903 w 5470628"/>
              <a:gd name="connsiteY221" fmla="*/ 613682 h 3193741"/>
              <a:gd name="connsiteX222" fmla="*/ 1911736 w 5470628"/>
              <a:gd name="connsiteY222" fmla="*/ 685084 h 3193741"/>
              <a:gd name="connsiteX223" fmla="*/ 2564313 w 5470628"/>
              <a:gd name="connsiteY223" fmla="*/ 632143 h 3193741"/>
              <a:gd name="connsiteX224" fmla="*/ 2657304 w 5470628"/>
              <a:gd name="connsiteY224" fmla="*/ 624913 h 3193741"/>
              <a:gd name="connsiteX225" fmla="*/ 4235818 w 5470628"/>
              <a:gd name="connsiteY225" fmla="*/ 259339 h 3193741"/>
              <a:gd name="connsiteX226" fmla="*/ 4460331 w 5470628"/>
              <a:gd name="connsiteY226" fmla="*/ 176864 h 3193741"/>
              <a:gd name="connsiteX227" fmla="*/ 4499578 w 5470628"/>
              <a:gd name="connsiteY227" fmla="*/ 186791 h 3193741"/>
              <a:gd name="connsiteX228" fmla="*/ 4514640 w 5470628"/>
              <a:gd name="connsiteY228" fmla="*/ 188841 h 3193741"/>
              <a:gd name="connsiteX229" fmla="*/ 4516523 w 5470628"/>
              <a:gd name="connsiteY229" fmla="*/ 189988 h 3193741"/>
              <a:gd name="connsiteX230" fmla="*/ 4518126 w 5470628"/>
              <a:gd name="connsiteY230" fmla="*/ 189316 h 3193741"/>
              <a:gd name="connsiteX231" fmla="*/ 4514640 w 5470628"/>
              <a:gd name="connsiteY231" fmla="*/ 188841 h 3193741"/>
              <a:gd name="connsiteX232" fmla="*/ 4511569 w 5470628"/>
              <a:gd name="connsiteY232" fmla="*/ 186970 h 3193741"/>
              <a:gd name="connsiteX233" fmla="*/ 4510888 w 5470628"/>
              <a:gd name="connsiteY233" fmla="*/ 180943 h 3193741"/>
              <a:gd name="connsiteX234" fmla="*/ 4531865 w 5470628"/>
              <a:gd name="connsiteY234" fmla="*/ 155151 h 3193741"/>
              <a:gd name="connsiteX235" fmla="*/ 4573441 w 5470628"/>
              <a:gd name="connsiteY235" fmla="*/ 139676 h 3193741"/>
              <a:gd name="connsiteX236" fmla="*/ 4594964 w 5470628"/>
              <a:gd name="connsiteY236" fmla="*/ 145847 h 3193741"/>
              <a:gd name="connsiteX237" fmla="*/ 4623059 w 5470628"/>
              <a:gd name="connsiteY237" fmla="*/ 152410 h 3193741"/>
              <a:gd name="connsiteX238" fmla="*/ 4748356 w 5470628"/>
              <a:gd name="connsiteY238" fmla="*/ 68192 h 3193741"/>
              <a:gd name="connsiteX239" fmla="*/ 4833812 w 5470628"/>
              <a:gd name="connsiteY239" fmla="*/ 8017 h 3193741"/>
              <a:gd name="connsiteX240" fmla="*/ 4850908 w 5470628"/>
              <a:gd name="connsiteY240" fmla="*/ 727 h 3193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Lst>
            <a:rect l="l" t="t" r="r" b="b"/>
            <a:pathLst>
              <a:path w="5470628" h="3193741">
                <a:moveTo>
                  <a:pt x="5462602" y="1413608"/>
                </a:moveTo>
                <a:lnTo>
                  <a:pt x="5465724" y="1421881"/>
                </a:lnTo>
                <a:cubicBezTo>
                  <a:pt x="5472118" y="1444281"/>
                  <a:pt x="5472640" y="1461744"/>
                  <a:pt x="5465025" y="1466556"/>
                </a:cubicBezTo>
                <a:lnTo>
                  <a:pt x="5463208" y="1466226"/>
                </a:lnTo>
                <a:lnTo>
                  <a:pt x="5463242" y="1451866"/>
                </a:lnTo>
                <a:cubicBezTo>
                  <a:pt x="5463190" y="1441487"/>
                  <a:pt x="5463068" y="1431722"/>
                  <a:pt x="5462894" y="1423194"/>
                </a:cubicBezTo>
                <a:close/>
                <a:moveTo>
                  <a:pt x="5461417" y="1391849"/>
                </a:moveTo>
                <a:cubicBezTo>
                  <a:pt x="5461710" y="1392940"/>
                  <a:pt x="5461992" y="1396513"/>
                  <a:pt x="5462246" y="1401944"/>
                </a:cubicBezTo>
                <a:lnTo>
                  <a:pt x="5462602" y="1413608"/>
                </a:lnTo>
                <a:lnTo>
                  <a:pt x="5459078" y="1404268"/>
                </a:lnTo>
                <a:lnTo>
                  <a:pt x="5460137" y="1393780"/>
                </a:lnTo>
                <a:cubicBezTo>
                  <a:pt x="5460561" y="1391114"/>
                  <a:pt x="5460982" y="1390270"/>
                  <a:pt x="5461417" y="1391849"/>
                </a:cubicBezTo>
                <a:close/>
                <a:moveTo>
                  <a:pt x="614271" y="1052206"/>
                </a:moveTo>
                <a:cubicBezTo>
                  <a:pt x="613444" y="1053256"/>
                  <a:pt x="612323" y="1054339"/>
                  <a:pt x="611497" y="1055389"/>
                </a:cubicBezTo>
                <a:cubicBezTo>
                  <a:pt x="617673" y="1058912"/>
                  <a:pt x="624115" y="1061928"/>
                  <a:pt x="630277" y="1065215"/>
                </a:cubicBezTo>
                <a:cubicBezTo>
                  <a:pt x="637469" y="1066004"/>
                  <a:pt x="644958" y="1066759"/>
                  <a:pt x="651856" y="1067584"/>
                </a:cubicBezTo>
                <a:cubicBezTo>
                  <a:pt x="639327" y="1062458"/>
                  <a:pt x="626799" y="1057332"/>
                  <a:pt x="614271" y="1052206"/>
                </a:cubicBezTo>
                <a:close/>
                <a:moveTo>
                  <a:pt x="810628" y="695550"/>
                </a:moveTo>
                <a:cubicBezTo>
                  <a:pt x="873537" y="739416"/>
                  <a:pt x="951215" y="767494"/>
                  <a:pt x="1033084" y="791270"/>
                </a:cubicBezTo>
                <a:cubicBezTo>
                  <a:pt x="1034205" y="790184"/>
                  <a:pt x="1035031" y="789136"/>
                  <a:pt x="1036153" y="788050"/>
                </a:cubicBezTo>
                <a:cubicBezTo>
                  <a:pt x="960983" y="757296"/>
                  <a:pt x="885798" y="726306"/>
                  <a:pt x="810628" y="695550"/>
                </a:cubicBezTo>
                <a:close/>
                <a:moveTo>
                  <a:pt x="4850908" y="727"/>
                </a:moveTo>
                <a:cubicBezTo>
                  <a:pt x="4858191" y="2929"/>
                  <a:pt x="4860543" y="7152"/>
                  <a:pt x="4858584" y="13795"/>
                </a:cubicBezTo>
                <a:cubicBezTo>
                  <a:pt x="4855845" y="22194"/>
                  <a:pt x="4850092" y="30008"/>
                  <a:pt x="4843408" y="37224"/>
                </a:cubicBezTo>
                <a:cubicBezTo>
                  <a:pt x="4812232" y="71132"/>
                  <a:pt x="4827067" y="79774"/>
                  <a:pt x="4871062" y="78954"/>
                </a:cubicBezTo>
                <a:cubicBezTo>
                  <a:pt x="4910302" y="78234"/>
                  <a:pt x="4949507" y="72299"/>
                  <a:pt x="4989038" y="66799"/>
                </a:cubicBezTo>
                <a:cubicBezTo>
                  <a:pt x="5008500" y="63967"/>
                  <a:pt x="5009491" y="65509"/>
                  <a:pt x="5002636" y="79388"/>
                </a:cubicBezTo>
                <a:cubicBezTo>
                  <a:pt x="4991594" y="102315"/>
                  <a:pt x="4990844" y="123285"/>
                  <a:pt x="5008332" y="140859"/>
                </a:cubicBezTo>
                <a:cubicBezTo>
                  <a:pt x="5012456" y="144868"/>
                  <a:pt x="5015428" y="149491"/>
                  <a:pt x="5014326" y="155555"/>
                </a:cubicBezTo>
                <a:cubicBezTo>
                  <a:pt x="5009356" y="180357"/>
                  <a:pt x="5019874" y="200674"/>
                  <a:pt x="5030704" y="221190"/>
                </a:cubicBezTo>
                <a:cubicBezTo>
                  <a:pt x="5048958" y="255517"/>
                  <a:pt x="5072099" y="287116"/>
                  <a:pt x="5097262" y="317759"/>
                </a:cubicBezTo>
                <a:cubicBezTo>
                  <a:pt x="5115004" y="339336"/>
                  <a:pt x="5126222" y="365974"/>
                  <a:pt x="5165084" y="373367"/>
                </a:cubicBezTo>
                <a:cubicBezTo>
                  <a:pt x="5174420" y="375083"/>
                  <a:pt x="5177498" y="381353"/>
                  <a:pt x="5174137" y="389353"/>
                </a:cubicBezTo>
                <a:cubicBezTo>
                  <a:pt x="5163026" y="415847"/>
                  <a:pt x="5172067" y="436343"/>
                  <a:pt x="5192507" y="453561"/>
                </a:cubicBezTo>
                <a:cubicBezTo>
                  <a:pt x="5199734" y="459565"/>
                  <a:pt x="5197020" y="463690"/>
                  <a:pt x="5187160" y="467732"/>
                </a:cubicBezTo>
                <a:cubicBezTo>
                  <a:pt x="5175836" y="472188"/>
                  <a:pt x="5167025" y="478711"/>
                  <a:pt x="5160106" y="486904"/>
                </a:cubicBezTo>
                <a:cubicBezTo>
                  <a:pt x="5148744" y="500143"/>
                  <a:pt x="5143396" y="514315"/>
                  <a:pt x="5138948" y="528614"/>
                </a:cubicBezTo>
                <a:cubicBezTo>
                  <a:pt x="5132042" y="551041"/>
                  <a:pt x="5123894" y="572670"/>
                  <a:pt x="5097016" y="589923"/>
                </a:cubicBezTo>
                <a:cubicBezTo>
                  <a:pt x="5089016" y="595163"/>
                  <a:pt x="5082598" y="601872"/>
                  <a:pt x="5075869" y="608381"/>
                </a:cubicBezTo>
                <a:cubicBezTo>
                  <a:pt x="5078016" y="614052"/>
                  <a:pt x="5083322" y="617918"/>
                  <a:pt x="5093172" y="618385"/>
                </a:cubicBezTo>
                <a:cubicBezTo>
                  <a:pt x="5155867" y="621469"/>
                  <a:pt x="5153088" y="652648"/>
                  <a:pt x="5153518" y="687474"/>
                </a:cubicBezTo>
                <a:cubicBezTo>
                  <a:pt x="5154177" y="730575"/>
                  <a:pt x="5118812" y="754787"/>
                  <a:pt x="5074984" y="776941"/>
                </a:cubicBezTo>
                <a:cubicBezTo>
                  <a:pt x="5059986" y="784451"/>
                  <a:pt x="5038116" y="786863"/>
                  <a:pt x="5033348" y="805473"/>
                </a:cubicBezTo>
                <a:cubicBezTo>
                  <a:pt x="5059529" y="819384"/>
                  <a:pt x="5089376" y="802009"/>
                  <a:pt x="5116847" y="803426"/>
                </a:cubicBezTo>
                <a:cubicBezTo>
                  <a:pt x="5139548" y="804709"/>
                  <a:pt x="5176330" y="798120"/>
                  <a:pt x="5147902" y="833118"/>
                </a:cubicBezTo>
                <a:cubicBezTo>
                  <a:pt x="5139626" y="843373"/>
                  <a:pt x="5150382" y="848714"/>
                  <a:pt x="5161665" y="848297"/>
                </a:cubicBezTo>
                <a:cubicBezTo>
                  <a:pt x="5253064" y="844106"/>
                  <a:pt x="5215170" y="912756"/>
                  <a:pt x="5246520" y="942412"/>
                </a:cubicBezTo>
                <a:cubicBezTo>
                  <a:pt x="5255359" y="950358"/>
                  <a:pt x="5247812" y="967405"/>
                  <a:pt x="5235368" y="972946"/>
                </a:cubicBezTo>
                <a:cubicBezTo>
                  <a:pt x="5156387" y="1008610"/>
                  <a:pt x="5149354" y="1071149"/>
                  <a:pt x="5113739" y="1128845"/>
                </a:cubicBezTo>
                <a:cubicBezTo>
                  <a:pt x="5157305" y="1144685"/>
                  <a:pt x="5208388" y="1143005"/>
                  <a:pt x="5255034" y="1151117"/>
                </a:cubicBezTo>
                <a:cubicBezTo>
                  <a:pt x="5303482" y="1159484"/>
                  <a:pt x="5304156" y="1170079"/>
                  <a:pt x="5267513" y="1216275"/>
                </a:cubicBezTo>
                <a:cubicBezTo>
                  <a:pt x="5370269" y="1212844"/>
                  <a:pt x="5370269" y="1212844"/>
                  <a:pt x="5343113" y="1281854"/>
                </a:cubicBezTo>
                <a:cubicBezTo>
                  <a:pt x="5386272" y="1279593"/>
                  <a:pt x="5428618" y="1334726"/>
                  <a:pt x="5452014" y="1385543"/>
                </a:cubicBezTo>
                <a:lnTo>
                  <a:pt x="5459078" y="1404268"/>
                </a:lnTo>
                <a:lnTo>
                  <a:pt x="5458838" y="1406644"/>
                </a:lnTo>
                <a:cubicBezTo>
                  <a:pt x="5457942" y="1418063"/>
                  <a:pt x="5456960" y="1434367"/>
                  <a:pt x="5455752" y="1450751"/>
                </a:cubicBezTo>
                <a:lnTo>
                  <a:pt x="5454594" y="1464662"/>
                </a:lnTo>
                <a:lnTo>
                  <a:pt x="5447215" y="1463321"/>
                </a:lnTo>
                <a:cubicBezTo>
                  <a:pt x="5441256" y="1459714"/>
                  <a:pt x="5437002" y="1458345"/>
                  <a:pt x="5433934" y="1458428"/>
                </a:cubicBezTo>
                <a:cubicBezTo>
                  <a:pt x="5424728" y="1458676"/>
                  <a:pt x="5426188" y="1471978"/>
                  <a:pt x="5424276" y="1477014"/>
                </a:cubicBezTo>
                <a:cubicBezTo>
                  <a:pt x="5417851" y="1492977"/>
                  <a:pt x="5433852" y="1501241"/>
                  <a:pt x="5444628" y="1511562"/>
                </a:cubicBezTo>
                <a:cubicBezTo>
                  <a:pt x="5448663" y="1515344"/>
                  <a:pt x="5451544" y="1497678"/>
                  <a:pt x="5453752" y="1474786"/>
                </a:cubicBezTo>
                <a:lnTo>
                  <a:pt x="5454594" y="1464662"/>
                </a:lnTo>
                <a:lnTo>
                  <a:pt x="5463208" y="1466226"/>
                </a:lnTo>
                <a:lnTo>
                  <a:pt x="5463164" y="1484226"/>
                </a:lnTo>
                <a:cubicBezTo>
                  <a:pt x="5462722" y="1528173"/>
                  <a:pt x="5460824" y="1571999"/>
                  <a:pt x="5456160" y="1575885"/>
                </a:cubicBezTo>
                <a:cubicBezTo>
                  <a:pt x="5406708" y="1617226"/>
                  <a:pt x="5442751" y="1692579"/>
                  <a:pt x="5345636" y="1714543"/>
                </a:cubicBezTo>
                <a:cubicBezTo>
                  <a:pt x="5301930" y="1724583"/>
                  <a:pt x="5282493" y="1755882"/>
                  <a:pt x="5251319" y="1775792"/>
                </a:cubicBezTo>
                <a:cubicBezTo>
                  <a:pt x="5142610" y="1844714"/>
                  <a:pt x="5072132" y="1925140"/>
                  <a:pt x="5043512" y="2027305"/>
                </a:cubicBezTo>
                <a:cubicBezTo>
                  <a:pt x="5035488" y="2055562"/>
                  <a:pt x="5000258" y="2081893"/>
                  <a:pt x="4978144" y="2108535"/>
                </a:cubicBezTo>
                <a:cubicBezTo>
                  <a:pt x="4990785" y="2124798"/>
                  <a:pt x="5050411" y="2079615"/>
                  <a:pt x="5031476" y="2128173"/>
                </a:cubicBezTo>
                <a:cubicBezTo>
                  <a:pt x="5017138" y="2164787"/>
                  <a:pt x="4975973" y="2191363"/>
                  <a:pt x="4937389" y="2216441"/>
                </a:cubicBezTo>
                <a:cubicBezTo>
                  <a:pt x="4893079" y="2245058"/>
                  <a:pt x="4843760" y="2269776"/>
                  <a:pt x="4826122" y="2315331"/>
                </a:cubicBezTo>
                <a:cubicBezTo>
                  <a:pt x="4822276" y="2325050"/>
                  <a:pt x="3896510" y="3112888"/>
                  <a:pt x="2544647" y="3190975"/>
                </a:cubicBezTo>
                <a:cubicBezTo>
                  <a:pt x="2323734" y="3203734"/>
                  <a:pt x="1445947" y="3169121"/>
                  <a:pt x="1328257" y="3153006"/>
                </a:cubicBezTo>
                <a:cubicBezTo>
                  <a:pt x="1207258" y="3136344"/>
                  <a:pt x="1101756" y="3091943"/>
                  <a:pt x="977943" y="3082502"/>
                </a:cubicBezTo>
                <a:cubicBezTo>
                  <a:pt x="912454" y="3077622"/>
                  <a:pt x="848655" y="3061861"/>
                  <a:pt x="854473" y="2994250"/>
                </a:cubicBezTo>
                <a:cubicBezTo>
                  <a:pt x="856228" y="2975057"/>
                  <a:pt x="838125" y="2961827"/>
                  <a:pt x="811593" y="2970498"/>
                </a:cubicBezTo>
                <a:cubicBezTo>
                  <a:pt x="761454" y="2987010"/>
                  <a:pt x="736680" y="2962489"/>
                  <a:pt x="707024" y="2945439"/>
                </a:cubicBezTo>
                <a:cubicBezTo>
                  <a:pt x="654509" y="2915262"/>
                  <a:pt x="603913" y="2882480"/>
                  <a:pt x="523487" y="2886053"/>
                </a:cubicBezTo>
                <a:cubicBezTo>
                  <a:pt x="537017" y="2855468"/>
                  <a:pt x="563587" y="2856758"/>
                  <a:pt x="587884" y="2859746"/>
                </a:cubicBezTo>
                <a:cubicBezTo>
                  <a:pt x="652090" y="2867866"/>
                  <a:pt x="715235" y="2878012"/>
                  <a:pt x="779426" y="2885897"/>
                </a:cubicBezTo>
                <a:cubicBezTo>
                  <a:pt x="821123" y="2891048"/>
                  <a:pt x="863074" y="2900202"/>
                  <a:pt x="917288" y="2882248"/>
                </a:cubicBezTo>
                <a:cubicBezTo>
                  <a:pt x="866364" y="2830288"/>
                  <a:pt x="785092" y="2829930"/>
                  <a:pt x="718684" y="2819941"/>
                </a:cubicBezTo>
                <a:cubicBezTo>
                  <a:pt x="635747" y="2807447"/>
                  <a:pt x="584925" y="2771133"/>
                  <a:pt x="524650" y="2731220"/>
                </a:cubicBezTo>
                <a:cubicBezTo>
                  <a:pt x="584180" y="2712621"/>
                  <a:pt x="623299" y="2742760"/>
                  <a:pt x="670138" y="2735189"/>
                </a:cubicBezTo>
                <a:cubicBezTo>
                  <a:pt x="672406" y="2728745"/>
                  <a:pt x="675988" y="2719532"/>
                  <a:pt x="675382" y="2719369"/>
                </a:cubicBezTo>
                <a:cubicBezTo>
                  <a:pt x="596666" y="2703042"/>
                  <a:pt x="557844" y="2658869"/>
                  <a:pt x="542021" y="2601946"/>
                </a:cubicBezTo>
                <a:cubicBezTo>
                  <a:pt x="533902" y="2572560"/>
                  <a:pt x="505246" y="2566541"/>
                  <a:pt x="476895" y="2555976"/>
                </a:cubicBezTo>
                <a:cubicBezTo>
                  <a:pt x="377189" y="2518466"/>
                  <a:pt x="272496" y="2486779"/>
                  <a:pt x="188751" y="2428830"/>
                </a:cubicBezTo>
                <a:cubicBezTo>
                  <a:pt x="280875" y="2426687"/>
                  <a:pt x="357216" y="2461808"/>
                  <a:pt x="456762" y="2468731"/>
                </a:cubicBezTo>
                <a:cubicBezTo>
                  <a:pt x="373794" y="2404281"/>
                  <a:pt x="269816" y="2379152"/>
                  <a:pt x="174514" y="2345378"/>
                </a:cubicBezTo>
                <a:cubicBezTo>
                  <a:pt x="130977" y="2330009"/>
                  <a:pt x="90329" y="2308598"/>
                  <a:pt x="38827" y="2303685"/>
                </a:cubicBezTo>
                <a:cubicBezTo>
                  <a:pt x="20556" y="2301864"/>
                  <a:pt x="-10092" y="2297272"/>
                  <a:pt x="3281" y="2273587"/>
                </a:cubicBezTo>
                <a:cubicBezTo>
                  <a:pt x="14533" y="2253956"/>
                  <a:pt x="39095" y="2256437"/>
                  <a:pt x="61590" y="2259170"/>
                </a:cubicBezTo>
                <a:cubicBezTo>
                  <a:pt x="115591" y="2265916"/>
                  <a:pt x="170539" y="2259497"/>
                  <a:pt x="242291" y="2250569"/>
                </a:cubicBezTo>
                <a:cubicBezTo>
                  <a:pt x="178223" y="2197829"/>
                  <a:pt x="68904" y="2229102"/>
                  <a:pt x="13205" y="2172263"/>
                </a:cubicBezTo>
                <a:cubicBezTo>
                  <a:pt x="77196" y="2153598"/>
                  <a:pt x="128251" y="2170191"/>
                  <a:pt x="180810" y="2168333"/>
                </a:cubicBezTo>
                <a:cubicBezTo>
                  <a:pt x="228319" y="2166612"/>
                  <a:pt x="239444" y="2154350"/>
                  <a:pt x="226020" y="2121100"/>
                </a:cubicBezTo>
                <a:cubicBezTo>
                  <a:pt x="205165" y="2069293"/>
                  <a:pt x="229388" y="2038364"/>
                  <a:pt x="299145" y="2044862"/>
                </a:cubicBezTo>
                <a:cubicBezTo>
                  <a:pt x="363822" y="2051027"/>
                  <a:pt x="369032" y="2029991"/>
                  <a:pt x="350236" y="2001187"/>
                </a:cubicBezTo>
                <a:cubicBezTo>
                  <a:pt x="322862" y="1959187"/>
                  <a:pt x="348423" y="1921214"/>
                  <a:pt x="365223" y="1881218"/>
                </a:cubicBezTo>
                <a:cubicBezTo>
                  <a:pt x="390527" y="1820499"/>
                  <a:pt x="376326" y="1793748"/>
                  <a:pt x="310707" y="1758752"/>
                </a:cubicBezTo>
                <a:cubicBezTo>
                  <a:pt x="273754" y="1739265"/>
                  <a:pt x="234367" y="1723631"/>
                  <a:pt x="181659" y="1709137"/>
                </a:cubicBezTo>
                <a:cubicBezTo>
                  <a:pt x="299387" y="1683727"/>
                  <a:pt x="172918" y="1660608"/>
                  <a:pt x="213063" y="1632021"/>
                </a:cubicBezTo>
                <a:cubicBezTo>
                  <a:pt x="296030" y="1612244"/>
                  <a:pt x="369047" y="1679323"/>
                  <a:pt x="481390" y="1644125"/>
                </a:cubicBezTo>
                <a:cubicBezTo>
                  <a:pt x="336659" y="1595935"/>
                  <a:pt x="176348" y="1532074"/>
                  <a:pt x="68930" y="1457537"/>
                </a:cubicBezTo>
                <a:cubicBezTo>
                  <a:pt x="91299" y="1434897"/>
                  <a:pt x="115799" y="1450436"/>
                  <a:pt x="135138" y="1440976"/>
                </a:cubicBezTo>
                <a:cubicBezTo>
                  <a:pt x="133952" y="1436374"/>
                  <a:pt x="135290" y="1429332"/>
                  <a:pt x="131611" y="1427642"/>
                </a:cubicBezTo>
                <a:cubicBezTo>
                  <a:pt x="52402" y="1389548"/>
                  <a:pt x="51441" y="1388478"/>
                  <a:pt x="130443" y="1343795"/>
                </a:cubicBezTo>
                <a:cubicBezTo>
                  <a:pt x="158017" y="1328118"/>
                  <a:pt x="154966" y="1317573"/>
                  <a:pt x="138930" y="1304094"/>
                </a:cubicBezTo>
                <a:cubicBezTo>
                  <a:pt x="127608" y="1294551"/>
                  <a:pt x="113720" y="1286742"/>
                  <a:pt x="118409" y="1262212"/>
                </a:cubicBezTo>
                <a:cubicBezTo>
                  <a:pt x="164937" y="1287183"/>
                  <a:pt x="383505" y="1312432"/>
                  <a:pt x="421410" y="1304757"/>
                </a:cubicBezTo>
                <a:cubicBezTo>
                  <a:pt x="464009" y="1296037"/>
                  <a:pt x="610877" y="1288926"/>
                  <a:pt x="655702" y="1291801"/>
                </a:cubicBezTo>
                <a:cubicBezTo>
                  <a:pt x="653235" y="1290438"/>
                  <a:pt x="650767" y="1289077"/>
                  <a:pt x="648299" y="1287715"/>
                </a:cubicBezTo>
                <a:cubicBezTo>
                  <a:pt x="603999" y="1260339"/>
                  <a:pt x="559107" y="1233035"/>
                  <a:pt x="531027" y="1193967"/>
                </a:cubicBezTo>
                <a:cubicBezTo>
                  <a:pt x="529741" y="1192462"/>
                  <a:pt x="529061" y="1191120"/>
                  <a:pt x="526433" y="1191913"/>
                </a:cubicBezTo>
                <a:cubicBezTo>
                  <a:pt x="503415" y="1199684"/>
                  <a:pt x="505590" y="1187083"/>
                  <a:pt x="504666" y="1177230"/>
                </a:cubicBezTo>
                <a:cubicBezTo>
                  <a:pt x="503726" y="1167141"/>
                  <a:pt x="499378" y="1159602"/>
                  <a:pt x="482307" y="1162618"/>
                </a:cubicBezTo>
                <a:cubicBezTo>
                  <a:pt x="481421" y="1162726"/>
                  <a:pt x="480226" y="1162633"/>
                  <a:pt x="479029" y="1162540"/>
                </a:cubicBezTo>
                <a:cubicBezTo>
                  <a:pt x="470949" y="1161859"/>
                  <a:pt x="444139" y="1138059"/>
                  <a:pt x="447663" y="1132649"/>
                </a:cubicBezTo>
                <a:cubicBezTo>
                  <a:pt x="455539" y="1120781"/>
                  <a:pt x="446335" y="1116439"/>
                  <a:pt x="438547" y="1110977"/>
                </a:cubicBezTo>
                <a:cubicBezTo>
                  <a:pt x="427656" y="1103517"/>
                  <a:pt x="416795" y="1096529"/>
                  <a:pt x="405343" y="1089612"/>
                </a:cubicBezTo>
                <a:cubicBezTo>
                  <a:pt x="394202" y="1082895"/>
                  <a:pt x="382794" y="1076684"/>
                  <a:pt x="371373" y="1070238"/>
                </a:cubicBezTo>
                <a:cubicBezTo>
                  <a:pt x="344889" y="1065616"/>
                  <a:pt x="318169" y="1061972"/>
                  <a:pt x="290358" y="1059884"/>
                </a:cubicBezTo>
                <a:cubicBezTo>
                  <a:pt x="269709" y="1058114"/>
                  <a:pt x="246624" y="1055453"/>
                  <a:pt x="235140" y="1029322"/>
                </a:cubicBezTo>
                <a:cubicBezTo>
                  <a:pt x="256895" y="1029771"/>
                  <a:pt x="278695" y="1030927"/>
                  <a:pt x="300494" y="1032083"/>
                </a:cubicBezTo>
                <a:cubicBezTo>
                  <a:pt x="279542" y="1020860"/>
                  <a:pt x="259181" y="1009565"/>
                  <a:pt x="239661" y="997457"/>
                </a:cubicBezTo>
                <a:cubicBezTo>
                  <a:pt x="223540" y="987309"/>
                  <a:pt x="210281" y="975391"/>
                  <a:pt x="204788" y="959211"/>
                </a:cubicBezTo>
                <a:cubicBezTo>
                  <a:pt x="203337" y="955117"/>
                  <a:pt x="202166" y="950750"/>
                  <a:pt x="207583" y="947009"/>
                </a:cubicBezTo>
                <a:cubicBezTo>
                  <a:pt x="213561" y="942727"/>
                  <a:pt x="218466" y="944980"/>
                  <a:pt x="223061" y="947033"/>
                </a:cubicBezTo>
                <a:cubicBezTo>
                  <a:pt x="242046" y="955410"/>
                  <a:pt x="261311" y="963516"/>
                  <a:pt x="280015" y="972164"/>
                </a:cubicBezTo>
                <a:cubicBezTo>
                  <a:pt x="304852" y="983629"/>
                  <a:pt x="329408" y="995365"/>
                  <a:pt x="353948" y="1006865"/>
                </a:cubicBezTo>
                <a:cubicBezTo>
                  <a:pt x="319294" y="981405"/>
                  <a:pt x="281290" y="959435"/>
                  <a:pt x="240466" y="939943"/>
                </a:cubicBezTo>
                <a:cubicBezTo>
                  <a:pt x="210990" y="925718"/>
                  <a:pt x="181514" y="911494"/>
                  <a:pt x="158812" y="891467"/>
                </a:cubicBezTo>
                <a:cubicBezTo>
                  <a:pt x="147166" y="881489"/>
                  <a:pt x="141336" y="869384"/>
                  <a:pt x="139551" y="855364"/>
                </a:cubicBezTo>
                <a:cubicBezTo>
                  <a:pt x="139312" y="851597"/>
                  <a:pt x="139634" y="847287"/>
                  <a:pt x="145731" y="844888"/>
                </a:cubicBezTo>
                <a:cubicBezTo>
                  <a:pt x="151843" y="842724"/>
                  <a:pt x="155581" y="845356"/>
                  <a:pt x="158154" y="848366"/>
                </a:cubicBezTo>
                <a:cubicBezTo>
                  <a:pt x="161052" y="851811"/>
                  <a:pt x="164496" y="854479"/>
                  <a:pt x="169370" y="856260"/>
                </a:cubicBezTo>
                <a:cubicBezTo>
                  <a:pt x="212096" y="872913"/>
                  <a:pt x="249775" y="894448"/>
                  <a:pt x="288295" y="915169"/>
                </a:cubicBezTo>
                <a:cubicBezTo>
                  <a:pt x="343452" y="944788"/>
                  <a:pt x="397769" y="975222"/>
                  <a:pt x="462694" y="994643"/>
                </a:cubicBezTo>
                <a:cubicBezTo>
                  <a:pt x="487260" y="1001870"/>
                  <a:pt x="512622" y="1007575"/>
                  <a:pt x="531910" y="1006664"/>
                </a:cubicBezTo>
                <a:cubicBezTo>
                  <a:pt x="460990" y="972547"/>
                  <a:pt x="394087" y="936046"/>
                  <a:pt x="333940" y="893507"/>
                </a:cubicBezTo>
                <a:cubicBezTo>
                  <a:pt x="273173" y="850568"/>
                  <a:pt x="219876" y="803403"/>
                  <a:pt x="181443" y="746608"/>
                </a:cubicBezTo>
                <a:cubicBezTo>
                  <a:pt x="177494" y="740681"/>
                  <a:pt x="175038" y="734810"/>
                  <a:pt x="162678" y="737018"/>
                </a:cubicBezTo>
                <a:cubicBezTo>
                  <a:pt x="157082" y="737933"/>
                  <a:pt x="155070" y="734381"/>
                  <a:pt x="156307" y="730435"/>
                </a:cubicBezTo>
                <a:cubicBezTo>
                  <a:pt x="164051" y="702450"/>
                  <a:pt x="145532" y="687373"/>
                  <a:pt x="117227" y="677515"/>
                </a:cubicBezTo>
                <a:cubicBezTo>
                  <a:pt x="108392" y="674314"/>
                  <a:pt x="107546" y="670384"/>
                  <a:pt x="113655" y="663474"/>
                </a:cubicBezTo>
                <a:cubicBezTo>
                  <a:pt x="121976" y="653926"/>
                  <a:pt x="120506" y="644851"/>
                  <a:pt x="115226" y="636712"/>
                </a:cubicBezTo>
                <a:cubicBezTo>
                  <a:pt x="112224" y="631619"/>
                  <a:pt x="108350" y="626868"/>
                  <a:pt x="105067" y="622046"/>
                </a:cubicBezTo>
                <a:cubicBezTo>
                  <a:pt x="102790" y="619000"/>
                  <a:pt x="99022" y="615897"/>
                  <a:pt x="104113" y="611722"/>
                </a:cubicBezTo>
                <a:cubicBezTo>
                  <a:pt x="108939" y="608053"/>
                  <a:pt x="114081" y="609328"/>
                  <a:pt x="118895" y="610169"/>
                </a:cubicBezTo>
                <a:cubicBezTo>
                  <a:pt x="142040" y="613772"/>
                  <a:pt x="156094" y="624170"/>
                  <a:pt x="163095" y="640642"/>
                </a:cubicBezTo>
                <a:cubicBezTo>
                  <a:pt x="168334" y="652819"/>
                  <a:pt x="173104" y="652953"/>
                  <a:pt x="185766" y="641454"/>
                </a:cubicBezTo>
                <a:cubicBezTo>
                  <a:pt x="195327" y="632704"/>
                  <a:pt x="204232" y="632337"/>
                  <a:pt x="212892" y="637457"/>
                </a:cubicBezTo>
                <a:cubicBezTo>
                  <a:pt x="217516" y="639981"/>
                  <a:pt x="220444" y="643897"/>
                  <a:pt x="223932" y="647271"/>
                </a:cubicBezTo>
                <a:cubicBezTo>
                  <a:pt x="241420" y="664845"/>
                  <a:pt x="259762" y="681841"/>
                  <a:pt x="287167" y="691571"/>
                </a:cubicBezTo>
                <a:cubicBezTo>
                  <a:pt x="299355" y="696027"/>
                  <a:pt x="312354" y="699197"/>
                  <a:pt x="330380" y="692506"/>
                </a:cubicBezTo>
                <a:cubicBezTo>
                  <a:pt x="318517" y="688486"/>
                  <a:pt x="306954" y="689175"/>
                  <a:pt x="296172" y="688108"/>
                </a:cubicBezTo>
                <a:cubicBezTo>
                  <a:pt x="285390" y="687041"/>
                  <a:pt x="279539" y="683953"/>
                  <a:pt x="286974" y="674512"/>
                </a:cubicBezTo>
                <a:cubicBezTo>
                  <a:pt x="291105" y="669267"/>
                  <a:pt x="290555" y="665301"/>
                  <a:pt x="286166" y="661798"/>
                </a:cubicBezTo>
                <a:cubicBezTo>
                  <a:pt x="272052" y="650459"/>
                  <a:pt x="264416" y="633352"/>
                  <a:pt x="236268" y="635338"/>
                </a:cubicBezTo>
                <a:cubicBezTo>
                  <a:pt x="234792" y="635517"/>
                  <a:pt x="233255" y="634754"/>
                  <a:pt x="231734" y="634225"/>
                </a:cubicBezTo>
                <a:cubicBezTo>
                  <a:pt x="225957" y="632316"/>
                  <a:pt x="219575" y="630241"/>
                  <a:pt x="221253" y="623870"/>
                </a:cubicBezTo>
                <a:cubicBezTo>
                  <a:pt x="223227" y="617462"/>
                  <a:pt x="230816" y="615119"/>
                  <a:pt x="237564" y="613590"/>
                </a:cubicBezTo>
                <a:cubicBezTo>
                  <a:pt x="254884" y="609831"/>
                  <a:pt x="268844" y="614072"/>
                  <a:pt x="282259" y="619091"/>
                </a:cubicBezTo>
                <a:cubicBezTo>
                  <a:pt x="314893" y="631509"/>
                  <a:pt x="342201" y="649080"/>
                  <a:pt x="370630" y="665566"/>
                </a:cubicBezTo>
                <a:cubicBezTo>
                  <a:pt x="413275" y="690295"/>
                  <a:pt x="451153" y="719635"/>
                  <a:pt x="498017" y="740532"/>
                </a:cubicBezTo>
                <a:cubicBezTo>
                  <a:pt x="637369" y="802423"/>
                  <a:pt x="774774" y="866448"/>
                  <a:pt x="918036" y="924307"/>
                </a:cubicBezTo>
                <a:cubicBezTo>
                  <a:pt x="970882" y="945666"/>
                  <a:pt x="1024819" y="965469"/>
                  <a:pt x="1079304" y="984494"/>
                </a:cubicBezTo>
                <a:cubicBezTo>
                  <a:pt x="1079509" y="983045"/>
                  <a:pt x="1079744" y="982067"/>
                  <a:pt x="1079935" y="980383"/>
                </a:cubicBezTo>
                <a:cubicBezTo>
                  <a:pt x="1079860" y="979206"/>
                  <a:pt x="1079770" y="977793"/>
                  <a:pt x="1079695" y="976616"/>
                </a:cubicBezTo>
                <a:cubicBezTo>
                  <a:pt x="1041139" y="964679"/>
                  <a:pt x="1003098" y="951491"/>
                  <a:pt x="966178" y="937219"/>
                </a:cubicBezTo>
                <a:cubicBezTo>
                  <a:pt x="875541" y="901932"/>
                  <a:pt x="791930" y="860100"/>
                  <a:pt x="720106" y="807112"/>
                </a:cubicBezTo>
                <a:cubicBezTo>
                  <a:pt x="714181" y="802848"/>
                  <a:pt x="707904" y="802421"/>
                  <a:pt x="698823" y="804708"/>
                </a:cubicBezTo>
                <a:cubicBezTo>
                  <a:pt x="669544" y="812288"/>
                  <a:pt x="659939" y="806334"/>
                  <a:pt x="664513" y="784663"/>
                </a:cubicBezTo>
                <a:cubicBezTo>
                  <a:pt x="665660" y="779304"/>
                  <a:pt x="665686" y="775031"/>
                  <a:pt x="660380" y="771165"/>
                </a:cubicBezTo>
                <a:cubicBezTo>
                  <a:pt x="636661" y="753871"/>
                  <a:pt x="611807" y="737427"/>
                  <a:pt x="584959" y="722409"/>
                </a:cubicBezTo>
                <a:cubicBezTo>
                  <a:pt x="535282" y="694735"/>
                  <a:pt x="482226" y="670082"/>
                  <a:pt x="435649" y="639659"/>
                </a:cubicBezTo>
                <a:cubicBezTo>
                  <a:pt x="421965" y="630403"/>
                  <a:pt x="411440" y="619340"/>
                  <a:pt x="404944" y="606128"/>
                </a:cubicBezTo>
                <a:cubicBezTo>
                  <a:pt x="402872" y="601635"/>
                  <a:pt x="401613" y="595856"/>
                  <a:pt x="408476" y="591466"/>
                </a:cubicBezTo>
                <a:cubicBezTo>
                  <a:pt x="415044" y="587111"/>
                  <a:pt x="420320" y="590506"/>
                  <a:pt x="425225" y="592759"/>
                </a:cubicBezTo>
                <a:cubicBezTo>
                  <a:pt x="445746" y="601899"/>
                  <a:pt x="466578" y="611238"/>
                  <a:pt x="487115" y="620614"/>
                </a:cubicBezTo>
                <a:cubicBezTo>
                  <a:pt x="507947" y="629954"/>
                  <a:pt x="528514" y="639800"/>
                  <a:pt x="550277" y="649738"/>
                </a:cubicBezTo>
                <a:cubicBezTo>
                  <a:pt x="551408" y="644145"/>
                  <a:pt x="546904" y="643504"/>
                  <a:pt x="544421" y="641907"/>
                </a:cubicBezTo>
                <a:cubicBezTo>
                  <a:pt x="509355" y="619344"/>
                  <a:pt x="471190" y="599529"/>
                  <a:pt x="431905" y="580799"/>
                </a:cubicBezTo>
                <a:cubicBezTo>
                  <a:pt x="401512" y="566211"/>
                  <a:pt x="371947" y="550574"/>
                  <a:pt x="351177" y="528177"/>
                </a:cubicBezTo>
                <a:cubicBezTo>
                  <a:pt x="343180" y="519419"/>
                  <a:pt x="338696" y="509759"/>
                  <a:pt x="339749" y="498244"/>
                </a:cubicBezTo>
                <a:cubicBezTo>
                  <a:pt x="340115" y="494641"/>
                  <a:pt x="340481" y="491037"/>
                  <a:pt x="346313" y="489145"/>
                </a:cubicBezTo>
                <a:cubicBezTo>
                  <a:pt x="350979" y="487631"/>
                  <a:pt x="354067" y="489392"/>
                  <a:pt x="356579" y="491460"/>
                </a:cubicBezTo>
                <a:cubicBezTo>
                  <a:pt x="360984" y="495197"/>
                  <a:pt x="365388" y="498934"/>
                  <a:pt x="371505" y="501516"/>
                </a:cubicBezTo>
                <a:cubicBezTo>
                  <a:pt x="408203" y="517000"/>
                  <a:pt x="442659" y="534654"/>
                  <a:pt x="476275" y="553122"/>
                </a:cubicBezTo>
                <a:cubicBezTo>
                  <a:pt x="531461" y="583213"/>
                  <a:pt x="586103" y="614082"/>
                  <a:pt x="649952" y="635294"/>
                </a:cubicBezTo>
                <a:cubicBezTo>
                  <a:pt x="673972" y="643298"/>
                  <a:pt x="698805" y="650018"/>
                  <a:pt x="727161" y="651328"/>
                </a:cubicBezTo>
                <a:cubicBezTo>
                  <a:pt x="726126" y="649081"/>
                  <a:pt x="724263" y="647883"/>
                  <a:pt x="722417" y="646921"/>
                </a:cubicBezTo>
                <a:cubicBezTo>
                  <a:pt x="660627" y="615969"/>
                  <a:pt x="600830" y="583590"/>
                  <a:pt x="546079" y="546328"/>
                </a:cubicBezTo>
                <a:cubicBezTo>
                  <a:pt x="478576" y="500409"/>
                  <a:pt x="420223" y="448637"/>
                  <a:pt x="378182" y="386585"/>
                </a:cubicBezTo>
                <a:cubicBezTo>
                  <a:pt x="376229" y="383975"/>
                  <a:pt x="374884" y="381528"/>
                  <a:pt x="370158" y="382100"/>
                </a:cubicBezTo>
                <a:cubicBezTo>
                  <a:pt x="358064" y="383802"/>
                  <a:pt x="356583" y="379236"/>
                  <a:pt x="357861" y="371252"/>
                </a:cubicBezTo>
                <a:cubicBezTo>
                  <a:pt x="361373" y="351608"/>
                  <a:pt x="352380" y="336565"/>
                  <a:pt x="331313" y="328203"/>
                </a:cubicBezTo>
                <a:cubicBezTo>
                  <a:pt x="316037" y="321986"/>
                  <a:pt x="303183" y="316425"/>
                  <a:pt x="319354" y="299282"/>
                </a:cubicBezTo>
                <a:cubicBezTo>
                  <a:pt x="323265" y="295249"/>
                  <a:pt x="321459" y="290249"/>
                  <a:pt x="319682" y="285719"/>
                </a:cubicBezTo>
                <a:cubicBezTo>
                  <a:pt x="317166" y="278905"/>
                  <a:pt x="312080" y="273828"/>
                  <a:pt x="306391" y="268585"/>
                </a:cubicBezTo>
                <a:cubicBezTo>
                  <a:pt x="303227" y="265647"/>
                  <a:pt x="299399" y="261602"/>
                  <a:pt x="303294" y="257334"/>
                </a:cubicBezTo>
                <a:cubicBezTo>
                  <a:pt x="307735" y="252289"/>
                  <a:pt x="314131" y="254598"/>
                  <a:pt x="319242" y="255403"/>
                </a:cubicBezTo>
                <a:cubicBezTo>
                  <a:pt x="342683" y="258970"/>
                  <a:pt x="357062" y="269803"/>
                  <a:pt x="364093" y="286745"/>
                </a:cubicBezTo>
                <a:cubicBezTo>
                  <a:pt x="368651" y="297582"/>
                  <a:pt x="374307" y="297608"/>
                  <a:pt x="385301" y="287973"/>
                </a:cubicBezTo>
                <a:cubicBezTo>
                  <a:pt x="397712" y="277216"/>
                  <a:pt x="408079" y="276436"/>
                  <a:pt x="417598" y="285722"/>
                </a:cubicBezTo>
                <a:cubicBezTo>
                  <a:pt x="425226" y="293339"/>
                  <a:pt x="431406" y="301607"/>
                  <a:pt x="440155" y="308139"/>
                </a:cubicBezTo>
                <a:cubicBezTo>
                  <a:pt x="463623" y="326175"/>
                  <a:pt x="485720" y="346039"/>
                  <a:pt x="534406" y="339430"/>
                </a:cubicBezTo>
                <a:cubicBezTo>
                  <a:pt x="520872" y="332528"/>
                  <a:pt x="507316" y="334645"/>
                  <a:pt x="495633" y="333450"/>
                </a:cubicBezTo>
                <a:cubicBezTo>
                  <a:pt x="487244" y="332567"/>
                  <a:pt x="478750" y="330037"/>
                  <a:pt x="486289" y="322243"/>
                </a:cubicBezTo>
                <a:cubicBezTo>
                  <a:pt x="494951" y="313365"/>
                  <a:pt x="489365" y="309771"/>
                  <a:pt x="484000" y="304964"/>
                </a:cubicBezTo>
                <a:cubicBezTo>
                  <a:pt x="471673" y="293645"/>
                  <a:pt x="461604" y="280392"/>
                  <a:pt x="436911" y="280536"/>
                </a:cubicBezTo>
                <a:cubicBezTo>
                  <a:pt x="433041" y="280530"/>
                  <a:pt x="429923" y="278297"/>
                  <a:pt x="426865" y="277007"/>
                </a:cubicBezTo>
                <a:cubicBezTo>
                  <a:pt x="422581" y="275154"/>
                  <a:pt x="418872" y="272993"/>
                  <a:pt x="420654" y="268269"/>
                </a:cubicBezTo>
                <a:cubicBezTo>
                  <a:pt x="422468" y="264016"/>
                  <a:pt x="426748" y="261125"/>
                  <a:pt x="432329" y="259975"/>
                </a:cubicBezTo>
                <a:cubicBezTo>
                  <a:pt x="437320" y="258895"/>
                  <a:pt x="442621" y="258016"/>
                  <a:pt x="447672" y="257879"/>
                </a:cubicBezTo>
                <a:cubicBezTo>
                  <a:pt x="470223" y="256809"/>
                  <a:pt x="486254" y="265543"/>
                  <a:pt x="502242" y="273572"/>
                </a:cubicBezTo>
                <a:cubicBezTo>
                  <a:pt x="558179" y="301436"/>
                  <a:pt x="607891" y="334326"/>
                  <a:pt x="659874" y="365516"/>
                </a:cubicBezTo>
                <a:cubicBezTo>
                  <a:pt x="711842" y="396471"/>
                  <a:pt x="772192" y="418818"/>
                  <a:pt x="829177" y="444421"/>
                </a:cubicBezTo>
                <a:cubicBezTo>
                  <a:pt x="960626" y="503711"/>
                  <a:pt x="1092650" y="562693"/>
                  <a:pt x="1231903" y="613682"/>
                </a:cubicBezTo>
                <a:cubicBezTo>
                  <a:pt x="1368099" y="663381"/>
                  <a:pt x="1823141" y="686561"/>
                  <a:pt x="1911736" y="685084"/>
                </a:cubicBezTo>
                <a:cubicBezTo>
                  <a:pt x="2024994" y="682992"/>
                  <a:pt x="2291986" y="655399"/>
                  <a:pt x="2564313" y="632143"/>
                </a:cubicBezTo>
                <a:cubicBezTo>
                  <a:pt x="2595089" y="629364"/>
                  <a:pt x="2625288" y="626893"/>
                  <a:pt x="2657304" y="624913"/>
                </a:cubicBezTo>
                <a:cubicBezTo>
                  <a:pt x="3564401" y="568191"/>
                  <a:pt x="4203594" y="276765"/>
                  <a:pt x="4235818" y="259339"/>
                </a:cubicBezTo>
                <a:cubicBezTo>
                  <a:pt x="4287616" y="231474"/>
                  <a:pt x="4460006" y="176429"/>
                  <a:pt x="4460331" y="176864"/>
                </a:cubicBezTo>
                <a:cubicBezTo>
                  <a:pt x="4464175" y="181144"/>
                  <a:pt x="4483735" y="184529"/>
                  <a:pt x="4499578" y="186791"/>
                </a:cubicBezTo>
                <a:lnTo>
                  <a:pt x="4514640" y="188841"/>
                </a:lnTo>
                <a:lnTo>
                  <a:pt x="4516523" y="189988"/>
                </a:lnTo>
                <a:cubicBezTo>
                  <a:pt x="4522035" y="190091"/>
                  <a:pt x="4521760" y="189857"/>
                  <a:pt x="4518126" y="189316"/>
                </a:cubicBezTo>
                <a:lnTo>
                  <a:pt x="4514640" y="188841"/>
                </a:lnTo>
                <a:lnTo>
                  <a:pt x="4511569" y="186970"/>
                </a:lnTo>
                <a:cubicBezTo>
                  <a:pt x="4510788" y="185226"/>
                  <a:pt x="4510719" y="182981"/>
                  <a:pt x="4510888" y="180943"/>
                </a:cubicBezTo>
                <a:cubicBezTo>
                  <a:pt x="4511690" y="170169"/>
                  <a:pt x="4517648" y="160906"/>
                  <a:pt x="4531865" y="155151"/>
                </a:cubicBezTo>
                <a:cubicBezTo>
                  <a:pt x="4545507" y="149703"/>
                  <a:pt x="4559473" y="144689"/>
                  <a:pt x="4573441" y="139676"/>
                </a:cubicBezTo>
                <a:cubicBezTo>
                  <a:pt x="4585075" y="135420"/>
                  <a:pt x="4593048" y="134454"/>
                  <a:pt x="4594964" y="145847"/>
                </a:cubicBezTo>
                <a:cubicBezTo>
                  <a:pt x="4596879" y="157242"/>
                  <a:pt x="4613452" y="160454"/>
                  <a:pt x="4623059" y="152410"/>
                </a:cubicBezTo>
                <a:cubicBezTo>
                  <a:pt x="4660632" y="120811"/>
                  <a:pt x="4705757" y="95654"/>
                  <a:pt x="4748356" y="68192"/>
                </a:cubicBezTo>
                <a:cubicBezTo>
                  <a:pt x="4778098" y="49168"/>
                  <a:pt x="4809406" y="31378"/>
                  <a:pt x="4833812" y="8017"/>
                </a:cubicBezTo>
                <a:cubicBezTo>
                  <a:pt x="4838299" y="3678"/>
                  <a:pt x="4842399" y="-2039"/>
                  <a:pt x="4850908" y="727"/>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solidFill>
                <a:schemeClr val="tx1"/>
              </a:solidFill>
            </a:endParaRPr>
          </a:p>
        </p:txBody>
      </p:sp>
      <p:sp>
        <p:nvSpPr>
          <p:cNvPr id="2" name="Title 1">
            <a:extLst>
              <a:ext uri="{FF2B5EF4-FFF2-40B4-BE49-F238E27FC236}">
                <a16:creationId xmlns:a16="http://schemas.microsoft.com/office/drawing/2014/main" id="{F5D191D1-8E0B-6E61-7B31-19376196660A}"/>
              </a:ext>
            </a:extLst>
          </p:cNvPr>
          <p:cNvSpPr>
            <a:spLocks noGrp="1"/>
          </p:cNvSpPr>
          <p:nvPr>
            <p:ph type="title"/>
          </p:nvPr>
        </p:nvSpPr>
        <p:spPr>
          <a:xfrm>
            <a:off x="1000941" y="685801"/>
            <a:ext cx="3494859" cy="5491162"/>
          </a:xfrm>
        </p:spPr>
        <p:txBody>
          <a:bodyPr>
            <a:normAutofit/>
          </a:bodyPr>
          <a:lstStyle/>
          <a:p>
            <a:pPr algn="ctr"/>
            <a:r>
              <a:rPr lang="en-US" sz="4000"/>
              <a:t>Angel Programs:</a:t>
            </a:r>
            <a:r>
              <a:rPr lang="en-US"/>
              <a:t> </a:t>
            </a:r>
          </a:p>
        </p:txBody>
      </p:sp>
      <p:graphicFrame>
        <p:nvGraphicFramePr>
          <p:cNvPr id="31" name="Content Placeholder 2">
            <a:extLst>
              <a:ext uri="{FF2B5EF4-FFF2-40B4-BE49-F238E27FC236}">
                <a16:creationId xmlns:a16="http://schemas.microsoft.com/office/drawing/2014/main" id="{05698702-613F-99A2-B568-679AE5CEF1F8}"/>
              </a:ext>
            </a:extLst>
          </p:cNvPr>
          <p:cNvGraphicFramePr>
            <a:graphicFrameLocks noGrp="1"/>
          </p:cNvGraphicFramePr>
          <p:nvPr>
            <p:ph idx="1"/>
            <p:extLst>
              <p:ext uri="{D42A27DB-BD31-4B8C-83A1-F6EECF244321}">
                <p14:modId xmlns:p14="http://schemas.microsoft.com/office/powerpoint/2010/main" val="3701978699"/>
              </p:ext>
            </p:extLst>
          </p:nvPr>
        </p:nvGraphicFramePr>
        <p:xfrm>
          <a:off x="4702547" y="838199"/>
          <a:ext cx="6651253" cy="53387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715105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071D3E-F37F-0748-C2DE-B65A4A5FA804}"/>
              </a:ext>
            </a:extLst>
          </p:cNvPr>
          <p:cNvSpPr>
            <a:spLocks noGrp="1"/>
          </p:cNvSpPr>
          <p:nvPr>
            <p:ph type="title"/>
          </p:nvPr>
        </p:nvSpPr>
        <p:spPr>
          <a:xfrm>
            <a:off x="586478" y="1683756"/>
            <a:ext cx="3115265" cy="2396359"/>
          </a:xfrm>
        </p:spPr>
        <p:txBody>
          <a:bodyPr anchor="b">
            <a:normAutofit/>
          </a:bodyPr>
          <a:lstStyle/>
          <a:p>
            <a:pPr algn="ctr"/>
            <a:r>
              <a:rPr lang="en-US" sz="4000">
                <a:solidFill>
                  <a:srgbClr val="FFFFFF"/>
                </a:solidFill>
              </a:rPr>
              <a:t>Overdose Training:</a:t>
            </a:r>
            <a:endParaRPr lang="en-US"/>
          </a:p>
        </p:txBody>
      </p:sp>
      <p:graphicFrame>
        <p:nvGraphicFramePr>
          <p:cNvPr id="5" name="Content Placeholder 2">
            <a:extLst>
              <a:ext uri="{FF2B5EF4-FFF2-40B4-BE49-F238E27FC236}">
                <a16:creationId xmlns:a16="http://schemas.microsoft.com/office/drawing/2014/main" id="{C9FD1C53-F250-17A1-34E3-81BB76622991}"/>
              </a:ext>
            </a:extLst>
          </p:cNvPr>
          <p:cNvGraphicFramePr>
            <a:graphicFrameLocks noGrp="1"/>
          </p:cNvGraphicFramePr>
          <p:nvPr>
            <p:ph idx="1"/>
            <p:extLst>
              <p:ext uri="{D42A27DB-BD31-4B8C-83A1-F6EECF244321}">
                <p14:modId xmlns:p14="http://schemas.microsoft.com/office/powerpoint/2010/main" val="13777294"/>
              </p:ext>
            </p:extLst>
          </p:nvPr>
        </p:nvGraphicFramePr>
        <p:xfrm>
          <a:off x="4905052" y="750440"/>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471204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6A1BF4-3B0C-0268-A3FB-4FC3ADEB8C27}"/>
              </a:ext>
            </a:extLst>
          </p:cNvPr>
          <p:cNvSpPr>
            <a:spLocks noGrp="1"/>
          </p:cNvSpPr>
          <p:nvPr>
            <p:ph type="title"/>
          </p:nvPr>
        </p:nvSpPr>
        <p:spPr>
          <a:xfrm>
            <a:off x="1371597" y="348865"/>
            <a:ext cx="10044023" cy="877729"/>
          </a:xfrm>
        </p:spPr>
        <p:txBody>
          <a:bodyPr anchor="ctr">
            <a:normAutofit/>
          </a:bodyPr>
          <a:lstStyle/>
          <a:p>
            <a:pPr algn="ctr"/>
            <a:r>
              <a:rPr lang="en-US" sz="4000">
                <a:solidFill>
                  <a:srgbClr val="FFFFFF"/>
                </a:solidFill>
              </a:rPr>
              <a:t>Court Mandated:</a:t>
            </a:r>
            <a:endParaRPr lang="en-US"/>
          </a:p>
        </p:txBody>
      </p:sp>
      <p:graphicFrame>
        <p:nvGraphicFramePr>
          <p:cNvPr id="17" name="Content Placeholder 2">
            <a:extLst>
              <a:ext uri="{FF2B5EF4-FFF2-40B4-BE49-F238E27FC236}">
                <a16:creationId xmlns:a16="http://schemas.microsoft.com/office/drawing/2014/main" id="{58026161-DDF8-A2DF-4947-390D8B36817D}"/>
              </a:ext>
            </a:extLst>
          </p:cNvPr>
          <p:cNvGraphicFramePr>
            <a:graphicFrameLocks noGrp="1"/>
          </p:cNvGraphicFramePr>
          <p:nvPr>
            <p:ph idx="1"/>
            <p:extLst>
              <p:ext uri="{D42A27DB-BD31-4B8C-83A1-F6EECF244321}">
                <p14:modId xmlns:p14="http://schemas.microsoft.com/office/powerpoint/2010/main" val="368568385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26795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1" name="Rectangle 1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4450B4-5482-8F86-2936-2B4E9CB538FA}"/>
              </a:ext>
            </a:extLst>
          </p:cNvPr>
          <p:cNvSpPr>
            <a:spLocks noGrp="1"/>
          </p:cNvSpPr>
          <p:nvPr>
            <p:ph type="title"/>
          </p:nvPr>
        </p:nvSpPr>
        <p:spPr>
          <a:xfrm>
            <a:off x="761803" y="350196"/>
            <a:ext cx="4646904" cy="1624520"/>
          </a:xfrm>
        </p:spPr>
        <p:txBody>
          <a:bodyPr anchor="ctr">
            <a:normAutofit/>
          </a:bodyPr>
          <a:lstStyle/>
          <a:p>
            <a:pPr algn="ctr"/>
            <a:r>
              <a:rPr lang="en-US" sz="3600"/>
              <a:t>LEAD</a:t>
            </a:r>
            <a:r>
              <a:rPr lang="en-US" sz="4000"/>
              <a:t>:</a:t>
            </a:r>
            <a:endParaRPr lang="en-US"/>
          </a:p>
        </p:txBody>
      </p:sp>
      <p:sp>
        <p:nvSpPr>
          <p:cNvPr id="3" name="Content Placeholder 2">
            <a:extLst>
              <a:ext uri="{FF2B5EF4-FFF2-40B4-BE49-F238E27FC236}">
                <a16:creationId xmlns:a16="http://schemas.microsoft.com/office/drawing/2014/main" id="{C3813AC6-D96E-E7CF-D206-9B028972B65B}"/>
              </a:ext>
            </a:extLst>
          </p:cNvPr>
          <p:cNvSpPr>
            <a:spLocks noGrp="1"/>
          </p:cNvSpPr>
          <p:nvPr>
            <p:ph idx="1"/>
          </p:nvPr>
        </p:nvSpPr>
        <p:spPr>
          <a:xfrm>
            <a:off x="761802" y="2743200"/>
            <a:ext cx="4646905" cy="3613149"/>
          </a:xfrm>
        </p:spPr>
        <p:txBody>
          <a:bodyPr vert="horz" lIns="91440" tIns="45720" rIns="91440" bIns="45720" rtlCol="0" anchor="ctr">
            <a:normAutofit/>
          </a:bodyPr>
          <a:lstStyle/>
          <a:p>
            <a:pPr algn="ctr"/>
            <a:r>
              <a:rPr lang="en-US" sz="2000"/>
              <a:t>Law Enforcement Assistant Diversion Program</a:t>
            </a:r>
            <a:endParaRPr lang="en-US"/>
          </a:p>
          <a:p>
            <a:pPr algn="ctr"/>
            <a:r>
              <a:rPr lang="en-US" sz="2000"/>
              <a:t>Community-based program where officers can refer those with low-level, non-violent offense for treatment</a:t>
            </a:r>
          </a:p>
          <a:p>
            <a:pPr algn="ctr"/>
            <a:r>
              <a:rPr lang="en-US" sz="2000"/>
              <a:t>LEAD covers drug treatment, mental health intervention, and  employment</a:t>
            </a:r>
          </a:p>
          <a:p>
            <a:pPr algn="ctr"/>
            <a:r>
              <a:rPr lang="en-US" sz="2000"/>
              <a:t>This program address the root cause of the addiction</a:t>
            </a:r>
          </a:p>
          <a:p>
            <a:pPr algn="ctr"/>
            <a:r>
              <a:rPr lang="en-US" sz="2000"/>
              <a:t>Helps reduce recividism </a:t>
            </a:r>
          </a:p>
          <a:p>
            <a:endParaRPr lang="en-US" sz="2000"/>
          </a:p>
        </p:txBody>
      </p:sp>
      <p:pic>
        <p:nvPicPr>
          <p:cNvPr id="5" name="Picture 4" descr="Hands holding each other's wrists and interlinked to form a circle">
            <a:extLst>
              <a:ext uri="{FF2B5EF4-FFF2-40B4-BE49-F238E27FC236}">
                <a16:creationId xmlns:a16="http://schemas.microsoft.com/office/drawing/2014/main" id="{3556D427-D8BB-5511-8CC9-AABFF9EC6EB6}"/>
              </a:ext>
            </a:extLst>
          </p:cNvPr>
          <p:cNvPicPr>
            <a:picLocks noChangeAspect="1"/>
          </p:cNvPicPr>
          <p:nvPr/>
        </p:nvPicPr>
        <p:blipFill>
          <a:blip r:embed="rId2"/>
          <a:srcRect l="19648" r="21039" b="-3"/>
          <a:stretch>
            <a:fillRect/>
          </a:stretch>
        </p:blipFill>
        <p:spPr>
          <a:xfrm>
            <a:off x="6096000" y="1"/>
            <a:ext cx="6102825" cy="6858000"/>
          </a:xfrm>
          <a:prstGeom prst="rect">
            <a:avLst/>
          </a:prstGeom>
        </p:spPr>
      </p:pic>
    </p:spTree>
    <p:extLst>
      <p:ext uri="{BB962C8B-B14F-4D97-AF65-F5344CB8AC3E}">
        <p14:creationId xmlns:p14="http://schemas.microsoft.com/office/powerpoint/2010/main" val="1697702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reeform: Shape 30">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3" name="Rectangle 32">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4F227C-0369-6A96-6D2E-57CE314118C5}"/>
              </a:ext>
            </a:extLst>
          </p:cNvPr>
          <p:cNvSpPr>
            <a:spLocks noGrp="1"/>
          </p:cNvSpPr>
          <p:nvPr>
            <p:ph type="title"/>
          </p:nvPr>
        </p:nvSpPr>
        <p:spPr>
          <a:xfrm>
            <a:off x="586478" y="1683756"/>
            <a:ext cx="3115265" cy="2396359"/>
          </a:xfrm>
        </p:spPr>
        <p:txBody>
          <a:bodyPr anchor="b">
            <a:normAutofit/>
          </a:bodyPr>
          <a:lstStyle/>
          <a:p>
            <a:pPr algn="ctr"/>
            <a:r>
              <a:rPr lang="en-US" sz="4000">
                <a:solidFill>
                  <a:srgbClr val="FFFFFF"/>
                </a:solidFill>
              </a:rPr>
              <a:t>Social Justice Concerns: </a:t>
            </a:r>
            <a:endParaRPr lang="en-US"/>
          </a:p>
        </p:txBody>
      </p:sp>
      <p:graphicFrame>
        <p:nvGraphicFramePr>
          <p:cNvPr id="5" name="Content Placeholder 2">
            <a:extLst>
              <a:ext uri="{FF2B5EF4-FFF2-40B4-BE49-F238E27FC236}">
                <a16:creationId xmlns:a16="http://schemas.microsoft.com/office/drawing/2014/main" id="{4DD06FEF-05A8-2476-8344-02971270501C}"/>
              </a:ext>
            </a:extLst>
          </p:cNvPr>
          <p:cNvGraphicFramePr>
            <a:graphicFrameLocks noGrp="1"/>
          </p:cNvGraphicFramePr>
          <p:nvPr>
            <p:ph idx="1"/>
            <p:extLst>
              <p:ext uri="{D42A27DB-BD31-4B8C-83A1-F6EECF244321}">
                <p14:modId xmlns:p14="http://schemas.microsoft.com/office/powerpoint/2010/main" val="3886152305"/>
              </p:ext>
            </p:extLst>
          </p:nvPr>
        </p:nvGraphicFramePr>
        <p:xfrm>
          <a:off x="4673404" y="512696"/>
          <a:ext cx="6666833" cy="54539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260830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5D31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5DE3DBD-3D9D-7337-A0D7-0F3063634D8D}"/>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Just a reminder:</a:t>
            </a:r>
          </a:p>
        </p:txBody>
      </p:sp>
      <p:pic>
        <p:nvPicPr>
          <p:cNvPr id="4" name="Content Placeholder 3" descr="A person helping another person to climb a wall&#10;&#10;AI-generated content may be incorrect.">
            <a:extLst>
              <a:ext uri="{FF2B5EF4-FFF2-40B4-BE49-F238E27FC236}">
                <a16:creationId xmlns:a16="http://schemas.microsoft.com/office/drawing/2014/main" id="{687202A0-846C-B427-79D9-E239BD48BF16}"/>
              </a:ext>
            </a:extLst>
          </p:cNvPr>
          <p:cNvPicPr>
            <a:picLocks noGrp="1" noChangeAspect="1"/>
          </p:cNvPicPr>
          <p:nvPr>
            <p:ph idx="1"/>
          </p:nvPr>
        </p:nvPicPr>
        <p:blipFill>
          <a:blip r:embed="rId2"/>
          <a:stretch>
            <a:fillRect/>
          </a:stretch>
        </p:blipFill>
        <p:spPr>
          <a:xfrm>
            <a:off x="3740296" y="666343"/>
            <a:ext cx="7707051" cy="5467496"/>
          </a:xfrm>
          <a:prstGeom prst="rect">
            <a:avLst/>
          </a:prstGeom>
        </p:spPr>
      </p:pic>
    </p:spTree>
    <p:extLst>
      <p:ext uri="{BB962C8B-B14F-4D97-AF65-F5344CB8AC3E}">
        <p14:creationId xmlns:p14="http://schemas.microsoft.com/office/powerpoint/2010/main" val="40889361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21</Slides>
  <Notes>1</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Blue Crescent Treatment</vt:lpstr>
      <vt:lpstr>PowerPoint Presentation</vt:lpstr>
      <vt:lpstr>Community Support</vt:lpstr>
      <vt:lpstr>Why is Community Support Important?</vt:lpstr>
      <vt:lpstr>Mental Health Interventions &amp; Techniques</vt:lpstr>
      <vt:lpstr>Mental Health Interventions &amp; Techniques:  Group Therapy</vt:lpstr>
      <vt:lpstr>Mental Health Interventions &amp; Techniques:  Individual Therapy</vt:lpstr>
      <vt:lpstr>Mental Health Interventions &amp; Techniques:  Psychiatric Medication Management</vt:lpstr>
      <vt:lpstr>Mental Health Interventions &amp; Techniques:  Psychoeducation</vt:lpstr>
      <vt:lpstr>Medical Community Integration: </vt:lpstr>
      <vt:lpstr>Medical Community Integration: </vt:lpstr>
      <vt:lpstr>Medical Community Integration: </vt:lpstr>
      <vt:lpstr>Ethical Concerns: </vt:lpstr>
      <vt:lpstr>Diversity and Multicultural issues:</vt:lpstr>
      <vt:lpstr>Law Engagement:</vt:lpstr>
      <vt:lpstr>Angel Programs: </vt:lpstr>
      <vt:lpstr>Overdose Training:</vt:lpstr>
      <vt:lpstr>Court Mandated:</vt:lpstr>
      <vt:lpstr>LEAD:</vt:lpstr>
      <vt:lpstr>Social Justice Concerns: </vt:lpstr>
      <vt:lpstr>Just a reminder: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Ashley G</dc:creator>
  <cp:revision>4</cp:revision>
  <dcterms:created xsi:type="dcterms:W3CDTF">2025-11-05T18:56:33Z</dcterms:created>
  <dcterms:modified xsi:type="dcterms:W3CDTF">2025-11-12T14:45:24Z</dcterms:modified>
</cp:coreProperties>
</file>